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Fira Sans" panose="020B0503050000020004" pitchFamily="34" charset="0"/>
      <p:regular r:id="rId17"/>
    </p:embeddedFont>
    <p:embeddedFont>
      <p:font typeface="Inconsolata Bold" pitchFamily="1" charset="0"/>
      <p:bold r:id="rId18"/>
    </p:embeddedFont>
    <p:embeddedFont>
      <p:font typeface="Wingdings 3" panose="050401020108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90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1737361"/>
            <a:ext cx="10590790" cy="3995497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238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5760704"/>
            <a:ext cx="10590788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6" y="822960"/>
            <a:ext cx="10590790" cy="43687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7" y="6440790"/>
            <a:ext cx="10590787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266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737360"/>
            <a:ext cx="10590791" cy="2377440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10590791" cy="283464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203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2" y="1737360"/>
            <a:ext cx="9599178" cy="2788049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316481" y="4525409"/>
            <a:ext cx="8735579" cy="41060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5220788"/>
            <a:ext cx="10590791" cy="201168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7954" y="1165504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6588" y="3136545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7660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749041"/>
            <a:ext cx="10590792" cy="198381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732857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8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537" y="2377440"/>
            <a:ext cx="353623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82956" y="3200400"/>
            <a:ext cx="3512820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0392" y="2377440"/>
            <a:ext cx="352348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47727" y="3200400"/>
            <a:ext cx="3536153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2377440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49640" y="3200400"/>
            <a:ext cx="3518536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647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956" y="5101139"/>
            <a:ext cx="352806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82956" y="2651760"/>
            <a:ext cx="352806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782956" y="5792654"/>
            <a:ext cx="3528060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7251" y="5101139"/>
            <a:ext cx="351663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67249" y="2651760"/>
            <a:ext cx="351663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65627" y="5792653"/>
            <a:ext cx="3521287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5101139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49639" y="2651760"/>
            <a:ext cx="3518536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49491" y="5792650"/>
            <a:ext cx="3523196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024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6224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5055" y="516256"/>
            <a:ext cx="2103121" cy="699135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956" y="1064897"/>
            <a:ext cx="8907779" cy="64427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5605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411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137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4767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446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195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6411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7375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154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367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1799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36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3434080"/>
            <a:ext cx="10590788" cy="229877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5732857"/>
            <a:ext cx="10590790" cy="1032480"/>
          </a:xfrm>
        </p:spPr>
        <p:txBody>
          <a:bodyPr anchor="t"/>
          <a:lstStyle>
            <a:lvl1pPr marL="0" indent="0" algn="l">
              <a:buNone/>
              <a:defRPr sz="24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46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3975" y="2472690"/>
            <a:ext cx="5275607" cy="503491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5392" y="2467311"/>
            <a:ext cx="5275609" cy="5040294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846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286000"/>
            <a:ext cx="527560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397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5395" y="2286000"/>
            <a:ext cx="5275607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539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422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617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050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737360"/>
            <a:ext cx="4081277" cy="173736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40" y="1737360"/>
            <a:ext cx="6235196" cy="54864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4" y="3755137"/>
            <a:ext cx="4081276" cy="3474719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023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89" y="2225030"/>
            <a:ext cx="6111487" cy="188977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39455" y="1371600"/>
            <a:ext cx="3840480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6101975" cy="1645920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955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203623"/>
            <a:ext cx="4844414" cy="502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470817"/>
            <a:ext cx="1826894" cy="283854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0330814" y="2011680"/>
            <a:ext cx="3383280" cy="3383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9599295" y="1"/>
            <a:ext cx="1924064" cy="1369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0327054" y="7315200"/>
            <a:ext cx="1192481" cy="914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334" y="543262"/>
            <a:ext cx="11285668" cy="1680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463502"/>
            <a:ext cx="10735849" cy="503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2186767" y="2148842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741888" y="3870357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50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504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2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0072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928932"/>
            <a:ext cx="711529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AutoML Prototype: A Cross Platform Application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686651"/>
            <a:ext cx="7556421" cy="1108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Object Oriented Programming (CSEG2020/CSEG2120)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Project Presented By: Arin Bansal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DAD1E6"/>
                </a:solidFill>
                <a:latin typeface="Fira Sans" pitchFamily="34" charset="0"/>
              </a:rPr>
              <a:t>Presented To: Proff.  Sourav  Kumar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9518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B.Tech CSE (Big Data) - B1, 2nd Year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28566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Date: 22/04/2025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270040" y="5903714"/>
            <a:ext cx="249459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88356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Summary &amp; Questions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932509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This project delivered a cross-platform AutoML application with practical OOP implementation across JavaFX and Jetpack Compose UIs integrating Smile ML.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276368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Key takeaways include handling real-world integration issues and building a foundation for advanced automated machine learning workflows.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62022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Thank you for your attention. Feel free to ask questions or refer to the project’s GitHub repository for more details.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A4620A-E6AF-424C-E62B-B18174B38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715" y="0"/>
            <a:ext cx="6031685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91678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Introduction &amp; Goals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2208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7017306" y="22208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Project Overview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2711291"/>
            <a:ext cx="2927747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Developed a cross-platform AutoML prototype using Java. Focused on hyperparameter optimization with mock algorithms via Smile ML backend.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2208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908983" y="22208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Objectives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08983" y="2711291"/>
            <a:ext cx="2927747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Demonstrate solid OOP principles with modular core logic. Build reusable Java library supporting Desktop (JavaFX) and Android (Jetpack Compose) UIs. Visualize model results effectively.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60964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7017306" y="60964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Learning Goals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6586895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Apply practical OOP concepts in real-world setting. Promote code reuse and maintainability across platforms.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A57CC5-320B-C988-EC51-11602187D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3252246" cy="8229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B89A3A-33A5-1E59-7027-6F0156611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247" y="14140"/>
            <a:ext cx="2708617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416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System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Module Layers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9850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automl_core: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Shared logic for data, algorithms, and services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036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desktop-app: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JavaFX-based desktop UI implementation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4458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android-app: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Jetpack Compose Android UI module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Design Benefits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198501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modular structure promotes high cohesion and low coupling, allowing code reuse and platform-tailored interfaces. Separation of concerns ensures easier maintenance and extensibility.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1623" y="473393"/>
            <a:ext cx="5371267" cy="537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Tools &amp; Technologies Used</a:t>
            </a:r>
            <a:endParaRPr lang="en-US" sz="3350" dirty="0"/>
          </a:p>
        </p:txBody>
      </p:sp>
      <p:sp>
        <p:nvSpPr>
          <p:cNvPr id="4" name="Shape 1"/>
          <p:cNvSpPr/>
          <p:nvPr/>
        </p:nvSpPr>
        <p:spPr>
          <a:xfrm>
            <a:off x="601623" y="1268373"/>
            <a:ext cx="7940754" cy="1660684"/>
          </a:xfrm>
          <a:prstGeom prst="roundRect">
            <a:avLst>
              <a:gd name="adj" fmla="val 1553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773430" y="1440180"/>
            <a:ext cx="2148840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Core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773430" y="1811893"/>
            <a:ext cx="7597140" cy="275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Java 17+, Maven, JPMS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773430" y="2147054"/>
            <a:ext cx="7597140" cy="275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Smile ML library for mock ML algorithms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773430" y="2482215"/>
            <a:ext cx="7597140" cy="275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Apache Commons CSV for data processing</a:t>
            </a:r>
            <a:endParaRPr lang="en-US" sz="1350" dirty="0"/>
          </a:p>
        </p:txBody>
      </p:sp>
      <p:sp>
        <p:nvSpPr>
          <p:cNvPr id="9" name="Shape 6"/>
          <p:cNvSpPr/>
          <p:nvPr/>
        </p:nvSpPr>
        <p:spPr>
          <a:xfrm>
            <a:off x="601623" y="3100864"/>
            <a:ext cx="7940754" cy="1325523"/>
          </a:xfrm>
          <a:prstGeom prst="roundRect">
            <a:avLst>
              <a:gd name="adj" fmla="val 1945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773430" y="3272671"/>
            <a:ext cx="2148840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Desktop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773430" y="3644384"/>
            <a:ext cx="7597140" cy="275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JavaFX 21+, FXML UI markup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773430" y="3979545"/>
            <a:ext cx="7597140" cy="275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Jackson for JSON parsing</a:t>
            </a:r>
            <a:endParaRPr lang="en-US" sz="1350" dirty="0"/>
          </a:p>
        </p:txBody>
      </p:sp>
      <p:sp>
        <p:nvSpPr>
          <p:cNvPr id="13" name="Shape 10"/>
          <p:cNvSpPr/>
          <p:nvPr/>
        </p:nvSpPr>
        <p:spPr>
          <a:xfrm>
            <a:off x="601623" y="4598194"/>
            <a:ext cx="7940754" cy="1660684"/>
          </a:xfrm>
          <a:prstGeom prst="roundRect">
            <a:avLst>
              <a:gd name="adj" fmla="val 1553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773430" y="4770001"/>
            <a:ext cx="2148840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Android</a:t>
            </a:r>
            <a:endParaRPr lang="en-US" sz="1650" dirty="0"/>
          </a:p>
        </p:txBody>
      </p:sp>
      <p:sp>
        <p:nvSpPr>
          <p:cNvPr id="15" name="Text 12"/>
          <p:cNvSpPr/>
          <p:nvPr/>
        </p:nvSpPr>
        <p:spPr>
          <a:xfrm>
            <a:off x="773430" y="5141714"/>
            <a:ext cx="7597140" cy="275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Kotlin, Jetpack Compose for declarative UI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773430" y="5476875"/>
            <a:ext cx="7597140" cy="275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Navigation and Coroutines for concurrency</a:t>
            </a:r>
            <a:endParaRPr lang="en-US" sz="1350" dirty="0"/>
          </a:p>
        </p:txBody>
      </p:sp>
      <p:sp>
        <p:nvSpPr>
          <p:cNvPr id="17" name="Text 14"/>
          <p:cNvSpPr/>
          <p:nvPr/>
        </p:nvSpPr>
        <p:spPr>
          <a:xfrm>
            <a:off x="773430" y="5812036"/>
            <a:ext cx="7597140" cy="275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Android SDK and Gradle build system</a:t>
            </a:r>
            <a:endParaRPr lang="en-US" sz="1350" dirty="0"/>
          </a:p>
        </p:txBody>
      </p:sp>
      <p:sp>
        <p:nvSpPr>
          <p:cNvPr id="18" name="Shape 15"/>
          <p:cNvSpPr/>
          <p:nvPr/>
        </p:nvSpPr>
        <p:spPr>
          <a:xfrm>
            <a:off x="601623" y="6430685"/>
            <a:ext cx="7940754" cy="1325523"/>
          </a:xfrm>
          <a:prstGeom prst="roundRect">
            <a:avLst>
              <a:gd name="adj" fmla="val 1945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773430" y="6602492"/>
            <a:ext cx="2148840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Common</a:t>
            </a:r>
            <a:endParaRPr lang="en-US" sz="1650" dirty="0"/>
          </a:p>
        </p:txBody>
      </p:sp>
      <p:sp>
        <p:nvSpPr>
          <p:cNvPr id="20" name="Text 17"/>
          <p:cNvSpPr/>
          <p:nvPr/>
        </p:nvSpPr>
        <p:spPr>
          <a:xfrm>
            <a:off x="773430" y="6974205"/>
            <a:ext cx="7597140" cy="275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GitHub repository for version control</a:t>
            </a:r>
            <a:endParaRPr lang="en-US" sz="1350" dirty="0"/>
          </a:p>
        </p:txBody>
      </p:sp>
      <p:sp>
        <p:nvSpPr>
          <p:cNvPr id="21" name="Text 18"/>
          <p:cNvSpPr/>
          <p:nvPr/>
        </p:nvSpPr>
        <p:spPr>
          <a:xfrm>
            <a:off x="773430" y="7309366"/>
            <a:ext cx="7597140" cy="275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Gradle build automation</a:t>
            </a:r>
            <a:endParaRPr lang="en-US" sz="135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4A18C9F-F11D-876C-B8A2-E032D2293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183" y="10027"/>
            <a:ext cx="2880785" cy="8229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B5A3E32-03DF-56B9-409B-271DADE0F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4968" y="-10027"/>
            <a:ext cx="303543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59222" y="215274"/>
            <a:ext cx="7434230" cy="1244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Shared Core Logic </a:t>
            </a:r>
          </a:p>
          <a:p>
            <a:pPr marL="0" indent="0" algn="l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(automl_core)</a:t>
            </a:r>
            <a:endParaRPr lang="en-US" sz="3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22" y="1574840"/>
            <a:ext cx="961311" cy="141529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08902" y="1767007"/>
            <a:ext cx="2403277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Models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7408902" y="2182654"/>
            <a:ext cx="6548676" cy="61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Defines Dataset and ExecutionResult objects to encapsulate data and outcomes.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222" y="2990136"/>
            <a:ext cx="961311" cy="115347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08902" y="3182303"/>
            <a:ext cx="2403277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Data Provider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7408902" y="3597950"/>
            <a:ext cx="6548676" cy="307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Handles CSV file parsing and management, ensuring seamless data input.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222" y="4143613"/>
            <a:ext cx="961311" cy="115347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08902" y="4335780"/>
            <a:ext cx="2403277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Services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7408902" y="4751427"/>
            <a:ext cx="6548676" cy="307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Manages execution flow and application state across platforms.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222" y="5297091"/>
            <a:ext cx="961311" cy="141529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08902" y="5489258"/>
            <a:ext cx="2403277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Algorithms</a:t>
            </a:r>
            <a:endParaRPr lang="en-US" sz="1850" dirty="0"/>
          </a:p>
        </p:txBody>
      </p:sp>
      <p:sp>
        <p:nvSpPr>
          <p:cNvPr id="15" name="Text 8"/>
          <p:cNvSpPr/>
          <p:nvPr/>
        </p:nvSpPr>
        <p:spPr>
          <a:xfrm>
            <a:off x="7408902" y="5904905"/>
            <a:ext cx="6548676" cy="61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Interface definition with mock implementations to simulate hyperparameter optimization.</a:t>
            </a:r>
            <a:endParaRPr lang="en-US" sz="1500" dirty="0"/>
          </a:p>
        </p:txBody>
      </p:sp>
      <p:sp>
        <p:nvSpPr>
          <p:cNvPr id="16" name="Text 9"/>
          <p:cNvSpPr/>
          <p:nvPr/>
        </p:nvSpPr>
        <p:spPr>
          <a:xfrm>
            <a:off x="6159222" y="6928604"/>
            <a:ext cx="7798356" cy="61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Designed for platform-independence using Maven and Java Platform Module System to ensure scalability and easy integration.</a:t>
            </a:r>
            <a:endParaRPr lang="en-US" sz="15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173A1A-C210-3708-2917-0C04B59889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5870853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9515"/>
            <a:ext cx="104890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User Interfaces for Desktop &amp; Android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1455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Desktop UI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1670171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Follows MVC/MVP design pattern implemented in JavaFX. Uses ExecutionService running on JavaFX Tasks to ensure responsive UI. Features include file upload, algorithm selection, and result display table.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684362" y="11455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Android UI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84362" y="1670171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Implemented with MVVM architecture and Kotlin Coroutines for concurrency. Uses a URI workaround with temporary file copying to address Smile ML compatibility issues on Android.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DD14E2-5E88-5897-EEB3-C4A6F762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976" y="5095438"/>
            <a:ext cx="3750799" cy="3134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72CEA0-F864-51D7-B834-C8C70DDD71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7479"/>
          <a:stretch/>
        </p:blipFill>
        <p:spPr>
          <a:xfrm>
            <a:off x="7353976" y="2930420"/>
            <a:ext cx="3629532" cy="2165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9CB69C-1727-4613-A891-22C33701C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4455" y="5363852"/>
            <a:ext cx="3665945" cy="28657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2BD8EE-ECAB-D55D-E924-F623AB75F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3508" y="2930421"/>
            <a:ext cx="3646892" cy="24334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CD2D9D-8E80-83AE-EE40-2664E6A79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3154908"/>
            <a:ext cx="3720736" cy="25531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DAA92F-D8E3-8843-6CD8-E00952C1A3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5708066"/>
            <a:ext cx="3720736" cy="24820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10EE74-3D6A-09D3-C244-42BBCA6AF6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9790" y="3137370"/>
            <a:ext cx="3089236" cy="50954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6197"/>
            <a:ext cx="99220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Applying OOP Principles in Practice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313861" y="26484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Encapsulation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138845"/>
            <a:ext cx="435530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POJOs and service classes manage internal data and expose controlled interfaces.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5609868" y="3379351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5765721" y="3503295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9481304" y="2168604"/>
            <a:ext cx="36839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Inheritance &amp; Polymorphism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481304" y="2659023"/>
            <a:ext cx="435530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AbstractAlgorithm base class and interfaces enable flexible algorithm implementations.</a:t>
            </a:r>
            <a:endParaRPr lang="en-US" sz="17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7574756" y="2740938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8"/>
          <p:cNvSpPr/>
          <p:nvPr/>
        </p:nvSpPr>
        <p:spPr>
          <a:xfrm>
            <a:off x="7730609" y="2864882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000" dirty="0"/>
          </a:p>
        </p:txBody>
      </p:sp>
      <p:sp>
        <p:nvSpPr>
          <p:cNvPr id="13" name="Text 9"/>
          <p:cNvSpPr/>
          <p:nvPr/>
        </p:nvSpPr>
        <p:spPr>
          <a:xfrm>
            <a:off x="9594771" y="4087892"/>
            <a:ext cx="32588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Exception Handling &amp; IO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9594771" y="4578310"/>
            <a:ext cx="424184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Robust error handling with Java exceptions and IO streams ensures stability.</a:t>
            </a:r>
            <a:endParaRPr lang="en-US" sz="175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16" name="Shape 11"/>
          <p:cNvSpPr/>
          <p:nvPr/>
        </p:nvSpPr>
        <p:spPr>
          <a:xfrm>
            <a:off x="8789075" y="4412456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2"/>
          <p:cNvSpPr/>
          <p:nvPr/>
        </p:nvSpPr>
        <p:spPr>
          <a:xfrm>
            <a:off x="8944928" y="4536400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000" dirty="0"/>
          </a:p>
        </p:txBody>
      </p:sp>
      <p:sp>
        <p:nvSpPr>
          <p:cNvPr id="18" name="Text 13"/>
          <p:cNvSpPr/>
          <p:nvPr/>
        </p:nvSpPr>
        <p:spPr>
          <a:xfrm>
            <a:off x="9481304" y="6007179"/>
            <a:ext cx="31171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Collections &amp; Generics</a:t>
            </a:r>
            <a:endParaRPr lang="en-US" sz="2200" dirty="0"/>
          </a:p>
        </p:txBody>
      </p:sp>
      <p:sp>
        <p:nvSpPr>
          <p:cNvPr id="19" name="Text 14"/>
          <p:cNvSpPr/>
          <p:nvPr/>
        </p:nvSpPr>
        <p:spPr>
          <a:xfrm>
            <a:off x="9481304" y="6497598"/>
            <a:ext cx="43553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 of List, Map, and generic types for type-safe data structures.</a:t>
            </a:r>
            <a:endParaRPr lang="en-US" sz="1750" dirty="0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21" name="Shape 15"/>
          <p:cNvSpPr/>
          <p:nvPr/>
        </p:nvSpPr>
        <p:spPr>
          <a:xfrm>
            <a:off x="7574756" y="6083856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6"/>
          <p:cNvSpPr/>
          <p:nvPr/>
        </p:nvSpPr>
        <p:spPr>
          <a:xfrm>
            <a:off x="7730609" y="6207800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4</a:t>
            </a:r>
            <a:endParaRPr lang="en-US" sz="2000" dirty="0"/>
          </a:p>
        </p:txBody>
      </p:sp>
      <p:sp>
        <p:nvSpPr>
          <p:cNvPr id="23" name="Text 17"/>
          <p:cNvSpPr/>
          <p:nvPr/>
        </p:nvSpPr>
        <p:spPr>
          <a:xfrm>
            <a:off x="2313861" y="5345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Multithreading</a:t>
            </a:r>
            <a:endParaRPr lang="en-US" sz="2200" dirty="0"/>
          </a:p>
        </p:txBody>
      </p:sp>
      <p:sp>
        <p:nvSpPr>
          <p:cNvPr id="24" name="Text 18"/>
          <p:cNvSpPr/>
          <p:nvPr/>
        </p:nvSpPr>
        <p:spPr>
          <a:xfrm>
            <a:off x="793790" y="5836325"/>
            <a:ext cx="435530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JavaFX Tasks and Kotlin Coroutines efficiently manage asynchronous operations.</a:t>
            </a:r>
            <a:endParaRPr lang="en-US" sz="1750" dirty="0"/>
          </a:p>
        </p:txBody>
      </p:sp>
      <p:pic>
        <p:nvPicPr>
          <p:cNvPr id="2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26" name="Shape 19"/>
          <p:cNvSpPr/>
          <p:nvPr/>
        </p:nvSpPr>
        <p:spPr>
          <a:xfrm>
            <a:off x="5609868" y="5445443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7" name="Text 20"/>
          <p:cNvSpPr/>
          <p:nvPr/>
        </p:nvSpPr>
        <p:spPr>
          <a:xfrm>
            <a:off x="5765721" y="5569387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5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30660" y="585192"/>
            <a:ext cx="6156161" cy="13289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Key Development Challenges &amp; Solutions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230660" y="2233136"/>
            <a:ext cx="159425" cy="1140143"/>
          </a:xfrm>
          <a:prstGeom prst="roundRect">
            <a:avLst>
              <a:gd name="adj" fmla="val 20008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709053" y="2233136"/>
            <a:ext cx="2658070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Android Uri Handling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6709053" y="2692956"/>
            <a:ext cx="7177088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Resolved using temporary file copy workaround to adapt Smile ML input requirements.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6549628" y="3585924"/>
            <a:ext cx="159425" cy="1140143"/>
          </a:xfrm>
          <a:prstGeom prst="roundRect">
            <a:avLst>
              <a:gd name="adj" fmla="val 20008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028021" y="3585924"/>
            <a:ext cx="2658070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Build Configuration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028021" y="4045744"/>
            <a:ext cx="6858119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Aligned Gradle and Maven versions; fixed certificate errors to stabilize builds.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868597" y="4938713"/>
            <a:ext cx="159425" cy="1140143"/>
          </a:xfrm>
          <a:prstGeom prst="roundRect">
            <a:avLst>
              <a:gd name="adj" fmla="val 20008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7346990" y="4938713"/>
            <a:ext cx="2658070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Core Integration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7346990" y="5398532"/>
            <a:ext cx="6539151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Implemented defensive programming to avoid NullPointerExceptions and refactored code.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187565" y="6291501"/>
            <a:ext cx="159425" cy="1140143"/>
          </a:xfrm>
          <a:prstGeom prst="roundRect">
            <a:avLst>
              <a:gd name="adj" fmla="val 20008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7665958" y="6291501"/>
            <a:ext cx="2658070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UI Glitches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7665958" y="6751320"/>
            <a:ext cx="6220182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Fixed conflicting imports and placeholders in Android UI to ensure smooth user interactions.</a:t>
            </a:r>
            <a:endParaRPr lang="en-US" sz="16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0DD345-B07C-A036-1930-4A76BEFA8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33155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84848" y="644128"/>
            <a:ext cx="7092196" cy="6115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Future Enhancements &amp; Roadmap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684848" y="1549122"/>
            <a:ext cx="7774305" cy="1127522"/>
          </a:xfrm>
          <a:prstGeom prst="roundRect">
            <a:avLst>
              <a:gd name="adj" fmla="val 2603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880467" y="1744742"/>
            <a:ext cx="2567821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Algorithm Integration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880467" y="2167890"/>
            <a:ext cx="7383066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Add real Smile ML algorithms to replace mocks for practical AI experiments.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684848" y="2872264"/>
            <a:ext cx="7774305" cy="1440656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880467" y="3067883"/>
            <a:ext cx="2446139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User Interface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880467" y="3491032"/>
            <a:ext cx="7383066" cy="626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Enable parameter tuning UI, support new file formats like ARFF, and add richer visualizations.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684848" y="4508540"/>
            <a:ext cx="7774305" cy="1440656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880467" y="4704159"/>
            <a:ext cx="2446139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Reliability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880467" y="5127308"/>
            <a:ext cx="7383066" cy="626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Improve error handling, provide detailed user feedback, and implement comprehensive testing.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684848" y="6144816"/>
            <a:ext cx="7774305" cy="1440656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880467" y="6340435"/>
            <a:ext cx="2446139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Features &amp; Storage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880467" y="6763583"/>
            <a:ext cx="7383066" cy="626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Add export/save options, persistent storage, and dependency injection for modular scalability.</a:t>
            </a:r>
            <a:endParaRPr lang="en-US" sz="15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BDC94D8-71CF-D8CD-D17C-DDCE56FD5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781" y="0"/>
            <a:ext cx="5844619" cy="8229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673</Words>
  <Application>Microsoft Office PowerPoint</Application>
  <PresentationFormat>Custom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Inconsolata Bold</vt:lpstr>
      <vt:lpstr>Wingdings 3</vt:lpstr>
      <vt:lpstr>Century Gothic</vt:lpstr>
      <vt:lpstr>Fira Sans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Arin Bansal</cp:lastModifiedBy>
  <cp:revision>2</cp:revision>
  <dcterms:created xsi:type="dcterms:W3CDTF">2025-04-25T08:04:41Z</dcterms:created>
  <dcterms:modified xsi:type="dcterms:W3CDTF">2025-04-25T09:17:03Z</dcterms:modified>
</cp:coreProperties>
</file>