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k" initials="z" lastIdx="1" clrIdx="0">
    <p:extLst>
      <p:ext uri="{19B8F6BF-5375-455C-9EA6-DF929625EA0E}">
        <p15:presenceInfo xmlns:p15="http://schemas.microsoft.com/office/powerpoint/2012/main" userId="za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B077"/>
    <a:srgbClr val="DE8832"/>
    <a:srgbClr val="F76037"/>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8T22:15:47.84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64DB7-7CAB-45F8-8147-A9E6E81C40E9}" type="datetimeFigureOut">
              <a:rPr lang="en-AE" smtClean="0"/>
              <a:t>01/01/2024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007B2-FEE1-466F-955A-AF2FE7BFA9E8}" type="slidenum">
              <a:rPr lang="en-AE" smtClean="0"/>
              <a:t>‹#›</a:t>
            </a:fld>
            <a:endParaRPr lang="en-AE"/>
          </a:p>
        </p:txBody>
      </p:sp>
    </p:spTree>
    <p:extLst>
      <p:ext uri="{BB962C8B-B14F-4D97-AF65-F5344CB8AC3E}">
        <p14:creationId xmlns:p14="http://schemas.microsoft.com/office/powerpoint/2010/main" val="99222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FCD2-8183-B143-BEEF-EE057930C482}"/>
              </a:ext>
            </a:extLst>
          </p:cNvPr>
          <p:cNvSpPr>
            <a:spLocks noGrp="1"/>
          </p:cNvSpPr>
          <p:nvPr>
            <p:ph type="ctrTitle"/>
          </p:nvPr>
        </p:nvSpPr>
        <p:spPr>
          <a:xfrm>
            <a:off x="1539073" y="0"/>
            <a:ext cx="8723513" cy="1056443"/>
          </a:xfrm>
        </p:spPr>
        <p:txBody>
          <a:bodyPr>
            <a:normAutofit/>
          </a:bodyPr>
          <a:lstStyle/>
          <a:p>
            <a:pPr algn="ctr"/>
            <a:r>
              <a:rPr lang="en-US" dirty="0">
                <a:solidFill>
                  <a:srgbClr val="002060"/>
                </a:solidFill>
              </a:rPr>
              <a:t>Final project</a:t>
            </a:r>
            <a:endParaRPr lang="en-AE" dirty="0">
              <a:solidFill>
                <a:srgbClr val="002060"/>
              </a:solidFill>
            </a:endParaRPr>
          </a:p>
        </p:txBody>
      </p:sp>
      <p:sp>
        <p:nvSpPr>
          <p:cNvPr id="3" name="Subtitle 2">
            <a:extLst>
              <a:ext uri="{FF2B5EF4-FFF2-40B4-BE49-F238E27FC236}">
                <a16:creationId xmlns:a16="http://schemas.microsoft.com/office/drawing/2014/main" id="{DBCFAB5A-F14A-1C93-10FC-9F273E578905}"/>
              </a:ext>
            </a:extLst>
          </p:cNvPr>
          <p:cNvSpPr>
            <a:spLocks noGrp="1"/>
          </p:cNvSpPr>
          <p:nvPr>
            <p:ph type="subTitle" idx="1"/>
          </p:nvPr>
        </p:nvSpPr>
        <p:spPr>
          <a:xfrm>
            <a:off x="3839730" y="1056443"/>
            <a:ext cx="3129239" cy="1409330"/>
          </a:xfrm>
        </p:spPr>
        <p:txBody>
          <a:bodyPr>
            <a:normAutofit/>
          </a:bodyPr>
          <a:lstStyle/>
          <a:p>
            <a:pPr>
              <a:lnSpc>
                <a:spcPct val="100000"/>
              </a:lnSpc>
            </a:pPr>
            <a:r>
              <a:rPr lang="en-US" sz="2400" b="1" dirty="0">
                <a:solidFill>
                  <a:srgbClr val="FFFF00"/>
                </a:solidFill>
              </a:rPr>
              <a:t>Module:                                          </a:t>
            </a:r>
          </a:p>
          <a:p>
            <a:pPr>
              <a:lnSpc>
                <a:spcPct val="100000"/>
              </a:lnSpc>
            </a:pPr>
            <a:r>
              <a:rPr lang="en-US" sz="2400" b="1" dirty="0">
                <a:solidFill>
                  <a:srgbClr val="FFFF00"/>
                </a:solidFill>
              </a:rPr>
              <a:t>               TIC                           </a:t>
            </a:r>
            <a:endParaRPr lang="en-AE" sz="2400" b="1" dirty="0">
              <a:solidFill>
                <a:srgbClr val="FFFF00"/>
              </a:solidFill>
            </a:endParaRPr>
          </a:p>
        </p:txBody>
      </p:sp>
      <p:cxnSp>
        <p:nvCxnSpPr>
          <p:cNvPr id="5" name="Straight Connector 4">
            <a:extLst>
              <a:ext uri="{FF2B5EF4-FFF2-40B4-BE49-F238E27FC236}">
                <a16:creationId xmlns:a16="http://schemas.microsoft.com/office/drawing/2014/main" id="{BA4945B6-3FE0-152B-FDD6-0D2AB6CA6ECB}"/>
              </a:ext>
            </a:extLst>
          </p:cNvPr>
          <p:cNvCxnSpPr>
            <a:cxnSpLocks/>
          </p:cNvCxnSpPr>
          <p:nvPr/>
        </p:nvCxnSpPr>
        <p:spPr>
          <a:xfrm>
            <a:off x="3734677" y="941033"/>
            <a:ext cx="4332303" cy="0"/>
          </a:xfrm>
          <a:prstGeom prst="line">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8D58B448-BBE0-C59A-92B7-96DD3A0AD016}"/>
              </a:ext>
            </a:extLst>
          </p:cNvPr>
          <p:cNvSpPr/>
          <p:nvPr/>
        </p:nvSpPr>
        <p:spPr>
          <a:xfrm>
            <a:off x="1601217" y="3313510"/>
            <a:ext cx="10454659" cy="830997"/>
          </a:xfrm>
          <a:prstGeom prst="rect">
            <a:avLst/>
          </a:prstGeom>
          <a:solidFill>
            <a:schemeClr val="tx2"/>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48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Presentation about the tools of TIC</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67651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473709-4FD1-9E8F-A11E-240E20F7C969}"/>
              </a:ext>
            </a:extLst>
          </p:cNvPr>
          <p:cNvSpPr txBox="1"/>
          <p:nvPr/>
        </p:nvSpPr>
        <p:spPr>
          <a:xfrm>
            <a:off x="717760" y="159799"/>
            <a:ext cx="7680515" cy="83099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lvl="1"/>
            <a:r>
              <a:rPr lang="en-US" sz="4800" b="1" dirty="0">
                <a:solidFill>
                  <a:schemeClr val="bg1"/>
                </a:solidFill>
              </a:rPr>
              <a:t>The impact of this domain</a:t>
            </a:r>
            <a:endParaRPr lang="en-AE" sz="4800" b="1" dirty="0">
              <a:solidFill>
                <a:schemeClr val="bg1"/>
              </a:solidFill>
            </a:endParaRPr>
          </a:p>
        </p:txBody>
      </p:sp>
      <p:cxnSp>
        <p:nvCxnSpPr>
          <p:cNvPr id="12" name="Straight Connector 11">
            <a:extLst>
              <a:ext uri="{FF2B5EF4-FFF2-40B4-BE49-F238E27FC236}">
                <a16:creationId xmlns:a16="http://schemas.microsoft.com/office/drawing/2014/main" id="{36DE7892-5048-94A7-EDB5-526CB6B7FE43}"/>
              </a:ext>
            </a:extLst>
          </p:cNvPr>
          <p:cNvCxnSpPr>
            <a:cxnSpLocks/>
          </p:cNvCxnSpPr>
          <p:nvPr/>
        </p:nvCxnSpPr>
        <p:spPr>
          <a:xfrm>
            <a:off x="1207363" y="990796"/>
            <a:ext cx="6835806" cy="0"/>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7B2DB625-10E7-730A-05C2-9E816D061736}"/>
              </a:ext>
            </a:extLst>
          </p:cNvPr>
          <p:cNvSpPr txBox="1"/>
          <p:nvPr/>
        </p:nvSpPr>
        <p:spPr>
          <a:xfrm>
            <a:off x="1207363" y="1464815"/>
            <a:ext cx="7927759" cy="830997"/>
          </a:xfrm>
          <a:prstGeom prst="rect">
            <a:avLst/>
          </a:prstGeom>
          <a:noFill/>
        </p:spPr>
        <p:txBody>
          <a:bodyPr wrap="square" rtlCol="0">
            <a:spAutoFit/>
          </a:bodyPr>
          <a:lstStyle/>
          <a:p>
            <a:r>
              <a:rPr lang="en-US" sz="2400" b="1" dirty="0">
                <a:solidFill>
                  <a:schemeClr val="accent2">
                    <a:lumMod val="75000"/>
                  </a:schemeClr>
                </a:solidFill>
                <a:effectLst>
                  <a:outerShdw blurRad="38100" dist="38100" dir="2700000" algn="tl">
                    <a:srgbClr val="000000">
                      <a:alpha val="43137"/>
                    </a:srgbClr>
                  </a:outerShdw>
                </a:effectLst>
              </a:rPr>
              <a:t>Tic </a:t>
            </a:r>
            <a:r>
              <a:rPr lang="en-US" sz="2400" b="1" dirty="0">
                <a:solidFill>
                  <a:schemeClr val="accent2">
                    <a:lumMod val="75000"/>
                  </a:schemeClr>
                </a:solidFill>
                <a:effectLst>
                  <a:outerShdw blurRad="38100" dist="38100" dir="2700000" algn="tl">
                    <a:srgbClr val="000000">
                      <a:alpha val="43137"/>
                    </a:srgbClr>
                  </a:outerShdw>
                </a:effectLst>
                <a:highlight>
                  <a:srgbClr val="000080"/>
                </a:highlight>
              </a:rPr>
              <a:t>-or technology and information communication-,</a:t>
            </a:r>
            <a:r>
              <a:rPr lang="en-US" sz="2400" b="1" dirty="0">
                <a:solidFill>
                  <a:schemeClr val="accent2">
                    <a:lumMod val="75000"/>
                  </a:schemeClr>
                </a:solidFill>
                <a:effectLst>
                  <a:outerShdw blurRad="38100" dist="38100" dir="2700000" algn="tl">
                    <a:srgbClr val="000000">
                      <a:alpha val="43137"/>
                    </a:srgbClr>
                  </a:outerShdw>
                </a:effectLst>
              </a:rPr>
              <a:t>had an undeniable impact on our field of technology.</a:t>
            </a:r>
            <a:endParaRPr lang="en-AE" sz="2400" b="1" dirty="0">
              <a:solidFill>
                <a:schemeClr val="accent2">
                  <a:lumMod val="75000"/>
                </a:schemeClr>
              </a:solidFill>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8F6DF6FA-66A6-31C2-9956-E1EB6AC4D011}"/>
              </a:ext>
            </a:extLst>
          </p:cNvPr>
          <p:cNvSpPr txBox="1"/>
          <p:nvPr/>
        </p:nvSpPr>
        <p:spPr>
          <a:xfrm>
            <a:off x="4362708" y="2295812"/>
            <a:ext cx="8071133" cy="1850956"/>
          </a:xfrm>
          <a:prstGeom prst="rect">
            <a:avLst/>
          </a:prstGeom>
          <a:noFill/>
        </p:spPr>
        <p:txBody>
          <a:bodyPr wrap="square" rtlCol="0">
            <a:spAutoFit/>
          </a:bodyPr>
          <a:lstStyle/>
          <a:p>
            <a:pPr>
              <a:lnSpc>
                <a:spcPct val="200000"/>
              </a:lnSpc>
            </a:pPr>
            <a:r>
              <a:rPr lang="en-US" sz="2000" b="1" dirty="0">
                <a:solidFill>
                  <a:schemeClr val="accent2">
                    <a:lumMod val="75000"/>
                  </a:schemeClr>
                </a:solidFill>
                <a:effectLst>
                  <a:outerShdw blurRad="38100" dist="38100" dir="2700000" algn="tl">
                    <a:srgbClr val="000000">
                      <a:alpha val="43137"/>
                    </a:srgbClr>
                  </a:outerShdw>
                </a:effectLst>
              </a:rPr>
              <a:t>As it enables faster and far more efficient communication, with streamlined process on collaborations and every type of personal or public projects, shaping the future of various industries. </a:t>
            </a:r>
            <a:endParaRPr lang="en-AE" sz="2000" b="1" dirty="0">
              <a:solidFill>
                <a:schemeClr val="accent2">
                  <a:lumMod val="75000"/>
                </a:schemeClr>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5B87FF7F-1444-BDD3-71D1-146874821DC7}"/>
              </a:ext>
            </a:extLst>
          </p:cNvPr>
          <p:cNvSpPr txBox="1"/>
          <p:nvPr/>
        </p:nvSpPr>
        <p:spPr>
          <a:xfrm>
            <a:off x="1091287" y="4481113"/>
            <a:ext cx="6365956" cy="400110"/>
          </a:xfrm>
          <a:prstGeom prst="rect">
            <a:avLst/>
          </a:prstGeom>
          <a:noFill/>
        </p:spPr>
        <p:txBody>
          <a:bodyPr wrap="square" rtlCol="0">
            <a:spAutoFit/>
          </a:bodyPr>
          <a:lstStyle/>
          <a:p>
            <a:r>
              <a:rPr lang="en-US" sz="2000" u="sng" dirty="0">
                <a:solidFill>
                  <a:srgbClr val="FFFF00"/>
                </a:solidFill>
              </a:rPr>
              <a:t>And some popular Tic tools we’ll be discussing today include: </a:t>
            </a:r>
            <a:endParaRPr lang="en-AE" sz="2000" u="sng" dirty="0">
              <a:solidFill>
                <a:srgbClr val="FFFF00"/>
              </a:solidFill>
            </a:endParaRPr>
          </a:p>
        </p:txBody>
      </p:sp>
      <p:sp>
        <p:nvSpPr>
          <p:cNvPr id="19" name="TextBox 18">
            <a:extLst>
              <a:ext uri="{FF2B5EF4-FFF2-40B4-BE49-F238E27FC236}">
                <a16:creationId xmlns:a16="http://schemas.microsoft.com/office/drawing/2014/main" id="{EBF1CF6E-408C-F4D3-8D0B-7DF3FD5F59FF}"/>
              </a:ext>
            </a:extLst>
          </p:cNvPr>
          <p:cNvSpPr txBox="1"/>
          <p:nvPr/>
        </p:nvSpPr>
        <p:spPr>
          <a:xfrm>
            <a:off x="1509204" y="5023853"/>
            <a:ext cx="4758675" cy="923330"/>
          </a:xfrm>
          <a:prstGeom prst="rect">
            <a:avLst/>
          </a:prstGeom>
          <a:noFill/>
        </p:spPr>
        <p:txBody>
          <a:bodyPr wrap="none" rtlCol="0">
            <a:spAutoFit/>
          </a:bodyPr>
          <a:lstStyle/>
          <a:p>
            <a:pPr marL="285750" indent="-285750">
              <a:buFont typeface="Wingdings" panose="05000000000000000000" pitchFamily="2" charset="2"/>
              <a:buChar char="Ø"/>
            </a:pPr>
            <a:r>
              <a:rPr lang="en-US" i="1" dirty="0">
                <a:solidFill>
                  <a:srgbClr val="FFFF00"/>
                </a:solidFill>
              </a:rPr>
              <a:t>Word, Excel, and </a:t>
            </a:r>
            <a:r>
              <a:rPr lang="en-US" i="1" dirty="0" err="1">
                <a:solidFill>
                  <a:srgbClr val="FFFF00"/>
                </a:solidFill>
              </a:rPr>
              <a:t>Powerpoint</a:t>
            </a:r>
            <a:r>
              <a:rPr lang="en-US" i="1" dirty="0">
                <a:solidFill>
                  <a:srgbClr val="FFFF00"/>
                </a:solidFill>
              </a:rPr>
              <a:t> (Microsoft-office)</a:t>
            </a:r>
          </a:p>
          <a:p>
            <a:pPr marL="285750" indent="-285750">
              <a:buFont typeface="Wingdings" panose="05000000000000000000" pitchFamily="2" charset="2"/>
              <a:buChar char="Ø"/>
            </a:pPr>
            <a:r>
              <a:rPr lang="en-US" i="1" dirty="0" err="1">
                <a:solidFill>
                  <a:srgbClr val="FFFF00"/>
                </a:solidFill>
              </a:rPr>
              <a:t>LaTex</a:t>
            </a:r>
            <a:endParaRPr lang="en-US" i="1" dirty="0">
              <a:solidFill>
                <a:srgbClr val="FFFF00"/>
              </a:solidFill>
            </a:endParaRPr>
          </a:p>
          <a:p>
            <a:pPr marL="285750" indent="-285750">
              <a:buFont typeface="Wingdings" panose="05000000000000000000" pitchFamily="2" charset="2"/>
              <a:buChar char="Ø"/>
            </a:pPr>
            <a:r>
              <a:rPr lang="en-US" i="1" dirty="0">
                <a:solidFill>
                  <a:srgbClr val="FFFF00"/>
                </a:solidFill>
              </a:rPr>
              <a:t>Git and </a:t>
            </a:r>
            <a:r>
              <a:rPr lang="en-US" i="1" dirty="0" err="1">
                <a:solidFill>
                  <a:srgbClr val="FFFF00"/>
                </a:solidFill>
              </a:rPr>
              <a:t>Github</a:t>
            </a:r>
            <a:endParaRPr lang="en-AE" i="1" dirty="0">
              <a:solidFill>
                <a:srgbClr val="FFFF00"/>
              </a:solidFill>
            </a:endParaRPr>
          </a:p>
        </p:txBody>
      </p:sp>
    </p:spTree>
    <p:extLst>
      <p:ext uri="{BB962C8B-B14F-4D97-AF65-F5344CB8AC3E}">
        <p14:creationId xmlns:p14="http://schemas.microsoft.com/office/powerpoint/2010/main" val="427814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C5CA-6809-F553-AF33-2FCDC9155364}"/>
              </a:ext>
            </a:extLst>
          </p:cNvPr>
          <p:cNvSpPr>
            <a:spLocks noGrp="1"/>
          </p:cNvSpPr>
          <p:nvPr>
            <p:ph type="title"/>
          </p:nvPr>
        </p:nvSpPr>
        <p:spPr>
          <a:xfrm>
            <a:off x="1292333" y="183513"/>
            <a:ext cx="5348164" cy="1023851"/>
          </a:xfrm>
        </p:spPr>
        <p:txBody>
          <a:bodyPr>
            <a:normAutofit/>
          </a:bodyPr>
          <a:lstStyle/>
          <a:p>
            <a:r>
              <a:rPr lang="en-US" sz="4800" b="1" dirty="0">
                <a:solidFill>
                  <a:schemeClr val="bg1"/>
                </a:solidFill>
              </a:rPr>
              <a:t>Office-word</a:t>
            </a:r>
            <a:endParaRPr lang="en-AE" sz="4800" b="1" dirty="0">
              <a:solidFill>
                <a:schemeClr val="bg1"/>
              </a:solidFill>
            </a:endParaRPr>
          </a:p>
        </p:txBody>
      </p:sp>
      <p:cxnSp>
        <p:nvCxnSpPr>
          <p:cNvPr id="4" name="Straight Connector 3">
            <a:extLst>
              <a:ext uri="{FF2B5EF4-FFF2-40B4-BE49-F238E27FC236}">
                <a16:creationId xmlns:a16="http://schemas.microsoft.com/office/drawing/2014/main" id="{DC397877-9AFF-253B-0034-428A9D8C60D0}"/>
              </a:ext>
            </a:extLst>
          </p:cNvPr>
          <p:cNvCxnSpPr>
            <a:cxnSpLocks/>
          </p:cNvCxnSpPr>
          <p:nvPr/>
        </p:nvCxnSpPr>
        <p:spPr>
          <a:xfrm>
            <a:off x="1292333" y="1012055"/>
            <a:ext cx="3963248" cy="0"/>
          </a:xfrm>
          <a:prstGeom prst="line">
            <a:avLst/>
          </a:prstGeom>
          <a:ln>
            <a:solidFill>
              <a:srgbClr val="7030A0"/>
            </a:solidFill>
          </a:ln>
          <a:effectLst>
            <a:outerShdw blurRad="50800" dist="38100" dir="16200000"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pic>
        <p:nvPicPr>
          <p:cNvPr id="10" name="Picture 9">
            <a:extLst>
              <a:ext uri="{FF2B5EF4-FFF2-40B4-BE49-F238E27FC236}">
                <a16:creationId xmlns:a16="http://schemas.microsoft.com/office/drawing/2014/main" id="{1625E81F-AE24-39CD-73C5-83B4A6E7D36F}"/>
              </a:ext>
            </a:extLst>
          </p:cNvPr>
          <p:cNvPicPr>
            <a:picLocks noChangeAspect="1"/>
          </p:cNvPicPr>
          <p:nvPr/>
        </p:nvPicPr>
        <p:blipFill>
          <a:blip r:embed="rId2"/>
          <a:stretch>
            <a:fillRect/>
          </a:stretch>
        </p:blipFill>
        <p:spPr>
          <a:xfrm>
            <a:off x="5378236" y="326219"/>
            <a:ext cx="782868" cy="738437"/>
          </a:xfrm>
          <a:prstGeom prst="rect">
            <a:avLst/>
          </a:prstGeom>
        </p:spPr>
      </p:pic>
      <p:sp>
        <p:nvSpPr>
          <p:cNvPr id="11" name="TextBox 10">
            <a:extLst>
              <a:ext uri="{FF2B5EF4-FFF2-40B4-BE49-F238E27FC236}">
                <a16:creationId xmlns:a16="http://schemas.microsoft.com/office/drawing/2014/main" id="{FDBEBDA6-ED00-7ED4-D901-71731F5E8D9F}"/>
              </a:ext>
            </a:extLst>
          </p:cNvPr>
          <p:cNvSpPr txBox="1"/>
          <p:nvPr/>
        </p:nvSpPr>
        <p:spPr>
          <a:xfrm>
            <a:off x="1198485" y="1245456"/>
            <a:ext cx="7759083" cy="1890902"/>
          </a:xfrm>
          <a:prstGeom prst="rect">
            <a:avLst/>
          </a:prstGeom>
          <a:noFill/>
        </p:spPr>
        <p:txBody>
          <a:bodyPr wrap="square" rtlCol="0">
            <a:spAutoFit/>
          </a:bodyPr>
          <a:lstStyle/>
          <a:p>
            <a:pPr>
              <a:lnSpc>
                <a:spcPct val="150000"/>
              </a:lnSpc>
            </a:pPr>
            <a:r>
              <a:rPr lang="en-US" sz="2000" b="0" i="1" dirty="0">
                <a:solidFill>
                  <a:schemeClr val="accent1">
                    <a:lumMod val="60000"/>
                    <a:lumOff val="40000"/>
                  </a:schemeClr>
                </a:solidFill>
                <a:effectLst/>
                <a:latin typeface="Söhne"/>
              </a:rPr>
              <a:t>A versatile word processing program for creating, editing, formatting, and printing documents, which is ideal for personal, academic, and professional document needs. So it is utilized in in academic writing, assignments, thesis preparation, etc.</a:t>
            </a:r>
            <a:endParaRPr lang="en-AE" sz="2000" i="1" dirty="0">
              <a:solidFill>
                <a:schemeClr val="accent1">
                  <a:lumMod val="60000"/>
                  <a:lumOff val="40000"/>
                </a:schemeClr>
              </a:solidFill>
            </a:endParaRPr>
          </a:p>
        </p:txBody>
      </p:sp>
      <p:sp>
        <p:nvSpPr>
          <p:cNvPr id="12" name="Rectangle 11">
            <a:extLst>
              <a:ext uri="{FF2B5EF4-FFF2-40B4-BE49-F238E27FC236}">
                <a16:creationId xmlns:a16="http://schemas.microsoft.com/office/drawing/2014/main" id="{8AA07315-4B81-AAE4-5C2F-CEBA54CDD429}"/>
              </a:ext>
            </a:extLst>
          </p:cNvPr>
          <p:cNvSpPr/>
          <p:nvPr/>
        </p:nvSpPr>
        <p:spPr>
          <a:xfrm>
            <a:off x="8493755" y="0"/>
            <a:ext cx="36982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rgbClr val="002060"/>
                </a:solidFill>
              </a:rPr>
              <a:t>The most used tool of the bunch</a:t>
            </a:r>
            <a:endParaRPr lang="en-AE" u="sng" dirty="0">
              <a:solidFill>
                <a:srgbClr val="002060"/>
              </a:solidFill>
            </a:endParaRPr>
          </a:p>
        </p:txBody>
      </p:sp>
      <p:sp>
        <p:nvSpPr>
          <p:cNvPr id="13" name="TextBox 12">
            <a:extLst>
              <a:ext uri="{FF2B5EF4-FFF2-40B4-BE49-F238E27FC236}">
                <a16:creationId xmlns:a16="http://schemas.microsoft.com/office/drawing/2014/main" id="{10996FD9-4FC2-7AB5-E7EE-B850AF9BFE60}"/>
              </a:ext>
            </a:extLst>
          </p:cNvPr>
          <p:cNvSpPr txBox="1"/>
          <p:nvPr/>
        </p:nvSpPr>
        <p:spPr>
          <a:xfrm>
            <a:off x="5255581" y="3174450"/>
            <a:ext cx="5965794" cy="1889428"/>
          </a:xfrm>
          <a:prstGeom prst="rect">
            <a:avLst/>
          </a:prstGeom>
          <a:noFill/>
        </p:spPr>
        <p:txBody>
          <a:bodyPr wrap="square" rtlCol="0">
            <a:spAutoFit/>
          </a:bodyPr>
          <a:lstStyle/>
          <a:p>
            <a:pPr>
              <a:lnSpc>
                <a:spcPct val="150000"/>
              </a:lnSpc>
            </a:pPr>
            <a:r>
              <a:rPr lang="en-US" sz="2000" dirty="0">
                <a:solidFill>
                  <a:schemeClr val="accent1">
                    <a:lumMod val="60000"/>
                    <a:lumOff val="40000"/>
                  </a:schemeClr>
                </a:solidFill>
              </a:rPr>
              <a:t>It achieves such usage with its simple yet versatile nature, as it has a simple user interface </a:t>
            </a:r>
            <a:r>
              <a:rPr lang="en-US" sz="2000" u="sng" dirty="0">
                <a:solidFill>
                  <a:schemeClr val="accent1">
                    <a:lumMod val="60000"/>
                    <a:lumOff val="40000"/>
                  </a:schemeClr>
                </a:solidFill>
              </a:rPr>
              <a:t>(an that can customized!) </a:t>
            </a:r>
            <a:r>
              <a:rPr lang="en-US" sz="2000" dirty="0">
                <a:solidFill>
                  <a:schemeClr val="accent1">
                    <a:lumMod val="60000"/>
                    <a:lumOff val="40000"/>
                  </a:schemeClr>
                </a:solidFill>
              </a:rPr>
              <a:t>that can also be expanded to give the necessary tools for any documentation.</a:t>
            </a:r>
            <a:endParaRPr lang="en-AE" sz="2000" dirty="0">
              <a:solidFill>
                <a:schemeClr val="accent1">
                  <a:lumMod val="60000"/>
                  <a:lumOff val="40000"/>
                </a:schemeClr>
              </a:solidFill>
            </a:endParaRPr>
          </a:p>
        </p:txBody>
      </p:sp>
      <p:sp>
        <p:nvSpPr>
          <p:cNvPr id="14" name="TextBox 13">
            <a:extLst>
              <a:ext uri="{FF2B5EF4-FFF2-40B4-BE49-F238E27FC236}">
                <a16:creationId xmlns:a16="http://schemas.microsoft.com/office/drawing/2014/main" id="{339D9D3C-997C-54EC-1A95-F9A95E42D0A2}"/>
              </a:ext>
            </a:extLst>
          </p:cNvPr>
          <p:cNvSpPr txBox="1"/>
          <p:nvPr/>
        </p:nvSpPr>
        <p:spPr>
          <a:xfrm>
            <a:off x="1571348" y="5708343"/>
            <a:ext cx="9650027" cy="646331"/>
          </a:xfrm>
          <a:prstGeom prst="rect">
            <a:avLst/>
          </a:prstGeom>
          <a:solidFill>
            <a:schemeClr val="bg2">
              <a:lumMod val="90000"/>
              <a:lumOff val="10000"/>
            </a:schemeClr>
          </a:solidFill>
          <a:ln>
            <a:solidFill>
              <a:srgbClr val="7030A0"/>
            </a:solidFill>
          </a:ln>
        </p:spPr>
        <p:txBody>
          <a:bodyPr wrap="square" rtlCol="0">
            <a:spAutoFit/>
          </a:bodyPr>
          <a:lstStyle/>
          <a:p>
            <a:r>
              <a:rPr lang="en-US" b="1" dirty="0">
                <a:solidFill>
                  <a:schemeClr val="accent1">
                    <a:lumMod val="20000"/>
                    <a:lumOff val="80000"/>
                  </a:schemeClr>
                </a:solidFill>
              </a:rPr>
              <a:t>All  this paired with the compatibility on every device made Word a first choice for every documentation around the globe.</a:t>
            </a:r>
            <a:endParaRPr lang="en-AE" b="1" dirty="0">
              <a:solidFill>
                <a:schemeClr val="accent1">
                  <a:lumMod val="20000"/>
                  <a:lumOff val="80000"/>
                </a:schemeClr>
              </a:solidFill>
            </a:endParaRPr>
          </a:p>
        </p:txBody>
      </p:sp>
    </p:spTree>
    <p:extLst>
      <p:ext uri="{BB962C8B-B14F-4D97-AF65-F5344CB8AC3E}">
        <p14:creationId xmlns:p14="http://schemas.microsoft.com/office/powerpoint/2010/main" val="381938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BEF0-E6C1-D435-842F-C8DA3723A59B}"/>
              </a:ext>
            </a:extLst>
          </p:cNvPr>
          <p:cNvSpPr>
            <a:spLocks noGrp="1"/>
          </p:cNvSpPr>
          <p:nvPr>
            <p:ph type="title"/>
          </p:nvPr>
        </p:nvSpPr>
        <p:spPr>
          <a:xfrm>
            <a:off x="1301210" y="0"/>
            <a:ext cx="4531418" cy="1478570"/>
          </a:xfrm>
        </p:spPr>
        <p:txBody>
          <a:bodyPr/>
          <a:lstStyle/>
          <a:p>
            <a:r>
              <a:rPr lang="en-US" sz="3600" b="1" dirty="0">
                <a:solidFill>
                  <a:schemeClr val="bg1"/>
                </a:solidFill>
              </a:rPr>
              <a:t>Office-POWERPOITN</a:t>
            </a:r>
            <a:endParaRPr lang="en-AE" b="1" dirty="0"/>
          </a:p>
        </p:txBody>
      </p:sp>
      <p:cxnSp>
        <p:nvCxnSpPr>
          <p:cNvPr id="4" name="Straight Connector 3">
            <a:extLst>
              <a:ext uri="{FF2B5EF4-FFF2-40B4-BE49-F238E27FC236}">
                <a16:creationId xmlns:a16="http://schemas.microsoft.com/office/drawing/2014/main" id="{72DD60D3-BE93-2D37-7FE6-2D6631BF436B}"/>
              </a:ext>
            </a:extLst>
          </p:cNvPr>
          <p:cNvCxnSpPr>
            <a:cxnSpLocks/>
          </p:cNvCxnSpPr>
          <p:nvPr/>
        </p:nvCxnSpPr>
        <p:spPr>
          <a:xfrm>
            <a:off x="1301210" y="1047565"/>
            <a:ext cx="4429957" cy="0"/>
          </a:xfrm>
          <a:prstGeom prst="line">
            <a:avLst/>
          </a:prstGeom>
          <a:ln>
            <a:solidFill>
              <a:srgbClr val="7030A0"/>
            </a:solidFill>
          </a:ln>
          <a:effectLst>
            <a:outerShdw blurRad="50800" dist="38100" dir="16200000"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pic>
        <p:nvPicPr>
          <p:cNvPr id="16" name="Picture 15">
            <a:extLst>
              <a:ext uri="{FF2B5EF4-FFF2-40B4-BE49-F238E27FC236}">
                <a16:creationId xmlns:a16="http://schemas.microsoft.com/office/drawing/2014/main" id="{415254AE-9015-BC75-DBE6-0A2AEFB85987}"/>
              </a:ext>
            </a:extLst>
          </p:cNvPr>
          <p:cNvPicPr>
            <a:picLocks noChangeAspect="1"/>
          </p:cNvPicPr>
          <p:nvPr/>
        </p:nvPicPr>
        <p:blipFill>
          <a:blip r:embed="rId2"/>
          <a:stretch>
            <a:fillRect/>
          </a:stretch>
        </p:blipFill>
        <p:spPr>
          <a:xfrm>
            <a:off x="5897102" y="208537"/>
            <a:ext cx="1127465" cy="1061496"/>
          </a:xfrm>
          <a:prstGeom prst="rect">
            <a:avLst/>
          </a:prstGeom>
        </p:spPr>
      </p:pic>
      <p:sp>
        <p:nvSpPr>
          <p:cNvPr id="17" name="TextBox 16">
            <a:extLst>
              <a:ext uri="{FF2B5EF4-FFF2-40B4-BE49-F238E27FC236}">
                <a16:creationId xmlns:a16="http://schemas.microsoft.com/office/drawing/2014/main" id="{F531A125-C2BF-3849-C1C3-D96211DAA309}"/>
              </a:ext>
            </a:extLst>
          </p:cNvPr>
          <p:cNvSpPr txBox="1"/>
          <p:nvPr/>
        </p:nvSpPr>
        <p:spPr>
          <a:xfrm>
            <a:off x="811736" y="1211703"/>
            <a:ext cx="7629726" cy="1429237"/>
          </a:xfrm>
          <a:prstGeom prst="rect">
            <a:avLst/>
          </a:prstGeom>
          <a:noFill/>
        </p:spPr>
        <p:txBody>
          <a:bodyPr wrap="square" rtlCol="0">
            <a:spAutoFit/>
          </a:bodyPr>
          <a:lstStyle/>
          <a:p>
            <a:pPr>
              <a:lnSpc>
                <a:spcPct val="150000"/>
              </a:lnSpc>
            </a:pPr>
            <a:r>
              <a:rPr lang="en-US" sz="2000" b="0" i="1" dirty="0">
                <a:solidFill>
                  <a:srgbClr val="F76037"/>
                </a:solidFill>
                <a:effectLst/>
                <a:latin typeface="Söhne"/>
              </a:rPr>
              <a:t>PowerPoint is a presentation software for crafting dynamic presentations</a:t>
            </a:r>
            <a:r>
              <a:rPr lang="en-US" sz="2000" b="0" i="1" dirty="0">
                <a:solidFill>
                  <a:srgbClr val="F76037"/>
                </a:solidFill>
                <a:effectLst/>
                <a:highlight>
                  <a:srgbClr val="800080"/>
                </a:highlight>
                <a:latin typeface="Söhne"/>
              </a:rPr>
              <a:t> –slideshows, visual aids, </a:t>
            </a:r>
            <a:r>
              <a:rPr lang="en-US" sz="2000" b="0" i="1" dirty="0" err="1">
                <a:solidFill>
                  <a:srgbClr val="F76037"/>
                </a:solidFill>
                <a:effectLst/>
                <a:highlight>
                  <a:srgbClr val="800080"/>
                </a:highlight>
                <a:latin typeface="Söhne"/>
              </a:rPr>
              <a:t>ect</a:t>
            </a:r>
            <a:r>
              <a:rPr lang="en-US" sz="2000" b="0" i="1" dirty="0">
                <a:solidFill>
                  <a:srgbClr val="F76037"/>
                </a:solidFill>
                <a:effectLst/>
                <a:highlight>
                  <a:srgbClr val="800080"/>
                </a:highlight>
                <a:latin typeface="Söhne"/>
              </a:rPr>
              <a:t>- </a:t>
            </a:r>
            <a:r>
              <a:rPr lang="en-US" sz="2000" b="0" i="1" dirty="0">
                <a:solidFill>
                  <a:srgbClr val="F76037"/>
                </a:solidFill>
                <a:effectLst/>
                <a:latin typeface="Söhne"/>
              </a:rPr>
              <a:t>, which is an ideal tool for business pitches, educational lectures, seminars, and more.</a:t>
            </a:r>
            <a:endParaRPr lang="en-AE" sz="2000" i="1" dirty="0">
              <a:solidFill>
                <a:srgbClr val="F76037"/>
              </a:solidFill>
            </a:endParaRPr>
          </a:p>
        </p:txBody>
      </p:sp>
      <p:sp>
        <p:nvSpPr>
          <p:cNvPr id="18" name="TextBox 17">
            <a:extLst>
              <a:ext uri="{FF2B5EF4-FFF2-40B4-BE49-F238E27FC236}">
                <a16:creationId xmlns:a16="http://schemas.microsoft.com/office/drawing/2014/main" id="{9AB74E43-49AF-16A1-F85E-67B2713D3557}"/>
              </a:ext>
            </a:extLst>
          </p:cNvPr>
          <p:cNvSpPr txBox="1"/>
          <p:nvPr/>
        </p:nvSpPr>
        <p:spPr>
          <a:xfrm>
            <a:off x="4735701" y="2640940"/>
            <a:ext cx="7411521" cy="2352567"/>
          </a:xfrm>
          <a:prstGeom prst="rect">
            <a:avLst/>
          </a:prstGeom>
          <a:noFill/>
        </p:spPr>
        <p:txBody>
          <a:bodyPr wrap="square" rtlCol="0">
            <a:spAutoFit/>
          </a:bodyPr>
          <a:lstStyle/>
          <a:p>
            <a:pPr>
              <a:lnSpc>
                <a:spcPct val="150000"/>
              </a:lnSpc>
            </a:pPr>
            <a:r>
              <a:rPr lang="en-US" sz="2000" dirty="0">
                <a:solidFill>
                  <a:srgbClr val="F76037"/>
                </a:solidFill>
              </a:rPr>
              <a:t>PowerPoint was a stepping stone for </a:t>
            </a:r>
            <a:r>
              <a:rPr lang="en-US" sz="2000" i="0" dirty="0">
                <a:solidFill>
                  <a:srgbClr val="F76037"/>
                </a:solidFill>
                <a:effectLst/>
                <a:latin typeface="Söhne"/>
              </a:rPr>
              <a:t>Redefining Visual Communication and Engagement, since it allows creation of visually appealing slides with text, images, videos, and much more(as seen in this presentation). </a:t>
            </a:r>
            <a:r>
              <a:rPr lang="en-US" sz="2000" dirty="0">
                <a:solidFill>
                  <a:srgbClr val="F76037"/>
                </a:solidFill>
                <a:latin typeface="Söhne"/>
              </a:rPr>
              <a:t>While it keeps it engaging with </a:t>
            </a:r>
            <a:r>
              <a:rPr lang="en-US" sz="2000" i="0" dirty="0">
                <a:solidFill>
                  <a:srgbClr val="F76037"/>
                </a:solidFill>
                <a:effectLst/>
                <a:latin typeface="Söhne"/>
              </a:rPr>
              <a:t>a range of transitions and animations.</a:t>
            </a:r>
            <a:endParaRPr lang="en-AE" sz="2000" dirty="0">
              <a:solidFill>
                <a:srgbClr val="F76037"/>
              </a:solidFill>
            </a:endParaRPr>
          </a:p>
        </p:txBody>
      </p:sp>
      <p:sp>
        <p:nvSpPr>
          <p:cNvPr id="20" name="TextBox 19">
            <a:extLst>
              <a:ext uri="{FF2B5EF4-FFF2-40B4-BE49-F238E27FC236}">
                <a16:creationId xmlns:a16="http://schemas.microsoft.com/office/drawing/2014/main" id="{4787AE67-BE39-4065-283D-3425ED99B5B6}"/>
              </a:ext>
            </a:extLst>
          </p:cNvPr>
          <p:cNvSpPr txBox="1"/>
          <p:nvPr/>
        </p:nvSpPr>
        <p:spPr>
          <a:xfrm>
            <a:off x="1734978" y="5646297"/>
            <a:ext cx="9202312" cy="707886"/>
          </a:xfrm>
          <a:prstGeom prst="rect">
            <a:avLst/>
          </a:prstGeom>
          <a:solidFill>
            <a:schemeClr val="accent2">
              <a:lumMod val="50000"/>
            </a:schemeClr>
          </a:solidFill>
          <a:ln>
            <a:solidFill>
              <a:srgbClr val="00B050"/>
            </a:solidFill>
          </a:ln>
        </p:spPr>
        <p:txBody>
          <a:bodyPr wrap="square" rtlCol="0">
            <a:spAutoFit/>
          </a:bodyPr>
          <a:lstStyle/>
          <a:p>
            <a:r>
              <a:rPr lang="en-US" sz="2000" b="1" dirty="0">
                <a:solidFill>
                  <a:srgbClr val="E9B077"/>
                </a:solidFill>
              </a:rPr>
              <a:t>And with enabling easier </a:t>
            </a:r>
            <a:r>
              <a:rPr lang="en-US" sz="2000" b="1" dirty="0" err="1">
                <a:solidFill>
                  <a:srgbClr val="E9B077"/>
                </a:solidFill>
              </a:rPr>
              <a:t>collabrations</a:t>
            </a:r>
            <a:r>
              <a:rPr lang="en-US" sz="2000" b="1" dirty="0">
                <a:solidFill>
                  <a:srgbClr val="E9B077"/>
                </a:solidFill>
              </a:rPr>
              <a:t>, PowerPoint became the most widely used tool in its area.</a:t>
            </a:r>
            <a:endParaRPr lang="en-AE" sz="2000" b="1" dirty="0">
              <a:solidFill>
                <a:srgbClr val="E9B077"/>
              </a:solidFill>
            </a:endParaRPr>
          </a:p>
        </p:txBody>
      </p:sp>
    </p:spTree>
    <p:extLst>
      <p:ext uri="{BB962C8B-B14F-4D97-AF65-F5344CB8AC3E}">
        <p14:creationId xmlns:p14="http://schemas.microsoft.com/office/powerpoint/2010/main" val="389039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D4BD-D0D9-837F-F11B-7437F14A9146}"/>
              </a:ext>
            </a:extLst>
          </p:cNvPr>
          <p:cNvSpPr>
            <a:spLocks noGrp="1"/>
          </p:cNvSpPr>
          <p:nvPr>
            <p:ph type="title"/>
          </p:nvPr>
        </p:nvSpPr>
        <p:spPr>
          <a:xfrm>
            <a:off x="1469886" y="0"/>
            <a:ext cx="3253034" cy="1478570"/>
          </a:xfrm>
        </p:spPr>
        <p:txBody>
          <a:bodyPr/>
          <a:lstStyle/>
          <a:p>
            <a:r>
              <a:rPr lang="en-US" sz="3600" b="1" dirty="0" err="1">
                <a:solidFill>
                  <a:schemeClr val="bg1"/>
                </a:solidFill>
              </a:rPr>
              <a:t>OfficE</a:t>
            </a:r>
            <a:r>
              <a:rPr lang="en-US" b="1" dirty="0">
                <a:solidFill>
                  <a:schemeClr val="bg1"/>
                </a:solidFill>
              </a:rPr>
              <a:t>-EXCEL</a:t>
            </a:r>
            <a:endParaRPr lang="en-AE" dirty="0"/>
          </a:p>
        </p:txBody>
      </p:sp>
      <p:cxnSp>
        <p:nvCxnSpPr>
          <p:cNvPr id="3" name="Straight Connector 2">
            <a:extLst>
              <a:ext uri="{FF2B5EF4-FFF2-40B4-BE49-F238E27FC236}">
                <a16:creationId xmlns:a16="http://schemas.microsoft.com/office/drawing/2014/main" id="{3404DB80-4714-A6EA-57F8-20D0E7FBFDED}"/>
              </a:ext>
            </a:extLst>
          </p:cNvPr>
          <p:cNvCxnSpPr>
            <a:cxnSpLocks/>
          </p:cNvCxnSpPr>
          <p:nvPr/>
        </p:nvCxnSpPr>
        <p:spPr>
          <a:xfrm>
            <a:off x="1301210" y="1145219"/>
            <a:ext cx="3421710" cy="0"/>
          </a:xfrm>
          <a:prstGeom prst="line">
            <a:avLst/>
          </a:prstGeom>
          <a:ln>
            <a:solidFill>
              <a:srgbClr val="7030A0"/>
            </a:solidFill>
          </a:ln>
          <a:effectLst>
            <a:outerShdw blurRad="50800" dist="38100" dir="16200000"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pic>
        <p:nvPicPr>
          <p:cNvPr id="6" name="Picture 5">
            <a:extLst>
              <a:ext uri="{FF2B5EF4-FFF2-40B4-BE49-F238E27FC236}">
                <a16:creationId xmlns:a16="http://schemas.microsoft.com/office/drawing/2014/main" id="{F056F1E6-6F37-4D12-3450-E7F48E8CB447}"/>
              </a:ext>
            </a:extLst>
          </p:cNvPr>
          <p:cNvPicPr>
            <a:picLocks noChangeAspect="1"/>
          </p:cNvPicPr>
          <p:nvPr/>
        </p:nvPicPr>
        <p:blipFill>
          <a:blip r:embed="rId2"/>
          <a:stretch>
            <a:fillRect/>
          </a:stretch>
        </p:blipFill>
        <p:spPr>
          <a:xfrm>
            <a:off x="4891596" y="346228"/>
            <a:ext cx="914400" cy="798987"/>
          </a:xfrm>
          <a:prstGeom prst="rect">
            <a:avLst/>
          </a:prstGeom>
        </p:spPr>
      </p:pic>
      <p:sp>
        <p:nvSpPr>
          <p:cNvPr id="7" name="TextBox 6">
            <a:extLst>
              <a:ext uri="{FF2B5EF4-FFF2-40B4-BE49-F238E27FC236}">
                <a16:creationId xmlns:a16="http://schemas.microsoft.com/office/drawing/2014/main" id="{3D0D8DB7-A839-03F0-6900-2C4C21FC0885}"/>
              </a:ext>
            </a:extLst>
          </p:cNvPr>
          <p:cNvSpPr txBox="1"/>
          <p:nvPr/>
        </p:nvSpPr>
        <p:spPr>
          <a:xfrm>
            <a:off x="1152617" y="1344983"/>
            <a:ext cx="8392358" cy="1890902"/>
          </a:xfrm>
          <a:prstGeom prst="rect">
            <a:avLst/>
          </a:prstGeom>
          <a:noFill/>
        </p:spPr>
        <p:txBody>
          <a:bodyPr wrap="square" rtlCol="0">
            <a:spAutoFit/>
          </a:bodyPr>
          <a:lstStyle/>
          <a:p>
            <a:pPr>
              <a:lnSpc>
                <a:spcPct val="150000"/>
              </a:lnSpc>
            </a:pPr>
            <a:r>
              <a:rPr lang="en-US" sz="2000" b="0" i="1" dirty="0">
                <a:solidFill>
                  <a:schemeClr val="accent2">
                    <a:lumMod val="60000"/>
                    <a:lumOff val="40000"/>
                  </a:schemeClr>
                </a:solidFill>
                <a:effectLst/>
                <a:latin typeface="Söhne"/>
              </a:rPr>
              <a:t>Excel is what we call a spreadsheet software, made for mastering Data Analysis and Management, with tools for data organization, analysis, and calculations. So it is greatly utilized in businesses, finance, scientific research and even personal use.</a:t>
            </a:r>
            <a:endParaRPr lang="en-AE" sz="2000" i="1" dirty="0">
              <a:solidFill>
                <a:schemeClr val="accent2">
                  <a:lumMod val="60000"/>
                  <a:lumOff val="40000"/>
                </a:schemeClr>
              </a:solidFill>
            </a:endParaRPr>
          </a:p>
        </p:txBody>
      </p:sp>
      <p:sp>
        <p:nvSpPr>
          <p:cNvPr id="10" name="TextBox 9">
            <a:extLst>
              <a:ext uri="{FF2B5EF4-FFF2-40B4-BE49-F238E27FC236}">
                <a16:creationId xmlns:a16="http://schemas.microsoft.com/office/drawing/2014/main" id="{FFE141C6-A1A3-FD3A-726C-E6384024798E}"/>
              </a:ext>
            </a:extLst>
          </p:cNvPr>
          <p:cNvSpPr txBox="1"/>
          <p:nvPr/>
        </p:nvSpPr>
        <p:spPr>
          <a:xfrm>
            <a:off x="1721809" y="6026182"/>
            <a:ext cx="8943691" cy="646331"/>
          </a:xfrm>
          <a:prstGeom prst="rect">
            <a:avLst/>
          </a:prstGeom>
          <a:solidFill>
            <a:schemeClr val="bg2">
              <a:lumMod val="50000"/>
              <a:lumOff val="50000"/>
            </a:schemeClr>
          </a:solidFill>
          <a:ln>
            <a:solidFill>
              <a:schemeClr val="accent5">
                <a:lumMod val="60000"/>
                <a:lumOff val="40000"/>
              </a:schemeClr>
            </a:solidFill>
          </a:ln>
        </p:spPr>
        <p:txBody>
          <a:bodyPr wrap="square" rtlCol="0">
            <a:spAutoFit/>
          </a:bodyPr>
          <a:lstStyle/>
          <a:p>
            <a:r>
              <a:rPr lang="en-US" b="1" dirty="0">
                <a:solidFill>
                  <a:schemeClr val="accent2">
                    <a:lumMod val="20000"/>
                    <a:lumOff val="80000"/>
                  </a:schemeClr>
                </a:solidFill>
              </a:rPr>
              <a:t>And with all those tool, Excel became the most reliable, versatile, and successful program in what it does.</a:t>
            </a:r>
            <a:endParaRPr lang="en-AE" b="1" dirty="0">
              <a:solidFill>
                <a:schemeClr val="accent2">
                  <a:lumMod val="20000"/>
                  <a:lumOff val="80000"/>
                </a:schemeClr>
              </a:solidFill>
            </a:endParaRPr>
          </a:p>
        </p:txBody>
      </p:sp>
      <p:sp>
        <p:nvSpPr>
          <p:cNvPr id="11" name="Arrow: Right 10">
            <a:extLst>
              <a:ext uri="{FF2B5EF4-FFF2-40B4-BE49-F238E27FC236}">
                <a16:creationId xmlns:a16="http://schemas.microsoft.com/office/drawing/2014/main" id="{F771711C-13E4-46E7-9160-28145AC6F88B}"/>
              </a:ext>
            </a:extLst>
          </p:cNvPr>
          <p:cNvSpPr/>
          <p:nvPr/>
        </p:nvSpPr>
        <p:spPr>
          <a:xfrm rot="9277189">
            <a:off x="2741077" y="3530409"/>
            <a:ext cx="3329127" cy="87001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E"/>
          </a:p>
        </p:txBody>
      </p:sp>
      <p:sp>
        <p:nvSpPr>
          <p:cNvPr id="12" name="TextBox 11">
            <a:extLst>
              <a:ext uri="{FF2B5EF4-FFF2-40B4-BE49-F238E27FC236}">
                <a16:creationId xmlns:a16="http://schemas.microsoft.com/office/drawing/2014/main" id="{19BA7D5E-6121-94E7-84B4-CEE86417C8C3}"/>
              </a:ext>
            </a:extLst>
          </p:cNvPr>
          <p:cNvSpPr txBox="1"/>
          <p:nvPr/>
        </p:nvSpPr>
        <p:spPr>
          <a:xfrm rot="19989378">
            <a:off x="2720254" y="3574667"/>
            <a:ext cx="4096413" cy="338554"/>
          </a:xfrm>
          <a:prstGeom prst="rect">
            <a:avLst/>
          </a:prstGeom>
          <a:noFill/>
        </p:spPr>
        <p:txBody>
          <a:bodyPr wrap="square" rtlCol="0">
            <a:spAutoFit/>
          </a:bodyPr>
          <a:lstStyle/>
          <a:p>
            <a:r>
              <a:rPr lang="en-US" sz="1600" dirty="0">
                <a:solidFill>
                  <a:schemeClr val="bg2">
                    <a:lumMod val="90000"/>
                    <a:lumOff val="10000"/>
                  </a:schemeClr>
                </a:solidFill>
              </a:rPr>
              <a:t>Excel is most known for its table format</a:t>
            </a:r>
            <a:endParaRPr lang="en-AE" sz="1600" dirty="0">
              <a:solidFill>
                <a:schemeClr val="bg2">
                  <a:lumMod val="90000"/>
                  <a:lumOff val="10000"/>
                </a:schemeClr>
              </a:solidFill>
            </a:endParaRPr>
          </a:p>
        </p:txBody>
      </p:sp>
      <p:pic>
        <p:nvPicPr>
          <p:cNvPr id="16" name="Picture 15">
            <a:extLst>
              <a:ext uri="{FF2B5EF4-FFF2-40B4-BE49-F238E27FC236}">
                <a16:creationId xmlns:a16="http://schemas.microsoft.com/office/drawing/2014/main" id="{AEFCFEE6-FE0D-EDEF-0340-52A79318FB82}"/>
              </a:ext>
            </a:extLst>
          </p:cNvPr>
          <p:cNvPicPr>
            <a:picLocks noChangeAspect="1"/>
          </p:cNvPicPr>
          <p:nvPr/>
        </p:nvPicPr>
        <p:blipFill>
          <a:blip r:embed="rId3"/>
          <a:stretch>
            <a:fillRect/>
          </a:stretch>
        </p:blipFill>
        <p:spPr>
          <a:xfrm>
            <a:off x="64176" y="3685091"/>
            <a:ext cx="2800350" cy="1638300"/>
          </a:xfrm>
          <a:prstGeom prst="rect">
            <a:avLst/>
          </a:prstGeom>
        </p:spPr>
      </p:pic>
      <p:sp>
        <p:nvSpPr>
          <p:cNvPr id="17" name="TextBox 16">
            <a:extLst>
              <a:ext uri="{FF2B5EF4-FFF2-40B4-BE49-F238E27FC236}">
                <a16:creationId xmlns:a16="http://schemas.microsoft.com/office/drawing/2014/main" id="{663F0896-0C9A-F258-8A3E-F9D4A74D5CB7}"/>
              </a:ext>
            </a:extLst>
          </p:cNvPr>
          <p:cNvSpPr txBox="1"/>
          <p:nvPr/>
        </p:nvSpPr>
        <p:spPr>
          <a:xfrm>
            <a:off x="6096000" y="2964635"/>
            <a:ext cx="6285124" cy="2352567"/>
          </a:xfrm>
          <a:prstGeom prst="rect">
            <a:avLst/>
          </a:prstGeom>
          <a:noFill/>
        </p:spPr>
        <p:txBody>
          <a:bodyPr wrap="square" rtlCol="0">
            <a:spAutoFit/>
          </a:bodyPr>
          <a:lstStyle/>
          <a:p>
            <a:pPr>
              <a:lnSpc>
                <a:spcPct val="150000"/>
              </a:lnSpc>
            </a:pPr>
            <a:r>
              <a:rPr lang="en-US" sz="2000" dirty="0">
                <a:solidFill>
                  <a:schemeClr val="accent2">
                    <a:lumMod val="60000"/>
                    <a:lumOff val="40000"/>
                  </a:schemeClr>
                </a:solidFill>
              </a:rPr>
              <a:t>Excel excels in every area you need for management, with tools ranging from </a:t>
            </a:r>
            <a:r>
              <a:rPr lang="en-US" sz="2000" dirty="0">
                <a:solidFill>
                  <a:schemeClr val="accent2">
                    <a:lumMod val="60000"/>
                    <a:lumOff val="40000"/>
                  </a:schemeClr>
                </a:solidFill>
                <a:latin typeface="Söhne"/>
              </a:rPr>
              <a:t>c</a:t>
            </a:r>
            <a:r>
              <a:rPr lang="en-US" sz="2000" b="0" i="0" dirty="0">
                <a:solidFill>
                  <a:schemeClr val="accent2">
                    <a:lumMod val="60000"/>
                    <a:lumOff val="40000"/>
                  </a:schemeClr>
                </a:solidFill>
                <a:effectLst/>
                <a:latin typeface="Söhne"/>
              </a:rPr>
              <a:t>omprehensive set of formulas and functions for calculations and analysis to </a:t>
            </a:r>
            <a:r>
              <a:rPr lang="en-US" sz="2000" dirty="0">
                <a:solidFill>
                  <a:schemeClr val="accent2">
                    <a:lumMod val="60000"/>
                    <a:lumOff val="40000"/>
                  </a:schemeClr>
                </a:solidFill>
                <a:latin typeface="Söhne"/>
              </a:rPr>
              <a:t>fe</a:t>
            </a:r>
            <a:r>
              <a:rPr lang="en-US" sz="2000" b="0" i="0" dirty="0">
                <a:solidFill>
                  <a:schemeClr val="accent2">
                    <a:lumMod val="60000"/>
                    <a:lumOff val="40000"/>
                  </a:schemeClr>
                </a:solidFill>
                <a:effectLst/>
                <a:latin typeface="Söhne"/>
              </a:rPr>
              <a:t>atures like sorting, filtering, and pivot tables for deeper insights.(it even has its own little </a:t>
            </a:r>
            <a:r>
              <a:rPr lang="en-US" sz="2000" b="0" i="0" u="sng" dirty="0">
                <a:solidFill>
                  <a:schemeClr val="accent2">
                    <a:lumMod val="60000"/>
                    <a:lumOff val="40000"/>
                  </a:schemeClr>
                </a:solidFill>
                <a:effectLst/>
                <a:latin typeface="Söhne"/>
              </a:rPr>
              <a:t>programing language</a:t>
            </a:r>
            <a:r>
              <a:rPr lang="en-US" sz="2000" b="0" i="0" dirty="0">
                <a:solidFill>
                  <a:schemeClr val="accent2">
                    <a:lumMod val="60000"/>
                    <a:lumOff val="40000"/>
                  </a:schemeClr>
                </a:solidFill>
                <a:effectLst/>
                <a:latin typeface="Söhne"/>
              </a:rPr>
              <a:t>!)</a:t>
            </a:r>
            <a:endParaRPr lang="en-AE" sz="2000" dirty="0">
              <a:solidFill>
                <a:schemeClr val="accent2">
                  <a:lumMod val="60000"/>
                  <a:lumOff val="40000"/>
                </a:schemeClr>
              </a:solidFill>
            </a:endParaRPr>
          </a:p>
        </p:txBody>
      </p:sp>
    </p:spTree>
    <p:extLst>
      <p:ext uri="{BB962C8B-B14F-4D97-AF65-F5344CB8AC3E}">
        <p14:creationId xmlns:p14="http://schemas.microsoft.com/office/powerpoint/2010/main" val="86511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1D944B-16BB-86F5-DC00-DAD6C9369FA4}"/>
              </a:ext>
            </a:extLst>
          </p:cNvPr>
          <p:cNvSpPr>
            <a:spLocks noGrp="1"/>
          </p:cNvSpPr>
          <p:nvPr>
            <p:ph type="title"/>
          </p:nvPr>
        </p:nvSpPr>
        <p:spPr>
          <a:xfrm>
            <a:off x="1603052" y="317284"/>
            <a:ext cx="1663931" cy="730281"/>
          </a:xfrm>
        </p:spPr>
        <p:txBody>
          <a:bodyPr/>
          <a:lstStyle/>
          <a:p>
            <a:r>
              <a:rPr lang="en-US" b="1" dirty="0">
                <a:solidFill>
                  <a:schemeClr val="bg1"/>
                </a:solidFill>
              </a:rPr>
              <a:t>La-Tex</a:t>
            </a:r>
            <a:endParaRPr lang="en-AE" dirty="0"/>
          </a:p>
        </p:txBody>
      </p:sp>
      <p:cxnSp>
        <p:nvCxnSpPr>
          <p:cNvPr id="4" name="Straight Connector 3">
            <a:extLst>
              <a:ext uri="{FF2B5EF4-FFF2-40B4-BE49-F238E27FC236}">
                <a16:creationId xmlns:a16="http://schemas.microsoft.com/office/drawing/2014/main" id="{161AD3B8-1C16-172E-E93D-2ABCBDF337ED}"/>
              </a:ext>
            </a:extLst>
          </p:cNvPr>
          <p:cNvCxnSpPr>
            <a:cxnSpLocks/>
          </p:cNvCxnSpPr>
          <p:nvPr/>
        </p:nvCxnSpPr>
        <p:spPr>
          <a:xfrm>
            <a:off x="1301210" y="1047565"/>
            <a:ext cx="2169959" cy="0"/>
          </a:xfrm>
          <a:prstGeom prst="line">
            <a:avLst/>
          </a:prstGeom>
          <a:ln>
            <a:solidFill>
              <a:srgbClr val="7030A0"/>
            </a:solidFill>
          </a:ln>
          <a:effectLst>
            <a:outerShdw blurRad="50800" dist="38100" dir="16200000"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pic>
        <p:nvPicPr>
          <p:cNvPr id="7" name="Picture 6">
            <a:extLst>
              <a:ext uri="{FF2B5EF4-FFF2-40B4-BE49-F238E27FC236}">
                <a16:creationId xmlns:a16="http://schemas.microsoft.com/office/drawing/2014/main" id="{5073FCFB-1692-19FD-EAA2-5415B76D07ED}"/>
              </a:ext>
            </a:extLst>
          </p:cNvPr>
          <p:cNvPicPr>
            <a:picLocks noChangeAspect="1"/>
          </p:cNvPicPr>
          <p:nvPr/>
        </p:nvPicPr>
        <p:blipFill>
          <a:blip r:embed="rId2"/>
          <a:stretch>
            <a:fillRect/>
          </a:stretch>
        </p:blipFill>
        <p:spPr>
          <a:xfrm>
            <a:off x="3639845" y="390410"/>
            <a:ext cx="1401665" cy="584027"/>
          </a:xfrm>
          <a:prstGeom prst="rect">
            <a:avLst/>
          </a:prstGeom>
        </p:spPr>
      </p:pic>
      <p:sp>
        <p:nvSpPr>
          <p:cNvPr id="8" name="TextBox 7">
            <a:extLst>
              <a:ext uri="{FF2B5EF4-FFF2-40B4-BE49-F238E27FC236}">
                <a16:creationId xmlns:a16="http://schemas.microsoft.com/office/drawing/2014/main" id="{D2DFE986-C99A-FC87-6D4A-461F6F2DF28F}"/>
              </a:ext>
            </a:extLst>
          </p:cNvPr>
          <p:cNvSpPr txBox="1"/>
          <p:nvPr/>
        </p:nvSpPr>
        <p:spPr>
          <a:xfrm>
            <a:off x="897266" y="1271477"/>
            <a:ext cx="8676857" cy="1429237"/>
          </a:xfrm>
          <a:prstGeom prst="rect">
            <a:avLst/>
          </a:prstGeom>
          <a:noFill/>
        </p:spPr>
        <p:txBody>
          <a:bodyPr wrap="square" rtlCol="0">
            <a:spAutoFit/>
          </a:bodyPr>
          <a:lstStyle/>
          <a:p>
            <a:pPr>
              <a:lnSpc>
                <a:spcPct val="150000"/>
              </a:lnSpc>
            </a:pPr>
            <a:r>
              <a:rPr lang="en-US" sz="2000" i="1" dirty="0">
                <a:solidFill>
                  <a:srgbClr val="002060"/>
                </a:solidFill>
              </a:rPr>
              <a:t>The </a:t>
            </a:r>
            <a:r>
              <a:rPr lang="en-US" sz="2000" i="1" dirty="0" err="1">
                <a:solidFill>
                  <a:srgbClr val="002060"/>
                </a:solidFill>
              </a:rPr>
              <a:t>LaTex</a:t>
            </a:r>
            <a:r>
              <a:rPr lang="en-US" sz="2000" i="1" dirty="0">
                <a:solidFill>
                  <a:srgbClr val="002060"/>
                </a:solidFill>
              </a:rPr>
              <a:t> project is </a:t>
            </a:r>
            <a:r>
              <a:rPr lang="en-US" sz="2000" b="0" i="1" dirty="0">
                <a:solidFill>
                  <a:srgbClr val="002060"/>
                </a:solidFill>
                <a:effectLst/>
                <a:latin typeface="Söhne"/>
              </a:rPr>
              <a:t>a typesetting system used for document preparation designed for high-quality typesetting of documents with complex structures, which is ideal for academic papers, theses, technical documents, and scientific writing.</a:t>
            </a:r>
            <a:endParaRPr lang="en-AE" sz="2000" i="1" dirty="0">
              <a:solidFill>
                <a:srgbClr val="002060"/>
              </a:solidFill>
            </a:endParaRPr>
          </a:p>
        </p:txBody>
      </p:sp>
      <p:sp>
        <p:nvSpPr>
          <p:cNvPr id="9" name="TextBox 8">
            <a:extLst>
              <a:ext uri="{FF2B5EF4-FFF2-40B4-BE49-F238E27FC236}">
                <a16:creationId xmlns:a16="http://schemas.microsoft.com/office/drawing/2014/main" id="{1AFDF0A4-C4CC-6BD1-B420-CACCF71E5DC5}"/>
              </a:ext>
            </a:extLst>
          </p:cNvPr>
          <p:cNvSpPr txBox="1"/>
          <p:nvPr/>
        </p:nvSpPr>
        <p:spPr>
          <a:xfrm>
            <a:off x="4525954" y="2790007"/>
            <a:ext cx="7666046" cy="2352567"/>
          </a:xfrm>
          <a:prstGeom prst="rect">
            <a:avLst/>
          </a:prstGeom>
          <a:noFill/>
        </p:spPr>
        <p:txBody>
          <a:bodyPr wrap="square" rtlCol="0">
            <a:spAutoFit/>
          </a:bodyPr>
          <a:lstStyle/>
          <a:p>
            <a:pPr>
              <a:lnSpc>
                <a:spcPct val="150000"/>
              </a:lnSpc>
            </a:pPr>
            <a:r>
              <a:rPr lang="en-US" sz="2000" dirty="0">
                <a:solidFill>
                  <a:srgbClr val="002060"/>
                </a:solidFill>
              </a:rPr>
              <a:t>Latex u</a:t>
            </a:r>
            <a:r>
              <a:rPr lang="en-US" sz="2000" b="0" i="0" dirty="0">
                <a:solidFill>
                  <a:srgbClr val="002060"/>
                </a:solidFill>
                <a:effectLst/>
                <a:latin typeface="Söhne"/>
              </a:rPr>
              <a:t>ses a markup language –like Html- to format text and </a:t>
            </a:r>
            <a:r>
              <a:rPr lang="en-US" sz="2000" b="0" i="0" dirty="0">
                <a:solidFill>
                  <a:srgbClr val="0070C0"/>
                </a:solidFill>
                <a:effectLst/>
                <a:latin typeface="Söhne"/>
              </a:rPr>
              <a:t>structure</a:t>
            </a:r>
            <a:r>
              <a:rPr lang="en-US" sz="2000" b="0" i="0" dirty="0">
                <a:solidFill>
                  <a:srgbClr val="002060"/>
                </a:solidFill>
                <a:effectLst/>
                <a:latin typeface="Söhne"/>
              </a:rPr>
              <a:t> documents that are complex and detailed, unlike Word  it has exceptional support for mathematical formulas and equations </a:t>
            </a:r>
            <a:r>
              <a:rPr lang="en-US" sz="2000" b="0" i="0" dirty="0">
                <a:solidFill>
                  <a:srgbClr val="0070C0"/>
                </a:solidFill>
                <a:effectLst/>
                <a:latin typeface="Söhne"/>
              </a:rPr>
              <a:t>and easy </a:t>
            </a:r>
            <a:r>
              <a:rPr lang="en-US" sz="2000" b="0" i="0" dirty="0">
                <a:solidFill>
                  <a:srgbClr val="002060"/>
                </a:solidFill>
                <a:effectLst/>
                <a:latin typeface="Söhne"/>
              </a:rPr>
              <a:t>cross-referencing of sections, figures, and citations. J</a:t>
            </a:r>
            <a:r>
              <a:rPr lang="en-US" sz="2000" dirty="0">
                <a:solidFill>
                  <a:srgbClr val="002060"/>
                </a:solidFill>
                <a:latin typeface="Söhne"/>
              </a:rPr>
              <a:t>ust</a:t>
            </a:r>
            <a:r>
              <a:rPr lang="en-US" sz="2000" b="0" i="0" dirty="0">
                <a:solidFill>
                  <a:srgbClr val="002060"/>
                </a:solidFill>
                <a:effectLst/>
                <a:latin typeface="Söhne"/>
              </a:rPr>
              <a:t> </a:t>
            </a:r>
            <a:r>
              <a:rPr lang="en-US" sz="2000" b="0" i="0" dirty="0">
                <a:solidFill>
                  <a:srgbClr val="0070C0"/>
                </a:solidFill>
                <a:effectLst/>
                <a:latin typeface="Söhne"/>
              </a:rPr>
              <a:t>to name a few </a:t>
            </a:r>
            <a:r>
              <a:rPr lang="en-US" sz="2000" b="0" i="0" dirty="0">
                <a:solidFill>
                  <a:srgbClr val="002060"/>
                </a:solidFill>
                <a:effectLst/>
                <a:latin typeface="Söhne"/>
              </a:rPr>
              <a:t>of its impressive toolset.</a:t>
            </a:r>
            <a:endParaRPr lang="en-AE" sz="2000" dirty="0">
              <a:solidFill>
                <a:srgbClr val="002060"/>
              </a:solidFill>
            </a:endParaRPr>
          </a:p>
        </p:txBody>
      </p:sp>
      <p:sp>
        <p:nvSpPr>
          <p:cNvPr id="2" name="TextBox 1">
            <a:extLst>
              <a:ext uri="{FF2B5EF4-FFF2-40B4-BE49-F238E27FC236}">
                <a16:creationId xmlns:a16="http://schemas.microsoft.com/office/drawing/2014/main" id="{82E0B6E8-AFC8-29D2-E23F-A237F858468E}"/>
              </a:ext>
            </a:extLst>
          </p:cNvPr>
          <p:cNvSpPr txBox="1"/>
          <p:nvPr/>
        </p:nvSpPr>
        <p:spPr>
          <a:xfrm>
            <a:off x="1829653" y="5759704"/>
            <a:ext cx="8817143" cy="707886"/>
          </a:xfrm>
          <a:prstGeom prst="rect">
            <a:avLst/>
          </a:prstGeom>
          <a:solidFill>
            <a:schemeClr val="tx2">
              <a:lumMod val="50000"/>
            </a:schemeClr>
          </a:solidFill>
          <a:ln>
            <a:solidFill>
              <a:schemeClr val="tx1">
                <a:lumMod val="75000"/>
              </a:schemeClr>
            </a:solidFill>
          </a:ln>
        </p:spPr>
        <p:txBody>
          <a:bodyPr wrap="square" rtlCol="0">
            <a:spAutoFit/>
          </a:bodyPr>
          <a:lstStyle/>
          <a:p>
            <a:r>
              <a:rPr lang="en-US" sz="2000" b="1" dirty="0">
                <a:solidFill>
                  <a:srgbClr val="00B050"/>
                </a:solidFill>
              </a:rPr>
              <a:t>Even though some consider it a niche tool, </a:t>
            </a:r>
            <a:r>
              <a:rPr lang="en-US" sz="2000" b="1" dirty="0" err="1">
                <a:solidFill>
                  <a:srgbClr val="00B050"/>
                </a:solidFill>
              </a:rPr>
              <a:t>LaTex</a:t>
            </a:r>
            <a:r>
              <a:rPr lang="en-US" sz="2000" b="1" dirty="0">
                <a:solidFill>
                  <a:srgbClr val="00B050"/>
                </a:solidFill>
              </a:rPr>
              <a:t> still has an impressive usage and is dominant in its domain.  </a:t>
            </a:r>
            <a:endParaRPr lang="en-AE" sz="2000" b="1" dirty="0">
              <a:solidFill>
                <a:srgbClr val="00B050"/>
              </a:solidFill>
            </a:endParaRPr>
          </a:p>
        </p:txBody>
      </p:sp>
    </p:spTree>
    <p:extLst>
      <p:ext uri="{BB962C8B-B14F-4D97-AF65-F5344CB8AC3E}">
        <p14:creationId xmlns:p14="http://schemas.microsoft.com/office/powerpoint/2010/main" val="187024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1D944B-16BB-86F5-DC00-DAD6C9369FA4}"/>
              </a:ext>
            </a:extLst>
          </p:cNvPr>
          <p:cNvSpPr>
            <a:spLocks noGrp="1"/>
          </p:cNvSpPr>
          <p:nvPr>
            <p:ph type="title"/>
          </p:nvPr>
        </p:nvSpPr>
        <p:spPr>
          <a:xfrm>
            <a:off x="1140084" y="329769"/>
            <a:ext cx="2492210" cy="730281"/>
          </a:xfrm>
        </p:spPr>
        <p:txBody>
          <a:bodyPr>
            <a:normAutofit/>
          </a:bodyPr>
          <a:lstStyle/>
          <a:p>
            <a:r>
              <a:rPr lang="en-US" b="1" dirty="0">
                <a:solidFill>
                  <a:schemeClr val="bg1"/>
                </a:solidFill>
              </a:rPr>
              <a:t>Git/</a:t>
            </a:r>
            <a:r>
              <a:rPr lang="en-US" b="1" dirty="0" err="1">
                <a:solidFill>
                  <a:schemeClr val="bg1"/>
                </a:solidFill>
              </a:rPr>
              <a:t>github</a:t>
            </a:r>
            <a:endParaRPr lang="en-AE" dirty="0"/>
          </a:p>
        </p:txBody>
      </p:sp>
      <p:cxnSp>
        <p:nvCxnSpPr>
          <p:cNvPr id="4" name="Straight Connector 3">
            <a:extLst>
              <a:ext uri="{FF2B5EF4-FFF2-40B4-BE49-F238E27FC236}">
                <a16:creationId xmlns:a16="http://schemas.microsoft.com/office/drawing/2014/main" id="{161AD3B8-1C16-172E-E93D-2ABCBDF337ED}"/>
              </a:ext>
            </a:extLst>
          </p:cNvPr>
          <p:cNvCxnSpPr>
            <a:cxnSpLocks/>
          </p:cNvCxnSpPr>
          <p:nvPr/>
        </p:nvCxnSpPr>
        <p:spPr>
          <a:xfrm>
            <a:off x="1301209" y="1060050"/>
            <a:ext cx="2331085" cy="0"/>
          </a:xfrm>
          <a:prstGeom prst="line">
            <a:avLst/>
          </a:prstGeom>
          <a:ln>
            <a:solidFill>
              <a:srgbClr val="7030A0"/>
            </a:solidFill>
          </a:ln>
          <a:effectLst>
            <a:outerShdw blurRad="50800" dist="38100" dir="16200000"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D2DFE986-C99A-FC87-6D4A-461F6F2DF28F}"/>
              </a:ext>
            </a:extLst>
          </p:cNvPr>
          <p:cNvSpPr txBox="1"/>
          <p:nvPr/>
        </p:nvSpPr>
        <p:spPr>
          <a:xfrm>
            <a:off x="897265" y="1278575"/>
            <a:ext cx="8676857" cy="1890902"/>
          </a:xfrm>
          <a:prstGeom prst="rect">
            <a:avLst/>
          </a:prstGeom>
          <a:noFill/>
        </p:spPr>
        <p:txBody>
          <a:bodyPr wrap="square" rtlCol="0">
            <a:spAutoFit/>
          </a:bodyPr>
          <a:lstStyle/>
          <a:p>
            <a:pPr>
              <a:lnSpc>
                <a:spcPct val="150000"/>
              </a:lnSpc>
            </a:pPr>
            <a:r>
              <a:rPr lang="en-US" sz="2000" b="0" i="1" dirty="0">
                <a:solidFill>
                  <a:schemeClr val="accent3">
                    <a:lumMod val="60000"/>
                    <a:lumOff val="40000"/>
                  </a:schemeClr>
                </a:solidFill>
                <a:effectLst/>
                <a:latin typeface="Söhne"/>
              </a:rPr>
              <a:t>Git is a distributed version control system for tracking changes in source code during software development which tracks changes to files, allowing users to revert to specific versions and enables parallel development through branches and seamless merging.</a:t>
            </a:r>
            <a:endParaRPr lang="en-AE" sz="2000" i="1" dirty="0">
              <a:solidFill>
                <a:schemeClr val="accent3">
                  <a:lumMod val="60000"/>
                  <a:lumOff val="40000"/>
                </a:schemeClr>
              </a:solidFill>
            </a:endParaRPr>
          </a:p>
        </p:txBody>
      </p:sp>
      <p:sp>
        <p:nvSpPr>
          <p:cNvPr id="9" name="TextBox 8">
            <a:extLst>
              <a:ext uri="{FF2B5EF4-FFF2-40B4-BE49-F238E27FC236}">
                <a16:creationId xmlns:a16="http://schemas.microsoft.com/office/drawing/2014/main" id="{1AFDF0A4-C4CC-6BD1-B420-CACCF71E5DC5}"/>
              </a:ext>
            </a:extLst>
          </p:cNvPr>
          <p:cNvSpPr txBox="1"/>
          <p:nvPr/>
        </p:nvSpPr>
        <p:spPr>
          <a:xfrm>
            <a:off x="4525954" y="3243300"/>
            <a:ext cx="7666046" cy="1429237"/>
          </a:xfrm>
          <a:prstGeom prst="rect">
            <a:avLst/>
          </a:prstGeom>
          <a:noFill/>
        </p:spPr>
        <p:txBody>
          <a:bodyPr wrap="square" rtlCol="0">
            <a:spAutoFit/>
          </a:bodyPr>
          <a:lstStyle/>
          <a:p>
            <a:pPr>
              <a:lnSpc>
                <a:spcPct val="150000"/>
              </a:lnSpc>
            </a:pPr>
            <a:r>
              <a:rPr lang="en-US" sz="2000" dirty="0">
                <a:solidFill>
                  <a:schemeClr val="accent3">
                    <a:lumMod val="60000"/>
                    <a:lumOff val="40000"/>
                  </a:schemeClr>
                </a:solidFill>
              </a:rPr>
              <a:t>While </a:t>
            </a:r>
            <a:r>
              <a:rPr lang="en-US" sz="2000" b="0" i="0" dirty="0">
                <a:solidFill>
                  <a:schemeClr val="accent3">
                    <a:lumMod val="60000"/>
                    <a:lumOff val="40000"/>
                  </a:schemeClr>
                </a:solidFill>
                <a:effectLst/>
                <a:latin typeface="Söhne"/>
              </a:rPr>
              <a:t>GitHub is a web-based platform for hosting Git repositories, which facilitates collaboration, code review, and project management and enables open-source collaboration and contributions.</a:t>
            </a:r>
            <a:endParaRPr lang="en-AE" sz="2000" dirty="0">
              <a:solidFill>
                <a:schemeClr val="accent3">
                  <a:lumMod val="60000"/>
                  <a:lumOff val="40000"/>
                </a:schemeClr>
              </a:solidFill>
            </a:endParaRPr>
          </a:p>
        </p:txBody>
      </p:sp>
      <p:sp>
        <p:nvSpPr>
          <p:cNvPr id="2" name="TextBox 1">
            <a:extLst>
              <a:ext uri="{FF2B5EF4-FFF2-40B4-BE49-F238E27FC236}">
                <a16:creationId xmlns:a16="http://schemas.microsoft.com/office/drawing/2014/main" id="{82E0B6E8-AFC8-29D2-E23F-A237F858468E}"/>
              </a:ext>
            </a:extLst>
          </p:cNvPr>
          <p:cNvSpPr txBox="1"/>
          <p:nvPr/>
        </p:nvSpPr>
        <p:spPr>
          <a:xfrm>
            <a:off x="1829653" y="5759704"/>
            <a:ext cx="8817143" cy="707886"/>
          </a:xfrm>
          <a:prstGeom prst="rect">
            <a:avLst/>
          </a:prstGeom>
          <a:solidFill>
            <a:schemeClr val="tx2">
              <a:lumMod val="50000"/>
            </a:schemeClr>
          </a:solidFill>
          <a:ln>
            <a:solidFill>
              <a:schemeClr val="tx1">
                <a:lumMod val="75000"/>
              </a:schemeClr>
            </a:solidFill>
          </a:ln>
        </p:spPr>
        <p:txBody>
          <a:bodyPr wrap="square" rtlCol="0">
            <a:spAutoFit/>
          </a:bodyPr>
          <a:lstStyle/>
          <a:p>
            <a:r>
              <a:rPr lang="en-US" sz="2000" b="1" dirty="0">
                <a:solidFill>
                  <a:srgbClr val="0070C0"/>
                </a:solidFill>
              </a:rPr>
              <a:t>Basically every project you could think of is managed with Git and GitHub, since they are the most used programs for this around the globe.</a:t>
            </a:r>
            <a:endParaRPr lang="en-AE" sz="2000" b="1" dirty="0">
              <a:solidFill>
                <a:srgbClr val="0070C0"/>
              </a:solidFill>
            </a:endParaRPr>
          </a:p>
        </p:txBody>
      </p:sp>
      <p:pic>
        <p:nvPicPr>
          <p:cNvPr id="10" name="Picture 9">
            <a:extLst>
              <a:ext uri="{FF2B5EF4-FFF2-40B4-BE49-F238E27FC236}">
                <a16:creationId xmlns:a16="http://schemas.microsoft.com/office/drawing/2014/main" id="{DF35A0A9-8602-59A2-1B5A-9D20AD80E9C0}"/>
              </a:ext>
            </a:extLst>
          </p:cNvPr>
          <p:cNvPicPr>
            <a:picLocks noChangeAspect="1"/>
          </p:cNvPicPr>
          <p:nvPr/>
        </p:nvPicPr>
        <p:blipFill>
          <a:blip r:embed="rId2"/>
          <a:stretch>
            <a:fillRect/>
          </a:stretch>
        </p:blipFill>
        <p:spPr>
          <a:xfrm>
            <a:off x="3831882" y="301841"/>
            <a:ext cx="1403812" cy="786135"/>
          </a:xfrm>
          <a:prstGeom prst="rect">
            <a:avLst/>
          </a:prstGeom>
        </p:spPr>
      </p:pic>
      <p:sp>
        <p:nvSpPr>
          <p:cNvPr id="11" name="Speech Bubble: Rectangle 10">
            <a:extLst>
              <a:ext uri="{FF2B5EF4-FFF2-40B4-BE49-F238E27FC236}">
                <a16:creationId xmlns:a16="http://schemas.microsoft.com/office/drawing/2014/main" id="{854099C0-1540-B453-97F5-374608ABE03F}"/>
              </a:ext>
            </a:extLst>
          </p:cNvPr>
          <p:cNvSpPr/>
          <p:nvPr/>
        </p:nvSpPr>
        <p:spPr>
          <a:xfrm>
            <a:off x="828717" y="4321909"/>
            <a:ext cx="2250543" cy="1023832"/>
          </a:xfrm>
          <a:prstGeom prst="wedgeRectCallout">
            <a:avLst>
              <a:gd name="adj1" fmla="val -41346"/>
              <a:gd name="adj2" fmla="val 193894"/>
            </a:avLst>
          </a:prstGeom>
          <a:solidFill>
            <a:schemeClr val="bg2">
              <a:lumMod val="25000"/>
              <a:lumOff val="75000"/>
            </a:schemeClr>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As one could tell, these tools are best used together.</a:t>
            </a:r>
            <a:endParaRPr lang="en-AE" dirty="0">
              <a:solidFill>
                <a:srgbClr val="C00000"/>
              </a:solidFill>
            </a:endParaRPr>
          </a:p>
        </p:txBody>
      </p:sp>
    </p:spTree>
    <p:extLst>
      <p:ext uri="{BB962C8B-B14F-4D97-AF65-F5344CB8AC3E}">
        <p14:creationId xmlns:p14="http://schemas.microsoft.com/office/powerpoint/2010/main" val="371862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D3C9-8890-B255-E5C1-553E95225C76}"/>
              </a:ext>
            </a:extLst>
          </p:cNvPr>
          <p:cNvSpPr>
            <a:spLocks noGrp="1"/>
          </p:cNvSpPr>
          <p:nvPr>
            <p:ph type="title"/>
          </p:nvPr>
        </p:nvSpPr>
        <p:spPr>
          <a:xfrm>
            <a:off x="1143001" y="105005"/>
            <a:ext cx="9905998" cy="1478570"/>
          </a:xfrm>
        </p:spPr>
        <p:txBody>
          <a:bodyPr/>
          <a:lstStyle/>
          <a:p>
            <a:r>
              <a:rPr lang="en-US" dirty="0">
                <a:solidFill>
                  <a:schemeClr val="bg1"/>
                </a:solidFill>
              </a:rPr>
              <a:t>Thanks for reading</a:t>
            </a:r>
            <a:r>
              <a:rPr lang="en-US" dirty="0">
                <a:solidFill>
                  <a:srgbClr val="002060"/>
                </a:solidFill>
              </a:rPr>
              <a:t>.</a:t>
            </a:r>
            <a:endParaRPr lang="en-AE" dirty="0">
              <a:solidFill>
                <a:srgbClr val="002060"/>
              </a:solidFill>
            </a:endParaRPr>
          </a:p>
        </p:txBody>
      </p:sp>
      <p:sp>
        <p:nvSpPr>
          <p:cNvPr id="3" name="TextBox 2">
            <a:extLst>
              <a:ext uri="{FF2B5EF4-FFF2-40B4-BE49-F238E27FC236}">
                <a16:creationId xmlns:a16="http://schemas.microsoft.com/office/drawing/2014/main" id="{F6E01245-03D3-3FF5-F405-CC12759425B8}"/>
              </a:ext>
            </a:extLst>
          </p:cNvPr>
          <p:cNvSpPr txBox="1"/>
          <p:nvPr/>
        </p:nvSpPr>
        <p:spPr>
          <a:xfrm>
            <a:off x="2812024" y="3167390"/>
            <a:ext cx="6567952" cy="523220"/>
          </a:xfrm>
          <a:prstGeom prst="rect">
            <a:avLst/>
          </a:prstGeom>
          <a:noFill/>
        </p:spPr>
        <p:txBody>
          <a:bodyPr wrap="none" rtlCol="0">
            <a:spAutoFit/>
          </a:bodyPr>
          <a:lstStyle/>
          <a:p>
            <a:r>
              <a:rPr lang="en-US" sz="2800" dirty="0">
                <a:solidFill>
                  <a:srgbClr val="002060"/>
                </a:solidFill>
              </a:rPr>
              <a:t>I hope our work was fitting for a last project.</a:t>
            </a:r>
          </a:p>
        </p:txBody>
      </p:sp>
      <p:sp>
        <p:nvSpPr>
          <p:cNvPr id="4" name="TextBox 3">
            <a:extLst>
              <a:ext uri="{FF2B5EF4-FFF2-40B4-BE49-F238E27FC236}">
                <a16:creationId xmlns:a16="http://schemas.microsoft.com/office/drawing/2014/main" id="{A6E91793-A248-C3FF-D9F1-285FCC5F520C}"/>
              </a:ext>
            </a:extLst>
          </p:cNvPr>
          <p:cNvSpPr txBox="1"/>
          <p:nvPr/>
        </p:nvSpPr>
        <p:spPr>
          <a:xfrm>
            <a:off x="8940800" y="5306646"/>
            <a:ext cx="2389372" cy="584775"/>
          </a:xfrm>
          <a:prstGeom prst="rect">
            <a:avLst/>
          </a:prstGeom>
          <a:noFill/>
        </p:spPr>
        <p:txBody>
          <a:bodyPr wrap="none" rtlCol="0">
            <a:spAutoFit/>
          </a:bodyPr>
          <a:lstStyle/>
          <a:p>
            <a:r>
              <a:rPr lang="en-US" sz="3200" dirty="0">
                <a:solidFill>
                  <a:srgbClr val="0070C0"/>
                </a:solidFill>
              </a:rPr>
              <a:t>Kind regards.</a:t>
            </a:r>
          </a:p>
        </p:txBody>
      </p:sp>
      <p:pic>
        <p:nvPicPr>
          <p:cNvPr id="6" name="Picture 5">
            <a:extLst>
              <a:ext uri="{FF2B5EF4-FFF2-40B4-BE49-F238E27FC236}">
                <a16:creationId xmlns:a16="http://schemas.microsoft.com/office/drawing/2014/main" id="{269B2A47-3C0E-82FD-264A-75D161DCAEF7}"/>
              </a:ext>
            </a:extLst>
          </p:cNvPr>
          <p:cNvPicPr>
            <a:picLocks noChangeAspect="1"/>
          </p:cNvPicPr>
          <p:nvPr/>
        </p:nvPicPr>
        <p:blipFill>
          <a:blip r:embed="rId2"/>
          <a:stretch>
            <a:fillRect/>
          </a:stretch>
        </p:blipFill>
        <p:spPr>
          <a:xfrm>
            <a:off x="11361860" y="0"/>
            <a:ext cx="830140" cy="1108280"/>
          </a:xfrm>
          <a:prstGeom prst="rect">
            <a:avLst/>
          </a:prstGeom>
        </p:spPr>
      </p:pic>
      <p:sp>
        <p:nvSpPr>
          <p:cNvPr id="7" name="Arrow: Right 6">
            <a:extLst>
              <a:ext uri="{FF2B5EF4-FFF2-40B4-BE49-F238E27FC236}">
                <a16:creationId xmlns:a16="http://schemas.microsoft.com/office/drawing/2014/main" id="{B2E49C70-4266-D861-0D6C-7AFBA7840E24}"/>
              </a:ext>
            </a:extLst>
          </p:cNvPr>
          <p:cNvSpPr/>
          <p:nvPr/>
        </p:nvSpPr>
        <p:spPr>
          <a:xfrm>
            <a:off x="9562731" y="281865"/>
            <a:ext cx="1386256" cy="544549"/>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Here is a cat</a:t>
            </a:r>
            <a:endParaRPr lang="en-AE" sz="1600" dirty="0">
              <a:solidFill>
                <a:srgbClr val="7030A0"/>
              </a:solidFill>
            </a:endParaRPr>
          </a:p>
        </p:txBody>
      </p:sp>
    </p:spTree>
    <p:extLst>
      <p:ext uri="{BB962C8B-B14F-4D97-AF65-F5344CB8AC3E}">
        <p14:creationId xmlns:p14="http://schemas.microsoft.com/office/powerpoint/2010/main" val="4215796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633</TotalTime>
  <Words>670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Söhne</vt:lpstr>
      <vt:lpstr>Tw Cen MT</vt:lpstr>
      <vt:lpstr>Wingdings</vt:lpstr>
      <vt:lpstr>Circuit</vt:lpstr>
      <vt:lpstr>Final project</vt:lpstr>
      <vt:lpstr>PowerPoint Presentation</vt:lpstr>
      <vt:lpstr>Office-word</vt:lpstr>
      <vt:lpstr>Office-POWERPOITN</vt:lpstr>
      <vt:lpstr>OfficE-EXCEL</vt:lpstr>
      <vt:lpstr>La-Tex</vt:lpstr>
      <vt:lpstr>Git/github</vt:lpstr>
      <vt:lpstr>Thanks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zack</dc:creator>
  <cp:lastModifiedBy>zack</cp:lastModifiedBy>
  <cp:revision>3</cp:revision>
  <dcterms:created xsi:type="dcterms:W3CDTF">2023-12-28T21:09:29Z</dcterms:created>
  <dcterms:modified xsi:type="dcterms:W3CDTF">2024-01-01T13:52:02Z</dcterms:modified>
</cp:coreProperties>
</file>