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3" r:id="rId3"/>
    <p:sldId id="257" r:id="rId4"/>
    <p:sldId id="261" r:id="rId5"/>
    <p:sldId id="286" r:id="rId6"/>
    <p:sldId id="287" r:id="rId7"/>
    <p:sldId id="288" r:id="rId8"/>
    <p:sldId id="285" r:id="rId9"/>
    <p:sldId id="264" r:id="rId10"/>
    <p:sldId id="265" r:id="rId11"/>
    <p:sldId id="266" r:id="rId12"/>
    <p:sldId id="270" r:id="rId13"/>
    <p:sldId id="276" r:id="rId14"/>
    <p:sldId id="271" r:id="rId15"/>
    <p:sldId id="277" r:id="rId16"/>
    <p:sldId id="278" r:id="rId17"/>
    <p:sldId id="283" r:id="rId18"/>
    <p:sldId id="282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318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2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6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1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58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6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6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6EC6F-26E5-1DB6-160A-E643359AE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4799" y="1079500"/>
            <a:ext cx="6789552" cy="23877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A*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 ô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b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1D88E-D37E-31F7-0935-7E8D003C7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975" y="4068000"/>
            <a:ext cx="6307200" cy="17105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</a:pPr>
            <a:r>
              <a:rPr lang="en-US"/>
              <a:t>Danh sách thành viên</a:t>
            </a:r>
          </a:p>
          <a:p>
            <a:pPr>
              <a:lnSpc>
                <a:spcPct val="115000"/>
              </a:lnSpc>
            </a:pPr>
            <a:r>
              <a:rPr lang="en-US"/>
              <a:t>Đậu Văn Hoàng – N20DCCN017</a:t>
            </a:r>
          </a:p>
          <a:p>
            <a:pPr>
              <a:lnSpc>
                <a:spcPct val="115000"/>
              </a:lnSpc>
            </a:pPr>
            <a:r>
              <a:rPr lang="en-US"/>
              <a:t>Hồ Đức Hoàng – N20DCCN018</a:t>
            </a:r>
          </a:p>
          <a:p>
            <a:pPr>
              <a:lnSpc>
                <a:spcPct val="115000"/>
              </a:lnSpc>
            </a:pPr>
            <a:r>
              <a:rPr lang="en-US"/>
              <a:t>Nguyễn Đức Huy – N20DCCN021</a:t>
            </a:r>
          </a:p>
          <a:p>
            <a:pPr>
              <a:lnSpc>
                <a:spcPct val="115000"/>
              </a:lnSpc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6E37A-8EBF-C650-EEC3-16DF6565F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31" r="2766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41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1D9A-848C-3779-20C8-48E7F87C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04D6C-8069-60B5-8E1D-2D1459F4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918153"/>
            <a:ext cx="10213200" cy="4040191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-apple-system"/>
              </a:rPr>
              <a:t>Thuật toán học máy phổ biến được sử dụng cho bài toán hồi quy (regression) và phân loại (classification)</a:t>
            </a:r>
          </a:p>
          <a:p>
            <a:r>
              <a:rPr lang="en-US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-apple-system"/>
              </a:rPr>
              <a:t>Phương pháp ensemble learning kết hợp các dự đoán của nhiều decision tree</a:t>
            </a:r>
          </a:p>
          <a:p>
            <a:r>
              <a:rPr lang="en-US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-apple-system"/>
              </a:rPr>
              <a:t>Chọn ngẫu nhiên một số thuộc tính và điểm dữ liệu để xây dựng mỗi cây, giúp giảm overfitting và cải thiện độ chính xác của mô hình</a:t>
            </a:r>
          </a:p>
          <a:p>
            <a:r>
              <a:rPr lang="en-US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-apple-system"/>
              </a:rPr>
              <a:t>Kết quả dự đoán cuối cùng được tổng hợp từ dự đoán của các cây trong rừng</a:t>
            </a:r>
          </a:p>
        </p:txBody>
      </p:sp>
    </p:spTree>
    <p:extLst>
      <p:ext uri="{BB962C8B-B14F-4D97-AF65-F5344CB8AC3E}">
        <p14:creationId xmlns:p14="http://schemas.microsoft.com/office/powerpoint/2010/main" val="142262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2E66-6FDD-2CE0-02DB-23F5D863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 năng trong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FA71-EC45-134C-ECBA-344D087CA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897960"/>
            <a:ext cx="10213200" cy="4040191"/>
          </a:xfrm>
        </p:spPr>
        <p:txBody>
          <a:bodyPr>
            <a:normAutofit/>
          </a:bodyPr>
          <a:lstStyle/>
          <a:p>
            <a:r>
              <a:rPr lang="en-US">
                <a:latin typeface="-apple-system"/>
              </a:rPr>
              <a:t>Decision Tree: Random Forest sử dụng nhiều decision tree để tạo ra các dự đoán</a:t>
            </a:r>
          </a:p>
          <a:p>
            <a:r>
              <a:rPr lang="en-US">
                <a:latin typeface="-apple-system"/>
              </a:rPr>
              <a:t>Ensemble Learning: sử dụng kỹ thuật ensemble learning (nhiều mô hình dự đoán) để kết hợp đầu ra của nhiều decision tree để tạo ra dự đoán cuối cùng</a:t>
            </a:r>
          </a:p>
          <a:p>
            <a:r>
              <a:rPr lang="en-US">
                <a:latin typeface="-apple-system"/>
              </a:rPr>
              <a:t>Feature Randomness: chọn ngẫu nhiên một số lượng thuộc tính từ training data để xây dựng mỗi cây trong rừng</a:t>
            </a:r>
          </a:p>
          <a:p>
            <a:r>
              <a:rPr lang="en-US">
                <a:latin typeface="-apple-system"/>
              </a:rPr>
              <a:t>Bagging: chọn ngẫu nhiên lại tập dữ liệu gốc với việc thay thế để mỗi cây trong rừng được huấn luyện trên một tập dữ liệu khác nhau một chút</a:t>
            </a:r>
          </a:p>
        </p:txBody>
      </p:sp>
    </p:spTree>
    <p:extLst>
      <p:ext uri="{BB962C8B-B14F-4D97-AF65-F5344CB8AC3E}">
        <p14:creationId xmlns:p14="http://schemas.microsoft.com/office/powerpoint/2010/main" val="4123942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96BD-B8A4-B807-39E9-93BE0F40B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030099"/>
          </a:xfrm>
        </p:spPr>
        <p:txBody>
          <a:bodyPr/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E60AAF-36E6-3925-A6A9-B70913AEB224}"/>
              </a:ext>
            </a:extLst>
          </p:cNvPr>
          <p:cNvSpPr txBox="1"/>
          <p:nvPr/>
        </p:nvSpPr>
        <p:spPr>
          <a:xfrm>
            <a:off x="989400" y="1815352"/>
            <a:ext cx="1021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-apple-system"/>
              </a:rPr>
              <a:t>Decision tree có thể được hiểu là một tập các luật của dạng: IF-THEN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61902B-D538-A58B-7535-702D3A7A4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348" y="2359456"/>
            <a:ext cx="8361303" cy="365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3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4559-E300-5AF1-57E0-753E3579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 gain (IG)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43AA-5AA9-D2E6-A189-D8E252C7A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917867"/>
            <a:ext cx="10213200" cy="158857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-apple-system"/>
              </a:rPr>
              <a:t>Information gain (IG) là phép đo để chọn ra thuộc tính cho Node N</a:t>
            </a:r>
          </a:p>
          <a:p>
            <a:pPr>
              <a:lnSpc>
                <a:spcPct val="200000"/>
              </a:lnSpc>
            </a:pPr>
            <a:r>
              <a:rPr lang="en-US">
                <a:latin typeface="-apple-system"/>
              </a:rPr>
              <a:t>IG của thuộc tính A trong tập S được định nghĩa như sau: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5C068-589E-CA35-5540-F117CE32E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6" r="805"/>
          <a:stretch/>
        </p:blipFill>
        <p:spPr>
          <a:xfrm>
            <a:off x="2727213" y="3506438"/>
            <a:ext cx="6737574" cy="6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44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96BD-B8A4-B807-39E9-93BE0F40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sinh Decision Tree từ tập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8397B-8786-8A5B-5361-6911B3470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41" y="1508125"/>
            <a:ext cx="5934903" cy="4040191"/>
          </a:xfrm>
        </p:spPr>
        <p:txBody>
          <a:bodyPr/>
          <a:lstStyle/>
          <a:p>
            <a:r>
              <a:rPr lang="en-US"/>
              <a:t>Ví dụ ta có tập dữ liệu sau: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3B856-BC6D-CA3D-E742-04C451A9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448" y="1950511"/>
            <a:ext cx="7245104" cy="451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67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2724-818E-FEA7-F0B7-7D3DFA01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 gain (IG)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CA50-8AD8-DF3E-10A9-E4450F68A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-apple-system"/>
              </a:rPr>
              <a:t>Tìm giá trị của Gain(S, Wind)</a:t>
            </a:r>
          </a:p>
          <a:p>
            <a:r>
              <a:rPr lang="en-US">
                <a:latin typeface="-apple-system"/>
              </a:rPr>
              <a:t>Miền giá trị của Wind: {Strong, Weak}</a:t>
            </a:r>
          </a:p>
          <a:p>
            <a:r>
              <a:rPr lang="en-US">
                <a:latin typeface="-apple-system"/>
              </a:rPr>
              <a:t>S = {9 phần tử với nhãn Yes, 5 phần tử được gán nhãn No}</a:t>
            </a:r>
          </a:p>
          <a:p>
            <a:r>
              <a:rPr lang="en-US">
                <a:latin typeface="-apple-system"/>
              </a:rPr>
              <a:t>Sweak = {6 phần tử với nhãn Yes, 2 phần tử với nhãn No}</a:t>
            </a:r>
          </a:p>
          <a:p>
            <a:r>
              <a:rPr lang="en-US">
                <a:latin typeface="-apple-system"/>
              </a:rPr>
              <a:t>Sstrong = {3 phần tử với nhãn Yes, 3 phần tử với nhãn No}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166F7-1EA8-35D1-2BD8-90846D7A6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85" y="4719393"/>
            <a:ext cx="576342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8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CC4B-9739-DCEF-A9AC-CA163306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 thuộc tính cho Node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E891-BC06-AA61-9064-9469585A4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10213200" cy="439403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-apple-system"/>
              </a:rPr>
              <a:t>      Ta tính Gain các thuộc tính theo bảng dữ liệu: 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-apple-system"/>
              </a:rPr>
              <a:t>	</a:t>
            </a:r>
            <a:r>
              <a:rPr lang="en-US" b="1" i="0">
                <a:latin typeface="-apple-system"/>
              </a:rPr>
              <a:t>Gain(S, Outlook) = … = 0.246</a:t>
            </a:r>
          </a:p>
          <a:p>
            <a:pPr lvl="1">
              <a:lnSpc>
                <a:spcPct val="100000"/>
              </a:lnSpc>
            </a:pPr>
            <a:r>
              <a:rPr lang="en-US" i="0">
                <a:latin typeface="-apple-system"/>
              </a:rPr>
              <a:t>	Gain(S, Temperature) = … = 0.029</a:t>
            </a:r>
          </a:p>
          <a:p>
            <a:pPr lvl="1">
              <a:lnSpc>
                <a:spcPct val="100000"/>
              </a:lnSpc>
            </a:pPr>
            <a:r>
              <a:rPr lang="en-US" i="0">
                <a:latin typeface="-apple-system"/>
              </a:rPr>
              <a:t>	Gain(S, Humidity) = … = 0.151</a:t>
            </a:r>
          </a:p>
          <a:p>
            <a:pPr lvl="1">
              <a:lnSpc>
                <a:spcPct val="100000"/>
              </a:lnSpc>
            </a:pPr>
            <a:r>
              <a:rPr lang="en-US" i="0">
                <a:latin typeface="-apple-system"/>
              </a:rPr>
              <a:t>	Gain(S, Wind) = … = 0.048</a:t>
            </a:r>
          </a:p>
          <a:p>
            <a:pPr indent="0">
              <a:buNone/>
            </a:pPr>
            <a:r>
              <a:rPr lang="en-US" i="0">
                <a:latin typeface="-apple-system"/>
              </a:rPr>
              <a:t>Dễ dàng thấy được Gain(S, Outlook) lớn nhất nên sẽ chọn làm thuộc tính kiểm tra tại nút gốc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A4D67-4F33-5BEB-A6B7-B143872FE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170" y="4392342"/>
            <a:ext cx="5479660" cy="20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46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4A21-E2F2-07F8-2EFF-929F9BAC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405440"/>
            <a:ext cx="10213200" cy="1106005"/>
          </a:xfrm>
        </p:spPr>
        <p:txBody>
          <a:bodyPr/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 thuộc tính cho Node 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7EE2A4-606E-C320-775D-AA0C4E118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9400" y="1685925"/>
                <a:ext cx="6012137" cy="5075376"/>
              </a:xfrm>
            </p:spPr>
            <p:txBody>
              <a:bodyPr/>
              <a:lstStyle/>
              <a:p>
                <a:r>
                  <a:rPr lang="en-US" sz="1800"/>
                  <a:t>Vậy tại Node1 ta sẽ chọn thuộc tính nào?</a:t>
                </a:r>
              </a:p>
              <a:p>
                <a:r>
                  <a:rPr lang="en-US" sz="1800"/>
                  <a:t>Tiếp tục với mẫu dữ liệu ta phân tách thành những dòng có Outlook = ‘Sunny’</a:t>
                </a:r>
              </a:p>
              <a:p>
                <a:r>
                  <a:rPr lang="en-US" sz="1800"/>
                  <a:t> Sau đó tiếp tục tính Gain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/>
                  <a:t>	</a:t>
                </a:r>
                <a:r>
                  <a:rPr lang="en-US" sz="1800" i="0">
                    <a:latin typeface="-apple-system"/>
                  </a:rPr>
                  <a:t>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𝑆𝑢𝑛𝑛𝑦</m:t>
                        </m:r>
                      </m:sub>
                    </m:sSub>
                  </m:oMath>
                </a14:m>
                <a:r>
                  <a:rPr lang="en-US" sz="1800" i="0">
                    <a:latin typeface="-apple-system"/>
                  </a:rPr>
                  <a:t>, Wind) = … = 0.019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 i="0">
                    <a:latin typeface="-apple-system"/>
                  </a:rPr>
                  <a:t>	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𝑆𝑢𝑛𝑛𝑦</m:t>
                        </m:r>
                      </m:sub>
                    </m:sSub>
                  </m:oMath>
                </a14:m>
                <a:r>
                  <a:rPr lang="en-US" sz="1800" i="0">
                    <a:latin typeface="-apple-system"/>
                  </a:rPr>
                  <a:t>, Temperature) = … = 0.57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 i="0">
                    <a:latin typeface="-apple-system"/>
                  </a:rPr>
                  <a:t>	</a:t>
                </a:r>
                <a:r>
                  <a:rPr lang="en-US" sz="1800" b="1" i="0">
                    <a:latin typeface="-apple-system"/>
                  </a:rPr>
                  <a:t>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𝑺𝒖𝒏𝒏𝒚</m:t>
                        </m:r>
                      </m:sub>
                    </m:sSub>
                  </m:oMath>
                </a14:m>
                <a:r>
                  <a:rPr lang="en-US" sz="1800" b="1" i="0">
                    <a:latin typeface="-apple-system"/>
                  </a:rPr>
                  <a:t>, Humidity) = … = 0.97</a:t>
                </a:r>
                <a:endParaRPr lang="en-US" sz="1800" b="1"/>
              </a:p>
              <a:p>
                <a:r>
                  <a:rPr lang="en-US"/>
                  <a:t>Do </a:t>
                </a:r>
                <a:r>
                  <a:rPr lang="en-US" sz="2000" i="0">
                    <a:latin typeface="-apple-system"/>
                  </a:rPr>
                  <a:t>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𝑆𝑢𝑛𝑛𝑦</m:t>
                        </m:r>
                      </m:sub>
                    </m:sSub>
                  </m:oMath>
                </a14:m>
                <a:r>
                  <a:rPr lang="en-US" sz="2000" i="0">
                    <a:latin typeface="-apple-system"/>
                  </a:rPr>
                  <a:t>, Humidity) lớn nhất nên ta sẽ chọn làm thuộc tính kiểm tra tại Node1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7EE2A4-606E-C320-775D-AA0C4E118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9400" y="1685925"/>
                <a:ext cx="6012137" cy="5075376"/>
              </a:xfr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E6C910D-1560-3223-1CC5-44CBED91A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474" y="126897"/>
            <a:ext cx="3710227" cy="1401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68EC04-666C-B3D6-C934-3A1F94421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716" y="1953883"/>
            <a:ext cx="3930532" cy="1400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AB63C8-96A5-651A-A519-0A60C78F8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131" y="3429000"/>
            <a:ext cx="3658469" cy="324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9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A848-3F3D-0B5A-B810-93433AA9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FA13-E677-2AB5-4EE0-BC9996787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latin typeface="-apple-system"/>
              </a:rPr>
              <a:t>Input: Tập dữ liệu training D (</a:t>
            </a:r>
            <a:r>
              <a:rPr lang="en-US" b="0" i="0">
                <a:solidFill>
                  <a:srgbClr val="333333"/>
                </a:solidFill>
                <a:effectLst/>
                <a:latin typeface="-apple-system"/>
              </a:rPr>
              <a:t>n samples và mỗi dữ liệu có d features)</a:t>
            </a:r>
            <a:endParaRPr lang="en-US">
              <a:latin typeface="-apple-system"/>
            </a:endParaRPr>
          </a:p>
          <a:p>
            <a:r>
              <a:rPr lang="en-US">
                <a:latin typeface="-apple-system"/>
              </a:rPr>
              <a:t>Learning:</a:t>
            </a:r>
          </a:p>
          <a:p>
            <a:pPr lvl="1"/>
            <a:r>
              <a:rPr lang="en-US">
                <a:latin typeface="-apple-system"/>
              </a:rPr>
              <a:t>	Ở mỗi cây trong random forest:</a:t>
            </a:r>
          </a:p>
          <a:p>
            <a:pPr lvl="1"/>
            <a:r>
              <a:rPr lang="en-US">
                <a:latin typeface="-apple-system"/>
              </a:rPr>
              <a:t>	1. </a:t>
            </a:r>
            <a:r>
              <a:rPr lang="en-US" b="0" i="0">
                <a:solidFill>
                  <a:srgbClr val="333333"/>
                </a:solidFill>
                <a:effectLst/>
                <a:latin typeface="-apple-system"/>
              </a:rPr>
              <a:t>Lấy ngẫu nhiên n dữ liệu từ bộ dữ liệu với kĩ thuật </a:t>
            </a:r>
            <a:r>
              <a:rPr lang="en-US" b="1" i="0">
                <a:solidFill>
                  <a:srgbClr val="333333"/>
                </a:solidFill>
                <a:effectLst/>
                <a:latin typeface="-apple-system"/>
              </a:rPr>
              <a:t>Bootstrapping</a:t>
            </a:r>
            <a:r>
              <a:rPr lang="en-US" b="0" i="0">
                <a:solidFill>
                  <a:srgbClr val="333333"/>
                </a:solidFill>
                <a:effectLst/>
                <a:latin typeface="-apple-system"/>
              </a:rPr>
              <a:t>, hay còn gọi là </a:t>
            </a:r>
            <a:r>
              <a:rPr lang="en-US" b="1" i="0">
                <a:solidFill>
                  <a:srgbClr val="333333"/>
                </a:solidFill>
                <a:effectLst/>
                <a:latin typeface="-apple-system"/>
              </a:rPr>
              <a:t>random sampling with replacement</a:t>
            </a:r>
            <a:r>
              <a:rPr lang="en-US" b="0" i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lvl="1"/>
            <a:r>
              <a:rPr lang="en-US" b="0" i="0">
                <a:solidFill>
                  <a:srgbClr val="333333"/>
                </a:solidFill>
                <a:effectLst/>
                <a:latin typeface="-apple-system"/>
              </a:rPr>
              <a:t>	2. </a:t>
            </a:r>
            <a:r>
              <a:rPr lang="vi-VN" b="0" i="0">
                <a:solidFill>
                  <a:srgbClr val="333333"/>
                </a:solidFill>
                <a:effectLst/>
                <a:latin typeface="-apple-system"/>
              </a:rPr>
              <a:t>Sau khi sample được n dữ liệu từ bước 1 thì chọn ngẫu nhiên ở k thuộc tính (k &lt; </a:t>
            </a:r>
            <a:r>
              <a:rPr lang="en-US" b="0" i="0">
                <a:solidFill>
                  <a:srgbClr val="333333"/>
                </a:solidFill>
                <a:effectLst/>
                <a:latin typeface="-apple-system"/>
              </a:rPr>
              <a:t>d</a:t>
            </a:r>
            <a:r>
              <a:rPr lang="vi-VN" b="0" i="0">
                <a:solidFill>
                  <a:srgbClr val="333333"/>
                </a:solidFill>
                <a:effectLst/>
                <a:latin typeface="-apple-system"/>
              </a:rPr>
              <a:t>)</a:t>
            </a:r>
            <a:r>
              <a:rPr lang="en-US" b="0" i="0">
                <a:solidFill>
                  <a:srgbClr val="333333"/>
                </a:solidFill>
                <a:effectLst/>
                <a:latin typeface="-apple-system"/>
              </a:rPr>
              <a:t>,</a:t>
            </a:r>
            <a:r>
              <a:rPr lang="vi-VN" b="0" i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i="0">
                <a:solidFill>
                  <a:srgbClr val="333333"/>
                </a:solidFill>
                <a:latin typeface="-apple-system"/>
              </a:rPr>
              <a:t>t</a:t>
            </a:r>
            <a:r>
              <a:rPr lang="en-US" b="0" i="0">
                <a:solidFill>
                  <a:srgbClr val="333333"/>
                </a:solidFill>
                <a:effectLst/>
                <a:latin typeface="-apple-system"/>
              </a:rPr>
              <a:t>hu được </a:t>
            </a:r>
            <a:r>
              <a:rPr lang="vi-VN" b="0" i="0">
                <a:solidFill>
                  <a:srgbClr val="333333"/>
                </a:solidFill>
                <a:effectLst/>
                <a:latin typeface="-apple-system"/>
              </a:rPr>
              <a:t>bộ dữ liệu mới gồm n dữ liệu và mỗi dữ liệu có k thuộc tính.</a:t>
            </a:r>
          </a:p>
          <a:p>
            <a:pPr lvl="1"/>
            <a:r>
              <a:rPr lang="en-US" i="0">
                <a:latin typeface="-apple-system"/>
              </a:rPr>
              <a:t>	3. </a:t>
            </a:r>
            <a:r>
              <a:rPr lang="vi-VN" b="0" i="0">
                <a:solidFill>
                  <a:srgbClr val="333333"/>
                </a:solidFill>
                <a:effectLst/>
                <a:latin typeface="-apple-system"/>
              </a:rPr>
              <a:t>Dùng thuật toán Decision Tree để xây dựng cây quyết định với bộ dữ liệu ở bước 2</a:t>
            </a:r>
            <a:endParaRPr lang="en-US" i="0">
              <a:latin typeface="-apple-system"/>
            </a:endParaRPr>
          </a:p>
          <a:p>
            <a:r>
              <a:rPr lang="en-US">
                <a:latin typeface="-apple-system"/>
              </a:rPr>
              <a:t>Prediction: tổng hợp các dự đoán từ các cây trong rừng và lựa chọn theo số đông</a:t>
            </a:r>
          </a:p>
        </p:txBody>
      </p:sp>
    </p:spTree>
    <p:extLst>
      <p:ext uri="{BB962C8B-B14F-4D97-AF65-F5344CB8AC3E}">
        <p14:creationId xmlns:p14="http://schemas.microsoft.com/office/powerpoint/2010/main" val="2847929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EB0C-B28A-81DD-08FA-B06679BE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 và nhược của Random Forest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B26A33-5DF2-79E5-0520-F32FA75C4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901367"/>
              </p:ext>
            </p:extLst>
          </p:nvPr>
        </p:nvGraphicFramePr>
        <p:xfrm>
          <a:off x="989400" y="2239617"/>
          <a:ext cx="10213200" cy="3240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600">
                  <a:extLst>
                    <a:ext uri="{9D8B030D-6E8A-4147-A177-3AD203B41FA5}">
                      <a16:colId xmlns:a16="http://schemas.microsoft.com/office/drawing/2014/main" val="2616622073"/>
                    </a:ext>
                  </a:extLst>
                </a:gridCol>
                <a:gridCol w="5106600">
                  <a:extLst>
                    <a:ext uri="{9D8B030D-6E8A-4147-A177-3AD203B41FA5}">
                      <a16:colId xmlns:a16="http://schemas.microsoft.com/office/drawing/2014/main" val="3867693205"/>
                    </a:ext>
                  </a:extLst>
                </a:gridCol>
              </a:tblGrid>
              <a:tr h="80838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-apple-system"/>
                        </a:rPr>
                        <a:t>Ưu điểm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-apple-system"/>
                        </a:rPr>
                        <a:t>Nhược điểm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736044"/>
                  </a:ext>
                </a:extLst>
              </a:tr>
              <a:tr h="2432336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latin typeface="-apple-system"/>
                        </a:rPr>
                        <a:t>Giảm overfitting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latin typeface="-apple-system"/>
                        </a:rPr>
                        <a:t>Xử lý dữ liệu thiếu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latin typeface="-apple-system"/>
                        </a:rPr>
                        <a:t>Hiệu quả với các tập dữ liệu lớn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latin typeface="-apple-system"/>
                        </a:rPr>
                        <a:t>Dễ hiểu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sz="200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latin typeface="-apple-system"/>
                        </a:rPr>
                        <a:t>Cần tăng nhiều cây con để tăng độ chính xác dự đoán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latin typeface="-apple-system"/>
                        </a:rPr>
                        <a:t>Quá nhiều cây con sẽ làm chậm mô hình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000">
                        <a:latin typeface="-apple-system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376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3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2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5" name="Rectangle 14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CA4D2-5567-52C2-2374-9193616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600" y="1079500"/>
            <a:ext cx="4636800" cy="2138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 TOÁN A*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578809-4F8C-4A9B-A59D-0D7BDA6B1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DADE07-3826-4857-9180-7DB77BCCE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7" name="Freeform 64">
                <a:extLst>
                  <a:ext uri="{FF2B5EF4-FFF2-40B4-BE49-F238E27FC236}">
                    <a16:creationId xmlns:a16="http://schemas.microsoft.com/office/drawing/2014/main" id="{5C21CC9E-9E93-47EE-B6BE-DAF0D163FF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81">
                <a:extLst>
                  <a:ext uri="{FF2B5EF4-FFF2-40B4-BE49-F238E27FC236}">
                    <a16:creationId xmlns:a16="http://schemas.microsoft.com/office/drawing/2014/main" id="{F98634D8-7CA3-4C66-8CD8-4D6F24833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1">
                <a:extLst>
                  <a:ext uri="{FF2B5EF4-FFF2-40B4-BE49-F238E27FC236}">
                    <a16:creationId xmlns:a16="http://schemas.microsoft.com/office/drawing/2014/main" id="{579AC1E2-C2CF-4BA7-82B4-C8CCC73056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78">
                <a:extLst>
                  <a:ext uri="{FF2B5EF4-FFF2-40B4-BE49-F238E27FC236}">
                    <a16:creationId xmlns:a16="http://schemas.microsoft.com/office/drawing/2014/main" id="{FD089815-EEDF-4A19-B1A5-CD51F7D64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84">
                <a:extLst>
                  <a:ext uri="{FF2B5EF4-FFF2-40B4-BE49-F238E27FC236}">
                    <a16:creationId xmlns:a16="http://schemas.microsoft.com/office/drawing/2014/main" id="{3913B299-F5CE-4C72-A020-2AFCFFDB7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87">
                <a:extLst>
                  <a:ext uri="{FF2B5EF4-FFF2-40B4-BE49-F238E27FC236}">
                    <a16:creationId xmlns:a16="http://schemas.microsoft.com/office/drawing/2014/main" id="{38067600-ABBC-4D8F-B242-026D39DB95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0">
                <a:extLst>
                  <a:ext uri="{FF2B5EF4-FFF2-40B4-BE49-F238E27FC236}">
                    <a16:creationId xmlns:a16="http://schemas.microsoft.com/office/drawing/2014/main" id="{AF1082FE-D7C7-430A-B6DF-041CD1FBF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59">
                <a:extLst>
                  <a:ext uri="{FF2B5EF4-FFF2-40B4-BE49-F238E27FC236}">
                    <a16:creationId xmlns:a16="http://schemas.microsoft.com/office/drawing/2014/main" id="{D20DF48A-C1E5-483E-B21B-EDC96EC75D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2">
                <a:extLst>
                  <a:ext uri="{FF2B5EF4-FFF2-40B4-BE49-F238E27FC236}">
                    <a16:creationId xmlns:a16="http://schemas.microsoft.com/office/drawing/2014/main" id="{BE0F4360-2529-43AE-8AD9-1B7B3F903C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5">
                <a:extLst>
                  <a:ext uri="{FF2B5EF4-FFF2-40B4-BE49-F238E27FC236}">
                    <a16:creationId xmlns:a16="http://schemas.microsoft.com/office/drawing/2014/main" id="{B1B8DE27-1A2A-48A2-A329-B0F4201A7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9">
                <a:extLst>
                  <a:ext uri="{FF2B5EF4-FFF2-40B4-BE49-F238E27FC236}">
                    <a16:creationId xmlns:a16="http://schemas.microsoft.com/office/drawing/2014/main" id="{9BD6F64A-2862-4703-A7E6-6D3295621F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2">
                <a:extLst>
                  <a:ext uri="{FF2B5EF4-FFF2-40B4-BE49-F238E27FC236}">
                    <a16:creationId xmlns:a16="http://schemas.microsoft.com/office/drawing/2014/main" id="{DA103B72-E0CF-45F0-A7D0-21ECD0175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85">
                <a:extLst>
                  <a:ext uri="{FF2B5EF4-FFF2-40B4-BE49-F238E27FC236}">
                    <a16:creationId xmlns:a16="http://schemas.microsoft.com/office/drawing/2014/main" id="{12BF02EE-B84D-4508-86AE-720FFD081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88">
                <a:extLst>
                  <a:ext uri="{FF2B5EF4-FFF2-40B4-BE49-F238E27FC236}">
                    <a16:creationId xmlns:a16="http://schemas.microsoft.com/office/drawing/2014/main" id="{63DEFA47-924F-47EC-8A1A-E8D4E1D286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E9EAB0-A7D4-43A2-BE0E-0285979BC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2" name="Line 63">
                  <a:extLst>
                    <a:ext uri="{FF2B5EF4-FFF2-40B4-BE49-F238E27FC236}">
                      <a16:creationId xmlns:a16="http://schemas.microsoft.com/office/drawing/2014/main" id="{0918A230-E769-4D1D-BAD9-E5835E2C8D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Line 66">
                  <a:extLst>
                    <a:ext uri="{FF2B5EF4-FFF2-40B4-BE49-F238E27FC236}">
                      <a16:creationId xmlns:a16="http://schemas.microsoft.com/office/drawing/2014/main" id="{8387A7CE-102C-40EE-9CF5-025C3DD8D49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Line 67">
                  <a:extLst>
                    <a:ext uri="{FF2B5EF4-FFF2-40B4-BE49-F238E27FC236}">
                      <a16:creationId xmlns:a16="http://schemas.microsoft.com/office/drawing/2014/main" id="{04D252BC-127A-412D-BC8A-003132AE7C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Line 80">
                  <a:extLst>
                    <a:ext uri="{FF2B5EF4-FFF2-40B4-BE49-F238E27FC236}">
                      <a16:creationId xmlns:a16="http://schemas.microsoft.com/office/drawing/2014/main" id="{DBF98D9E-95AE-499D-90A5-B46B881160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Line 83">
                  <a:extLst>
                    <a:ext uri="{FF2B5EF4-FFF2-40B4-BE49-F238E27FC236}">
                      <a16:creationId xmlns:a16="http://schemas.microsoft.com/office/drawing/2014/main" id="{DF93481C-D4B8-49D1-8DB5-0DDFD0A975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Line 86">
                  <a:extLst>
                    <a:ext uri="{FF2B5EF4-FFF2-40B4-BE49-F238E27FC236}">
                      <a16:creationId xmlns:a16="http://schemas.microsoft.com/office/drawing/2014/main" id="{E08AF258-8D62-4B36-9315-8652E31710E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Line 89">
                  <a:extLst>
                    <a:ext uri="{FF2B5EF4-FFF2-40B4-BE49-F238E27FC236}">
                      <a16:creationId xmlns:a16="http://schemas.microsoft.com/office/drawing/2014/main" id="{DCAC5381-7C87-4FB1-922C-72424F35D4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3D131BB-56BB-4799-9DE1-95E397FA6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" name="Group 28">
                <a:extLst>
                  <a:ext uri="{FF2B5EF4-FFF2-40B4-BE49-F238E27FC236}">
                    <a16:creationId xmlns:a16="http://schemas.microsoft.com/office/drawing/2014/main" id="{BD75D3A2-6328-49F4-A5C7-BDBEBE87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B386BFB-69FD-4CED-89B4-6E45CD3340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E0292B6-9C83-4545-9DB9-6D216C64916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Rectangle 30">
                  <a:extLst>
                    <a:ext uri="{FF2B5EF4-FFF2-40B4-BE49-F238E27FC236}">
                      <a16:creationId xmlns:a16="http://schemas.microsoft.com/office/drawing/2014/main" id="{218E320A-887F-4DBF-8CCC-A0E849F364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70456DE9-EFE8-480B-904C-C4E4521BA8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29">
                <a:extLst>
                  <a:ext uri="{FF2B5EF4-FFF2-40B4-BE49-F238E27FC236}">
                    <a16:creationId xmlns:a16="http://schemas.microsoft.com/office/drawing/2014/main" id="{FFAC87AC-6F0D-41C3-A96D-583587DBD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6" name="Freeform: Shape 30">
                  <a:extLst>
                    <a:ext uri="{FF2B5EF4-FFF2-40B4-BE49-F238E27FC236}">
                      <a16:creationId xmlns:a16="http://schemas.microsoft.com/office/drawing/2014/main" id="{BBBB3529-7770-48BD-9A2D-61CB322B48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B4D2F05B-BBCD-4783-BDE0-43D73C2675E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C54BFAD-42ED-48A4-AA55-3BE394C44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B341D07-45D8-4F3A-B413-FD2B278A24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9" name="Freeform 68">
                  <a:extLst>
                    <a:ext uri="{FF2B5EF4-FFF2-40B4-BE49-F238E27FC236}">
                      <a16:creationId xmlns:a16="http://schemas.microsoft.com/office/drawing/2014/main" id="{872DAC2D-6CA9-4BA0-9831-D9BCA4630F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69">
                  <a:extLst>
                    <a:ext uri="{FF2B5EF4-FFF2-40B4-BE49-F238E27FC236}">
                      <a16:creationId xmlns:a16="http://schemas.microsoft.com/office/drawing/2014/main" id="{79883F04-2F99-488F-B3C5-0B29E181A1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Line 70">
                  <a:extLst>
                    <a:ext uri="{FF2B5EF4-FFF2-40B4-BE49-F238E27FC236}">
                      <a16:creationId xmlns:a16="http://schemas.microsoft.com/office/drawing/2014/main" id="{588E0A03-E6DB-4D96-82A1-39AAB99850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5" name="Group 21">
                <a:extLst>
                  <a:ext uri="{FF2B5EF4-FFF2-40B4-BE49-F238E27FC236}">
                    <a16:creationId xmlns:a16="http://schemas.microsoft.com/office/drawing/2014/main" id="{2032D250-40F2-4BE1-9E51-51D612431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3" name="Freeform 68">
                  <a:extLst>
                    <a:ext uri="{FF2B5EF4-FFF2-40B4-BE49-F238E27FC236}">
                      <a16:creationId xmlns:a16="http://schemas.microsoft.com/office/drawing/2014/main" id="{CFF6B335-FCBC-4111-B6E0-010A0CCF6A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69">
                  <a:extLst>
                    <a:ext uri="{FF2B5EF4-FFF2-40B4-BE49-F238E27FC236}">
                      <a16:creationId xmlns:a16="http://schemas.microsoft.com/office/drawing/2014/main" id="{F3A4A21F-DBFE-4F02-A66E-C6F0ECB698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3A5E5CE1-528A-4B41-A739-BFE450F1F9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8FC08C-C419-4B3F-B3C4-074AE7045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9E4645-4CFC-4C14-9639-295E67859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75D1D75-29EC-4168-9B74-DD31796A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2" name="Freeform 64">
                <a:extLst>
                  <a:ext uri="{FF2B5EF4-FFF2-40B4-BE49-F238E27FC236}">
                    <a16:creationId xmlns:a16="http://schemas.microsoft.com/office/drawing/2014/main" id="{5C244629-4F62-4555-8576-76E450C71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81">
                <a:extLst>
                  <a:ext uri="{FF2B5EF4-FFF2-40B4-BE49-F238E27FC236}">
                    <a16:creationId xmlns:a16="http://schemas.microsoft.com/office/drawing/2014/main" id="{33FE7FD6-ED0C-4A85-BB37-50D5DEFE5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1">
                <a:extLst>
                  <a:ext uri="{FF2B5EF4-FFF2-40B4-BE49-F238E27FC236}">
                    <a16:creationId xmlns:a16="http://schemas.microsoft.com/office/drawing/2014/main" id="{E321CBA3-94D7-498A-AA58-32E5E21DAA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78">
                <a:extLst>
                  <a:ext uri="{FF2B5EF4-FFF2-40B4-BE49-F238E27FC236}">
                    <a16:creationId xmlns:a16="http://schemas.microsoft.com/office/drawing/2014/main" id="{A483E481-9A4F-433D-83BF-BE219AE92A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84">
                <a:extLst>
                  <a:ext uri="{FF2B5EF4-FFF2-40B4-BE49-F238E27FC236}">
                    <a16:creationId xmlns:a16="http://schemas.microsoft.com/office/drawing/2014/main" id="{3BD25EE3-866C-4F95-87D6-3539B174A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7">
                <a:extLst>
                  <a:ext uri="{FF2B5EF4-FFF2-40B4-BE49-F238E27FC236}">
                    <a16:creationId xmlns:a16="http://schemas.microsoft.com/office/drawing/2014/main" id="{7C4C4F76-8DA9-47EA-94F9-1D400388FA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0">
                <a:extLst>
                  <a:ext uri="{FF2B5EF4-FFF2-40B4-BE49-F238E27FC236}">
                    <a16:creationId xmlns:a16="http://schemas.microsoft.com/office/drawing/2014/main" id="{025FE981-874E-47FE-81B8-F025D2BF9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59">
                <a:extLst>
                  <a:ext uri="{FF2B5EF4-FFF2-40B4-BE49-F238E27FC236}">
                    <a16:creationId xmlns:a16="http://schemas.microsoft.com/office/drawing/2014/main" id="{5680B73A-298E-4BDA-AB07-ACC8314E4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2">
                <a:extLst>
                  <a:ext uri="{FF2B5EF4-FFF2-40B4-BE49-F238E27FC236}">
                    <a16:creationId xmlns:a16="http://schemas.microsoft.com/office/drawing/2014/main" id="{01AFB333-D097-4235-A165-C9D3CDC2F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65">
                <a:extLst>
                  <a:ext uri="{FF2B5EF4-FFF2-40B4-BE49-F238E27FC236}">
                    <a16:creationId xmlns:a16="http://schemas.microsoft.com/office/drawing/2014/main" id="{66C11AEB-D3F2-45AA-9C41-CA142A02E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79">
                <a:extLst>
                  <a:ext uri="{FF2B5EF4-FFF2-40B4-BE49-F238E27FC236}">
                    <a16:creationId xmlns:a16="http://schemas.microsoft.com/office/drawing/2014/main" id="{2EAA79E5-B4EE-4477-A9D7-38234A19D4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82">
                <a:extLst>
                  <a:ext uri="{FF2B5EF4-FFF2-40B4-BE49-F238E27FC236}">
                    <a16:creationId xmlns:a16="http://schemas.microsoft.com/office/drawing/2014/main" id="{A2EB3CA6-CF43-44E7-A82B-C86FF6A75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85">
                <a:extLst>
                  <a:ext uri="{FF2B5EF4-FFF2-40B4-BE49-F238E27FC236}">
                    <a16:creationId xmlns:a16="http://schemas.microsoft.com/office/drawing/2014/main" id="{635B3B6D-8A83-4CF1-AE24-D872BCE07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88">
                <a:extLst>
                  <a:ext uri="{FF2B5EF4-FFF2-40B4-BE49-F238E27FC236}">
                    <a16:creationId xmlns:a16="http://schemas.microsoft.com/office/drawing/2014/main" id="{67274B73-EB7F-4885-8375-DCC193DE8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0EE02B4-8ECF-4636-B55D-11A3869E6E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7" name="Line 63">
                  <a:extLst>
                    <a:ext uri="{FF2B5EF4-FFF2-40B4-BE49-F238E27FC236}">
                      <a16:creationId xmlns:a16="http://schemas.microsoft.com/office/drawing/2014/main" id="{97860271-66A3-4C76-9A50-EF7ADA1D95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Line 66">
                  <a:extLst>
                    <a:ext uri="{FF2B5EF4-FFF2-40B4-BE49-F238E27FC236}">
                      <a16:creationId xmlns:a16="http://schemas.microsoft.com/office/drawing/2014/main" id="{CD0262E2-572E-453D-8FE4-46EDF0C75C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Line 67">
                  <a:extLst>
                    <a:ext uri="{FF2B5EF4-FFF2-40B4-BE49-F238E27FC236}">
                      <a16:creationId xmlns:a16="http://schemas.microsoft.com/office/drawing/2014/main" id="{504EAB1B-BE08-49A3-91E4-2F59777FF8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Line 80">
                  <a:extLst>
                    <a:ext uri="{FF2B5EF4-FFF2-40B4-BE49-F238E27FC236}">
                      <a16:creationId xmlns:a16="http://schemas.microsoft.com/office/drawing/2014/main" id="{1BA1BFEB-5D6B-4011-8814-75FDF39A8C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Line 83">
                  <a:extLst>
                    <a:ext uri="{FF2B5EF4-FFF2-40B4-BE49-F238E27FC236}">
                      <a16:creationId xmlns:a16="http://schemas.microsoft.com/office/drawing/2014/main" id="{58D635F3-CD70-43D2-9FAE-690BB6A8C02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Line 86">
                  <a:extLst>
                    <a:ext uri="{FF2B5EF4-FFF2-40B4-BE49-F238E27FC236}">
                      <a16:creationId xmlns:a16="http://schemas.microsoft.com/office/drawing/2014/main" id="{7D4A71ED-4313-45E2-9078-0A2179F6096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Line 89">
                  <a:extLst>
                    <a:ext uri="{FF2B5EF4-FFF2-40B4-BE49-F238E27FC236}">
                      <a16:creationId xmlns:a16="http://schemas.microsoft.com/office/drawing/2014/main" id="{F71A8BF4-8580-4405-93CC-68682C9EFB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03EA70C-259E-4844-83FD-A8152374D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D8DEFBA-3794-41DB-BA53-A168E4B02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F74D1351-C939-4ABA-A2D0-F13C1F3BF5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D672A249-195A-4DAD-984C-AC6C894A6FD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Rectangle 30">
                  <a:extLst>
                    <a:ext uri="{FF2B5EF4-FFF2-40B4-BE49-F238E27FC236}">
                      <a16:creationId xmlns:a16="http://schemas.microsoft.com/office/drawing/2014/main" id="{B2751033-92CC-43C5-B09D-BEAC921297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30">
                  <a:extLst>
                    <a:ext uri="{FF2B5EF4-FFF2-40B4-BE49-F238E27FC236}">
                      <a16:creationId xmlns:a16="http://schemas.microsoft.com/office/drawing/2014/main" id="{810A9024-F6AE-46E1-AF5B-23C1BAF52A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148CDE3-7E34-46A7-A2A1-B2418BA6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DFB487FA-CAC6-469F-8D07-227D88323A7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64B6721C-6379-4342-B632-2288DDDD12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8C06E09-320E-44ED-8B43-2BB2CE74A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F42D42C-CE47-479C-A563-298CD9035F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71" name="Freeform 68">
                  <a:extLst>
                    <a:ext uri="{FF2B5EF4-FFF2-40B4-BE49-F238E27FC236}">
                      <a16:creationId xmlns:a16="http://schemas.microsoft.com/office/drawing/2014/main" id="{65202664-9154-4377-8C3E-9BA25B78A4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Freeform 69">
                  <a:extLst>
                    <a:ext uri="{FF2B5EF4-FFF2-40B4-BE49-F238E27FC236}">
                      <a16:creationId xmlns:a16="http://schemas.microsoft.com/office/drawing/2014/main" id="{F0361EFD-383F-40DA-936A-1EC55BBA67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Line 70">
                  <a:extLst>
                    <a:ext uri="{FF2B5EF4-FFF2-40B4-BE49-F238E27FC236}">
                      <a16:creationId xmlns:a16="http://schemas.microsoft.com/office/drawing/2014/main" id="{0899FE39-C088-493A-A9ED-9C70D9427F5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04A185DA-EED5-4241-BCE2-7DFF9775B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8" name="Freeform 68">
                  <a:extLst>
                    <a:ext uri="{FF2B5EF4-FFF2-40B4-BE49-F238E27FC236}">
                      <a16:creationId xmlns:a16="http://schemas.microsoft.com/office/drawing/2014/main" id="{1D1D1F03-0895-4603-B54A-30778D288D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69">
                  <a:extLst>
                    <a:ext uri="{FF2B5EF4-FFF2-40B4-BE49-F238E27FC236}">
                      <a16:creationId xmlns:a16="http://schemas.microsoft.com/office/drawing/2014/main" id="{4205B00F-0C22-4C32-B408-130BD2BCA2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Line 70">
                  <a:extLst>
                    <a:ext uri="{FF2B5EF4-FFF2-40B4-BE49-F238E27FC236}">
                      <a16:creationId xmlns:a16="http://schemas.microsoft.com/office/drawing/2014/main" id="{0307197D-6DFE-4C69-95F1-42678413BA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09995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80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12E66-6FDD-2CE0-02DB-23F5D863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99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Random Forest</a:t>
            </a:r>
          </a:p>
        </p:txBody>
      </p:sp>
      <p:cxnSp>
        <p:nvCxnSpPr>
          <p:cNvPr id="3086" name="Straight Connector 3082">
            <a:extLst>
              <a:ext uri="{FF2B5EF4-FFF2-40B4-BE49-F238E27FC236}">
                <a16:creationId xmlns:a16="http://schemas.microsoft.com/office/drawing/2014/main" id="{A4883115-95AC-4AB4-8B37-643D84A47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8998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FA71-EC45-134C-ECBA-344D087CA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998" y="2413468"/>
            <a:ext cx="6318000" cy="3365032"/>
          </a:xfrm>
        </p:spPr>
        <p:txBody>
          <a:bodyPr>
            <a:normAutofit/>
          </a:bodyPr>
          <a:lstStyle/>
          <a:p>
            <a:r>
              <a:rPr lang="en-US">
                <a:latin typeface="-apple-system"/>
              </a:rPr>
              <a:t>Quản lý rủi ro tín dụng</a:t>
            </a:r>
          </a:p>
          <a:p>
            <a:r>
              <a:rPr lang="en-US">
                <a:latin typeface="-apple-system"/>
              </a:rPr>
              <a:t>Dự đoán giá cổ phiếu</a:t>
            </a:r>
          </a:p>
          <a:p>
            <a:r>
              <a:rPr lang="en-US">
                <a:latin typeface="-apple-system"/>
              </a:rPr>
              <a:t>Phân loại ảnh y tế</a:t>
            </a:r>
          </a:p>
          <a:p>
            <a:r>
              <a:rPr lang="en-US">
                <a:latin typeface="-apple-system"/>
              </a:rPr>
              <a:t>etc</a:t>
            </a:r>
          </a:p>
        </p:txBody>
      </p:sp>
      <p:pic>
        <p:nvPicPr>
          <p:cNvPr id="3074" name="Picture 2" descr="Kinh nghiệm trong quản trị rủi ro tín dụng của một số NHTM Việt Nam - Viết  Thuê Luận Văn Thạc Sĩ">
            <a:extLst>
              <a:ext uri="{FF2B5EF4-FFF2-40B4-BE49-F238E27FC236}">
                <a16:creationId xmlns:a16="http://schemas.microsoft.com/office/drawing/2014/main" id="{F6FEA90A-7A46-5445-B09F-9EE9BFD6CC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84"/>
          <a:stretch/>
        </p:blipFill>
        <p:spPr bwMode="auto">
          <a:xfrm>
            <a:off x="8329200" y="10"/>
            <a:ext cx="3862800" cy="343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Định giá cổ phiếu trên thị trường chứng khoán Việt Nam P1 - Góc học tập -  Khoa Đào Tạo Quốc Tế-Đại học Duy Tân">
            <a:extLst>
              <a:ext uri="{FF2B5EF4-FFF2-40B4-BE49-F238E27FC236}">
                <a16:creationId xmlns:a16="http://schemas.microsoft.com/office/drawing/2014/main" id="{B5E47AA9-8C96-26AE-F018-3D28AE172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56"/>
          <a:stretch/>
        </p:blipFill>
        <p:spPr bwMode="auto">
          <a:xfrm>
            <a:off x="8329200" y="3427200"/>
            <a:ext cx="3862800" cy="34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97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7404-6B45-1C99-9ECA-58033E80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 toán A*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9334-2848-72A0-C361-E8B4F070B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0" i="0">
                <a:solidFill>
                  <a:schemeClr val="tx1"/>
                </a:solidFill>
                <a:effectLst/>
                <a:latin typeface="-apple-system"/>
              </a:rPr>
              <a:t>Thuật toán A* là một thuật toán tìm kiếm đường đi ngắn nhất </a:t>
            </a:r>
            <a:endParaRPr lang="en-US" b="0" i="0">
              <a:solidFill>
                <a:schemeClr val="tx1"/>
              </a:solidFill>
              <a:effectLst/>
              <a:latin typeface="-apple-system"/>
            </a:endParaRPr>
          </a:p>
          <a:p>
            <a:r>
              <a:rPr lang="vi-VN" b="0" i="0">
                <a:solidFill>
                  <a:schemeClr val="tx1"/>
                </a:solidFill>
                <a:effectLst/>
                <a:latin typeface="-apple-system"/>
              </a:rPr>
              <a:t>Tại mỗi bước, thuật toán A* lựa chọn một nút để mở rộng dựa trên</a:t>
            </a:r>
            <a:r>
              <a:rPr lang="en-US" b="0" i="0">
                <a:solidFill>
                  <a:schemeClr val="tx1"/>
                </a:solidFill>
                <a:effectLst/>
                <a:latin typeface="-apple-system"/>
              </a:rPr>
              <a:t> công thức sau:</a:t>
            </a:r>
          </a:p>
          <a:p>
            <a:pPr marL="0" indent="0" algn="ctr">
              <a:buNone/>
            </a:pPr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f(n) = g(n) + h(n)</a:t>
            </a:r>
            <a:endParaRPr lang="en-US" b="0" i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>
                <a:solidFill>
                  <a:srgbClr val="24292F"/>
                </a:solidFill>
                <a:latin typeface="-apple-system"/>
              </a:rPr>
              <a:t>Trong đó: </a:t>
            </a:r>
          </a:p>
          <a:p>
            <a:pPr lvl="1"/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	g(n): chi phí từ nút gốc đến nút hiện tại n</a:t>
            </a:r>
          </a:p>
          <a:p>
            <a:pPr lvl="1"/>
            <a:r>
              <a:rPr lang="en-US" i="0">
                <a:solidFill>
                  <a:srgbClr val="24292F"/>
                </a:solidFill>
                <a:latin typeface="-apple-system"/>
              </a:rPr>
              <a:t>	h(n): </a:t>
            </a:r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chi phí</a:t>
            </a:r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 ước lượng </a:t>
            </a:r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từ nút </a:t>
            </a:r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hiện tại </a:t>
            </a:r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n tới </a:t>
            </a:r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đích</a:t>
            </a:r>
          </a:p>
          <a:p>
            <a:pPr lvl="1"/>
            <a:r>
              <a:rPr lang="en-US" i="0">
                <a:solidFill>
                  <a:srgbClr val="24292F"/>
                </a:solidFill>
                <a:latin typeface="-apple-system"/>
              </a:rPr>
              <a:t>	f(n): chi phí tổng thể ước lượng của đường đi qua nút hiện tại n đến đích</a:t>
            </a:r>
            <a:endParaRPr lang="en-US" b="0" i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0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C493-A074-F85A-2F0E-640383B4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856556"/>
          </a:xfrm>
        </p:spPr>
        <p:txBody>
          <a:bodyPr/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tính hàm heuristic cho bài toán 8 ô số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A2FC0DF-B639-11CD-0EDD-B98B5262A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350480"/>
              </p:ext>
            </p:extLst>
          </p:nvPr>
        </p:nvGraphicFramePr>
        <p:xfrm>
          <a:off x="1122796" y="1799754"/>
          <a:ext cx="1169724" cy="14837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89908">
                  <a:extLst>
                    <a:ext uri="{9D8B030D-6E8A-4147-A177-3AD203B41FA5}">
                      <a16:colId xmlns:a16="http://schemas.microsoft.com/office/drawing/2014/main" val="2621242907"/>
                    </a:ext>
                  </a:extLst>
                </a:gridCol>
                <a:gridCol w="389908">
                  <a:extLst>
                    <a:ext uri="{9D8B030D-6E8A-4147-A177-3AD203B41FA5}">
                      <a16:colId xmlns:a16="http://schemas.microsoft.com/office/drawing/2014/main" val="2512952768"/>
                    </a:ext>
                  </a:extLst>
                </a:gridCol>
                <a:gridCol w="389908">
                  <a:extLst>
                    <a:ext uri="{9D8B030D-6E8A-4147-A177-3AD203B41FA5}">
                      <a16:colId xmlns:a16="http://schemas.microsoft.com/office/drawing/2014/main" val="2489505795"/>
                    </a:ext>
                  </a:extLst>
                </a:gridCol>
              </a:tblGrid>
              <a:tr h="37094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Current state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475409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4331746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516336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63007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0">
            <a:extLst>
              <a:ext uri="{FF2B5EF4-FFF2-40B4-BE49-F238E27FC236}">
                <a16:creationId xmlns:a16="http://schemas.microsoft.com/office/drawing/2014/main" id="{E8ED3E7D-CC57-A521-155E-987C3D2B1C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439179"/>
              </p:ext>
            </p:extLst>
          </p:nvPr>
        </p:nvGraphicFramePr>
        <p:xfrm>
          <a:off x="3715211" y="1799754"/>
          <a:ext cx="1169724" cy="14837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89908">
                  <a:extLst>
                    <a:ext uri="{9D8B030D-6E8A-4147-A177-3AD203B41FA5}">
                      <a16:colId xmlns:a16="http://schemas.microsoft.com/office/drawing/2014/main" val="2621242907"/>
                    </a:ext>
                  </a:extLst>
                </a:gridCol>
                <a:gridCol w="389908">
                  <a:extLst>
                    <a:ext uri="{9D8B030D-6E8A-4147-A177-3AD203B41FA5}">
                      <a16:colId xmlns:a16="http://schemas.microsoft.com/office/drawing/2014/main" val="2512952768"/>
                    </a:ext>
                  </a:extLst>
                </a:gridCol>
                <a:gridCol w="389908">
                  <a:extLst>
                    <a:ext uri="{9D8B030D-6E8A-4147-A177-3AD203B41FA5}">
                      <a16:colId xmlns:a16="http://schemas.microsoft.com/office/drawing/2014/main" val="2489505795"/>
                    </a:ext>
                  </a:extLst>
                </a:gridCol>
              </a:tblGrid>
              <a:tr h="37094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Goal state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1777866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4331746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516336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763007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A831809-2964-E9BF-9AF8-1CC6BCF84F69}"/>
              </a:ext>
            </a:extLst>
          </p:cNvPr>
          <p:cNvSpPr txBox="1"/>
          <p:nvPr/>
        </p:nvSpPr>
        <p:spPr>
          <a:xfrm>
            <a:off x="989400" y="1352715"/>
            <a:ext cx="618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>
                <a:latin typeface="-apple-system"/>
              </a:rPr>
              <a:t>Áp dụng cách tính khoảng cách Manhattan cho từng ô 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D5E6452-3622-3102-DB79-9E7953A18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057163"/>
              </p:ext>
            </p:extLst>
          </p:nvPr>
        </p:nvGraphicFramePr>
        <p:xfrm>
          <a:off x="2373196" y="3904422"/>
          <a:ext cx="1169724" cy="11128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89908">
                  <a:extLst>
                    <a:ext uri="{9D8B030D-6E8A-4147-A177-3AD203B41FA5}">
                      <a16:colId xmlns:a16="http://schemas.microsoft.com/office/drawing/2014/main" val="226819801"/>
                    </a:ext>
                  </a:extLst>
                </a:gridCol>
                <a:gridCol w="389908">
                  <a:extLst>
                    <a:ext uri="{9D8B030D-6E8A-4147-A177-3AD203B41FA5}">
                      <a16:colId xmlns:a16="http://schemas.microsoft.com/office/drawing/2014/main" val="1683547182"/>
                    </a:ext>
                  </a:extLst>
                </a:gridCol>
                <a:gridCol w="389908">
                  <a:extLst>
                    <a:ext uri="{9D8B030D-6E8A-4147-A177-3AD203B41FA5}">
                      <a16:colId xmlns:a16="http://schemas.microsoft.com/office/drawing/2014/main" val="3625492653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87721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091845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402019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CFE86C-1058-840E-3106-7A298C6E4E7F}"/>
              </a:ext>
            </a:extLst>
          </p:cNvPr>
          <p:cNvCxnSpPr>
            <a:cxnSpLocks/>
          </p:cNvCxnSpPr>
          <p:nvPr/>
        </p:nvCxnSpPr>
        <p:spPr>
          <a:xfrm flipH="1">
            <a:off x="2611073" y="2779036"/>
            <a:ext cx="1287116" cy="170695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606A97-0A7E-D4C5-7C13-82F5FE56DD58}"/>
              </a:ext>
            </a:extLst>
          </p:cNvPr>
          <p:cNvCxnSpPr>
            <a:cxnSpLocks/>
          </p:cNvCxnSpPr>
          <p:nvPr/>
        </p:nvCxnSpPr>
        <p:spPr>
          <a:xfrm>
            <a:off x="2109543" y="3192246"/>
            <a:ext cx="1169724" cy="1617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B2E9DD-8455-B3CC-291A-8ADBBEF4A755}"/>
              </a:ext>
            </a:extLst>
          </p:cNvPr>
          <p:cNvCxnSpPr/>
          <p:nvPr/>
        </p:nvCxnSpPr>
        <p:spPr>
          <a:xfrm>
            <a:off x="5634667" y="1851363"/>
            <a:ext cx="0" cy="333228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91BDDF4-AA0F-D69F-EC68-876FB2A02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393881"/>
              </p:ext>
            </p:extLst>
          </p:nvPr>
        </p:nvGraphicFramePr>
        <p:xfrm>
          <a:off x="6184189" y="1945220"/>
          <a:ext cx="1405912" cy="14837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1478">
                  <a:extLst>
                    <a:ext uri="{9D8B030D-6E8A-4147-A177-3AD203B41FA5}">
                      <a16:colId xmlns:a16="http://schemas.microsoft.com/office/drawing/2014/main" val="4036454777"/>
                    </a:ext>
                  </a:extLst>
                </a:gridCol>
                <a:gridCol w="351478">
                  <a:extLst>
                    <a:ext uri="{9D8B030D-6E8A-4147-A177-3AD203B41FA5}">
                      <a16:colId xmlns:a16="http://schemas.microsoft.com/office/drawing/2014/main" val="226819801"/>
                    </a:ext>
                  </a:extLst>
                </a:gridCol>
                <a:gridCol w="351478">
                  <a:extLst>
                    <a:ext uri="{9D8B030D-6E8A-4147-A177-3AD203B41FA5}">
                      <a16:colId xmlns:a16="http://schemas.microsoft.com/office/drawing/2014/main" val="1683547182"/>
                    </a:ext>
                  </a:extLst>
                </a:gridCol>
                <a:gridCol w="351478">
                  <a:extLst>
                    <a:ext uri="{9D8B030D-6E8A-4147-A177-3AD203B41FA5}">
                      <a16:colId xmlns:a16="http://schemas.microsoft.com/office/drawing/2014/main" val="3625492653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881772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87721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091845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402019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AA8FC3-2290-7B96-FEB3-5D2AC304F8B4}"/>
              </a:ext>
            </a:extLst>
          </p:cNvPr>
          <p:cNvCxnSpPr>
            <a:cxnSpLocks/>
          </p:cNvCxnSpPr>
          <p:nvPr/>
        </p:nvCxnSpPr>
        <p:spPr>
          <a:xfrm flipH="1">
            <a:off x="7108776" y="3259916"/>
            <a:ext cx="2599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0F708E-2098-7990-2C3F-00BA02629643}"/>
              </a:ext>
            </a:extLst>
          </p:cNvPr>
          <p:cNvCxnSpPr>
            <a:cxnSpLocks/>
          </p:cNvCxnSpPr>
          <p:nvPr/>
        </p:nvCxnSpPr>
        <p:spPr>
          <a:xfrm flipH="1">
            <a:off x="6720747" y="3259916"/>
            <a:ext cx="2733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4ECFB40-5738-5EE1-F3AC-E70B69B0F462}"/>
              </a:ext>
            </a:extLst>
          </p:cNvPr>
          <p:cNvCxnSpPr/>
          <p:nvPr/>
        </p:nvCxnSpPr>
        <p:spPr>
          <a:xfrm flipV="1">
            <a:off x="6708643" y="2885756"/>
            <a:ext cx="0" cy="28300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2421B63-0ACD-C066-7607-F5F57042B828}"/>
                  </a:ext>
                </a:extLst>
              </p:cNvPr>
              <p:cNvSpPr txBox="1"/>
              <p:nvPr/>
            </p:nvSpPr>
            <p:spPr>
              <a:xfrm>
                <a:off x="6086005" y="3453872"/>
                <a:ext cx="4774915" cy="1892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>
                    <a:latin typeface="-apple-system"/>
                  </a:rPr>
                  <a:t>Vị trí ô số 4 ở current state: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>
                    <a:latin typeface="-apple-system"/>
                  </a:rPr>
                  <a:t>) = (2, 2)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>
                    <a:latin typeface="-apple-system"/>
                  </a:rPr>
                  <a:t>Vị trí ô số 4 ở current state: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>
                    <a:latin typeface="-apple-system"/>
                  </a:rPr>
                  <a:t>) = (1, 0)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>
                    <a:latin typeface="-apple-system"/>
                  </a:rPr>
                  <a:t>Khoảng cách Manhattan = </a:t>
                </a:r>
                <a:r>
                  <a:rPr lang="en-US" b="0" i="0">
                    <a:solidFill>
                      <a:srgbClr val="24292F"/>
                    </a:solidFill>
                    <a:effectLst/>
                    <a:latin typeface="-apple-system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i="0">
                    <a:solidFill>
                      <a:srgbClr val="24292F"/>
                    </a:solidFill>
                    <a:effectLst/>
                    <a:latin typeface="-apple-system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i="0">
                    <a:solidFill>
                      <a:srgbClr val="24292F"/>
                    </a:solidFill>
                    <a:effectLst/>
                    <a:latin typeface="-apple-system"/>
                  </a:rPr>
                  <a:t>| +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i="0">
                    <a:solidFill>
                      <a:srgbClr val="24292F"/>
                    </a:solidFill>
                    <a:effectLst/>
                    <a:latin typeface="-apple-system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i="0">
                    <a:solidFill>
                      <a:srgbClr val="24292F"/>
                    </a:solidFill>
                    <a:effectLst/>
                    <a:latin typeface="-apple-system"/>
                  </a:rPr>
                  <a:t>|</a:t>
                </a:r>
                <a:endParaRPr lang="en-US">
                  <a:latin typeface="-apple-system"/>
                </a:endParaRPr>
              </a:p>
              <a:p>
                <a:r>
                  <a:rPr lang="en-US">
                    <a:latin typeface="-apple-system"/>
                  </a:rPr>
                  <a:t>		               = </a:t>
                </a:r>
                <a:r>
                  <a:rPr lang="en-US" b="0" i="0">
                    <a:solidFill>
                      <a:srgbClr val="24292F"/>
                    </a:solidFill>
                    <a:effectLst/>
                    <a:latin typeface="-apple-system"/>
                  </a:rPr>
                  <a:t>|2 - 1| + |2 - 0|</a:t>
                </a:r>
                <a:endParaRPr lang="en-US">
                  <a:latin typeface="-apple-system"/>
                </a:endParaRPr>
              </a:p>
              <a:p>
                <a:r>
                  <a:rPr lang="en-US">
                    <a:latin typeface="-apple-system"/>
                  </a:rPr>
                  <a:t>		               =              3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2421B63-0ACD-C066-7607-F5F57042B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005" y="3453872"/>
                <a:ext cx="4774915" cy="1892826"/>
              </a:xfrm>
              <a:prstGeom prst="rect">
                <a:avLst/>
              </a:prstGeom>
              <a:blipFill>
                <a:blip r:embed="rId2"/>
                <a:stretch>
                  <a:fillRect l="-765" b="-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2DE479E7-024F-F43C-7C77-E6A791E3D701}"/>
              </a:ext>
            </a:extLst>
          </p:cNvPr>
          <p:cNvSpPr txBox="1"/>
          <p:nvPr/>
        </p:nvSpPr>
        <p:spPr>
          <a:xfrm>
            <a:off x="813207" y="5600095"/>
            <a:ext cx="987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Áp dụng cách tính Manhattan cho các ô, sau đó lấy tổng ta được giá trị của hàm heuristic cho current state h(n) =  12</a:t>
            </a:r>
          </a:p>
        </p:txBody>
      </p:sp>
    </p:spTree>
    <p:extLst>
      <p:ext uri="{BB962C8B-B14F-4D97-AF65-F5344CB8AC3E}">
        <p14:creationId xmlns:p14="http://schemas.microsoft.com/office/powerpoint/2010/main" val="67029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D384-8B37-3443-DE75-0BE40B04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63" y="103239"/>
            <a:ext cx="10213200" cy="726460"/>
          </a:xfrm>
        </p:spPr>
        <p:txBody>
          <a:bodyPr/>
          <a:lstStyle/>
          <a:p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A*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 ô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10B4687-F696-DE22-D808-61922D214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389721"/>
              </p:ext>
            </p:extLst>
          </p:nvPr>
        </p:nvGraphicFramePr>
        <p:xfrm>
          <a:off x="2125026" y="1306526"/>
          <a:ext cx="1532574" cy="1204998"/>
        </p:xfrm>
        <a:graphic>
          <a:graphicData uri="http://schemas.openxmlformats.org/drawingml/2006/table">
            <a:tbl>
              <a:tblPr firstRow="1" bandRow="1"/>
              <a:tblGrid>
                <a:gridCol w="510858">
                  <a:extLst>
                    <a:ext uri="{9D8B030D-6E8A-4147-A177-3AD203B41FA5}">
                      <a16:colId xmlns:a16="http://schemas.microsoft.com/office/drawing/2014/main" val="589953150"/>
                    </a:ext>
                  </a:extLst>
                </a:gridCol>
                <a:gridCol w="510858">
                  <a:extLst>
                    <a:ext uri="{9D8B030D-6E8A-4147-A177-3AD203B41FA5}">
                      <a16:colId xmlns:a16="http://schemas.microsoft.com/office/drawing/2014/main" val="1964617485"/>
                    </a:ext>
                  </a:extLst>
                </a:gridCol>
                <a:gridCol w="510858">
                  <a:extLst>
                    <a:ext uri="{9D8B030D-6E8A-4147-A177-3AD203B41FA5}">
                      <a16:colId xmlns:a16="http://schemas.microsoft.com/office/drawing/2014/main" val="4142575532"/>
                    </a:ext>
                  </a:extLst>
                </a:gridCol>
              </a:tblGrid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64687"/>
                  </a:ext>
                </a:extLst>
              </a:tr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88511"/>
                  </a:ext>
                </a:extLst>
              </a:tr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2565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C5F7A9-F3B9-F20B-AFFE-88B3F963AFE9}"/>
              </a:ext>
            </a:extLst>
          </p:cNvPr>
          <p:cNvSpPr txBox="1"/>
          <p:nvPr/>
        </p:nvSpPr>
        <p:spPr>
          <a:xfrm>
            <a:off x="3657600" y="1298261"/>
            <a:ext cx="1017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  <a:p>
            <a:r>
              <a:rPr lang="en-US" dirty="0">
                <a:solidFill>
                  <a:srgbClr val="FF0000"/>
                </a:solidFill>
              </a:rPr>
              <a:t>g(x) = 0</a:t>
            </a:r>
          </a:p>
          <a:p>
            <a:r>
              <a:rPr lang="en-US" dirty="0">
                <a:solidFill>
                  <a:srgbClr val="FF0000"/>
                </a:solidFill>
              </a:rPr>
              <a:t>h(x) = 4</a:t>
            </a:r>
          </a:p>
          <a:p>
            <a:r>
              <a:rPr lang="en-US" dirty="0">
                <a:solidFill>
                  <a:srgbClr val="FF0000"/>
                </a:solidFill>
              </a:rPr>
              <a:t>f(x) = 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DBA596-134D-25CD-1625-51A3B520C2B1}"/>
              </a:ext>
            </a:extLst>
          </p:cNvPr>
          <p:cNvCxnSpPr/>
          <p:nvPr/>
        </p:nvCxnSpPr>
        <p:spPr>
          <a:xfrm>
            <a:off x="8990778" y="1298261"/>
            <a:ext cx="0" cy="5448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D1410A-62AC-CC1F-3CA0-038EF11B0DF1}"/>
              </a:ext>
            </a:extLst>
          </p:cNvPr>
          <p:cNvSpPr txBox="1"/>
          <p:nvPr/>
        </p:nvSpPr>
        <p:spPr>
          <a:xfrm>
            <a:off x="9005527" y="1298261"/>
            <a:ext cx="2856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Priority_queue</a:t>
            </a:r>
            <a:r>
              <a:rPr lang="en-US" sz="2800" dirty="0"/>
              <a:t>: 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6FE66A-26D7-D291-34E9-CB43CD6C53E5}"/>
              </a:ext>
            </a:extLst>
          </p:cNvPr>
          <p:cNvCxnSpPr>
            <a:cxnSpLocks/>
          </p:cNvCxnSpPr>
          <p:nvPr/>
        </p:nvCxnSpPr>
        <p:spPr>
          <a:xfrm>
            <a:off x="9005527" y="3303639"/>
            <a:ext cx="31864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B61452-699D-A1E8-6918-C962F89398C6}"/>
              </a:ext>
            </a:extLst>
          </p:cNvPr>
          <p:cNvSpPr txBox="1"/>
          <p:nvPr/>
        </p:nvSpPr>
        <p:spPr>
          <a:xfrm>
            <a:off x="9005527" y="3666434"/>
            <a:ext cx="16960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Trace: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5497EB-E37F-BEDB-330D-543327550928}"/>
              </a:ext>
            </a:extLst>
          </p:cNvPr>
          <p:cNvSpPr txBox="1"/>
          <p:nvPr/>
        </p:nvSpPr>
        <p:spPr>
          <a:xfrm>
            <a:off x="9005527" y="4260061"/>
            <a:ext cx="1215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F37E0-EF92-2038-BC49-6FC0E21ADB8B}"/>
              </a:ext>
            </a:extLst>
          </p:cNvPr>
          <p:cNvSpPr txBox="1"/>
          <p:nvPr/>
        </p:nvSpPr>
        <p:spPr>
          <a:xfrm>
            <a:off x="2000335" y="837964"/>
            <a:ext cx="125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Start State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034F9907-A284-37FE-2427-7FA4896A9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979704"/>
              </p:ext>
            </p:extLst>
          </p:nvPr>
        </p:nvGraphicFramePr>
        <p:xfrm>
          <a:off x="5879607" y="1293592"/>
          <a:ext cx="1532574" cy="1204998"/>
        </p:xfrm>
        <a:graphic>
          <a:graphicData uri="http://schemas.openxmlformats.org/drawingml/2006/table">
            <a:tbl>
              <a:tblPr firstRow="1" bandRow="1"/>
              <a:tblGrid>
                <a:gridCol w="510858">
                  <a:extLst>
                    <a:ext uri="{9D8B030D-6E8A-4147-A177-3AD203B41FA5}">
                      <a16:colId xmlns:a16="http://schemas.microsoft.com/office/drawing/2014/main" val="589953150"/>
                    </a:ext>
                  </a:extLst>
                </a:gridCol>
                <a:gridCol w="510858">
                  <a:extLst>
                    <a:ext uri="{9D8B030D-6E8A-4147-A177-3AD203B41FA5}">
                      <a16:colId xmlns:a16="http://schemas.microsoft.com/office/drawing/2014/main" val="1964617485"/>
                    </a:ext>
                  </a:extLst>
                </a:gridCol>
                <a:gridCol w="510858">
                  <a:extLst>
                    <a:ext uri="{9D8B030D-6E8A-4147-A177-3AD203B41FA5}">
                      <a16:colId xmlns:a16="http://schemas.microsoft.com/office/drawing/2014/main" val="4142575532"/>
                    </a:ext>
                  </a:extLst>
                </a:gridCol>
              </a:tblGrid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64687"/>
                  </a:ext>
                </a:extLst>
              </a:tr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88511"/>
                  </a:ext>
                </a:extLst>
              </a:tr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2565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C23A6A-16FF-DC37-1C72-A2FF3C5D48E0}"/>
              </a:ext>
            </a:extLst>
          </p:cNvPr>
          <p:cNvSpPr txBox="1"/>
          <p:nvPr/>
        </p:nvSpPr>
        <p:spPr>
          <a:xfrm>
            <a:off x="5754916" y="825030"/>
            <a:ext cx="118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End State</a:t>
            </a:r>
          </a:p>
        </p:txBody>
      </p:sp>
    </p:spTree>
    <p:extLst>
      <p:ext uri="{BB962C8B-B14F-4D97-AF65-F5344CB8AC3E}">
        <p14:creationId xmlns:p14="http://schemas.microsoft.com/office/powerpoint/2010/main" val="376017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D384-8B37-3443-DE75-0BE40B04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63" y="103239"/>
            <a:ext cx="10213200" cy="726460"/>
          </a:xfrm>
        </p:spPr>
        <p:txBody>
          <a:bodyPr/>
          <a:lstStyle/>
          <a:p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A*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 ô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10B4687-F696-DE22-D808-61922D2149C0}"/>
              </a:ext>
            </a:extLst>
          </p:cNvPr>
          <p:cNvGraphicFramePr>
            <a:graphicFrameLocks noGrp="1"/>
          </p:cNvGraphicFramePr>
          <p:nvPr/>
        </p:nvGraphicFramePr>
        <p:xfrm>
          <a:off x="2125026" y="1306526"/>
          <a:ext cx="1532574" cy="1204998"/>
        </p:xfrm>
        <a:graphic>
          <a:graphicData uri="http://schemas.openxmlformats.org/drawingml/2006/table">
            <a:tbl>
              <a:tblPr firstRow="1" bandRow="1"/>
              <a:tblGrid>
                <a:gridCol w="510858">
                  <a:extLst>
                    <a:ext uri="{9D8B030D-6E8A-4147-A177-3AD203B41FA5}">
                      <a16:colId xmlns:a16="http://schemas.microsoft.com/office/drawing/2014/main" val="589953150"/>
                    </a:ext>
                  </a:extLst>
                </a:gridCol>
                <a:gridCol w="510858">
                  <a:extLst>
                    <a:ext uri="{9D8B030D-6E8A-4147-A177-3AD203B41FA5}">
                      <a16:colId xmlns:a16="http://schemas.microsoft.com/office/drawing/2014/main" val="1964617485"/>
                    </a:ext>
                  </a:extLst>
                </a:gridCol>
                <a:gridCol w="510858">
                  <a:extLst>
                    <a:ext uri="{9D8B030D-6E8A-4147-A177-3AD203B41FA5}">
                      <a16:colId xmlns:a16="http://schemas.microsoft.com/office/drawing/2014/main" val="4142575532"/>
                    </a:ext>
                  </a:extLst>
                </a:gridCol>
              </a:tblGrid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64687"/>
                  </a:ext>
                </a:extLst>
              </a:tr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88511"/>
                  </a:ext>
                </a:extLst>
              </a:tr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2565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C5F7A9-F3B9-F20B-AFFE-88B3F963AFE9}"/>
              </a:ext>
            </a:extLst>
          </p:cNvPr>
          <p:cNvSpPr txBox="1"/>
          <p:nvPr/>
        </p:nvSpPr>
        <p:spPr>
          <a:xfrm>
            <a:off x="3657600" y="1298261"/>
            <a:ext cx="1017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  <a:p>
            <a:r>
              <a:rPr lang="en-US" dirty="0">
                <a:solidFill>
                  <a:srgbClr val="00B050"/>
                </a:solidFill>
              </a:rPr>
              <a:t>g(x) = 0</a:t>
            </a:r>
          </a:p>
          <a:p>
            <a:r>
              <a:rPr lang="en-US" dirty="0">
                <a:solidFill>
                  <a:srgbClr val="00B050"/>
                </a:solidFill>
              </a:rPr>
              <a:t>h(x) = 4</a:t>
            </a:r>
          </a:p>
          <a:p>
            <a:r>
              <a:rPr lang="en-US" dirty="0">
                <a:solidFill>
                  <a:srgbClr val="00B050"/>
                </a:solidFill>
              </a:rPr>
              <a:t>f(x) = 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DBA596-134D-25CD-1625-51A3B520C2B1}"/>
              </a:ext>
            </a:extLst>
          </p:cNvPr>
          <p:cNvCxnSpPr/>
          <p:nvPr/>
        </p:nvCxnSpPr>
        <p:spPr>
          <a:xfrm>
            <a:off x="8990778" y="1298261"/>
            <a:ext cx="0" cy="5448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D1410A-62AC-CC1F-3CA0-038EF11B0DF1}"/>
              </a:ext>
            </a:extLst>
          </p:cNvPr>
          <p:cNvSpPr txBox="1"/>
          <p:nvPr/>
        </p:nvSpPr>
        <p:spPr>
          <a:xfrm>
            <a:off x="9005527" y="1298261"/>
            <a:ext cx="2856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Priority_queue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002060"/>
                </a:solidFill>
              </a:rPr>
              <a:t>B, </a:t>
            </a:r>
            <a:r>
              <a:rPr lang="en-US" sz="2800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6FE66A-26D7-D291-34E9-CB43CD6C53E5}"/>
              </a:ext>
            </a:extLst>
          </p:cNvPr>
          <p:cNvCxnSpPr>
            <a:cxnSpLocks/>
          </p:cNvCxnSpPr>
          <p:nvPr/>
        </p:nvCxnSpPr>
        <p:spPr>
          <a:xfrm>
            <a:off x="9005527" y="3303639"/>
            <a:ext cx="31864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B61452-699D-A1E8-6918-C962F89398C6}"/>
              </a:ext>
            </a:extLst>
          </p:cNvPr>
          <p:cNvSpPr txBox="1"/>
          <p:nvPr/>
        </p:nvSpPr>
        <p:spPr>
          <a:xfrm>
            <a:off x="9005527" y="3666434"/>
            <a:ext cx="16960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Trace: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5497EB-E37F-BEDB-330D-543327550928}"/>
              </a:ext>
            </a:extLst>
          </p:cNvPr>
          <p:cNvSpPr txBox="1"/>
          <p:nvPr/>
        </p:nvSpPr>
        <p:spPr>
          <a:xfrm>
            <a:off x="9005527" y="4260061"/>
            <a:ext cx="1215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A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C4097933-8D65-A68C-40AB-6725B25C4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026677"/>
              </p:ext>
            </p:extLst>
          </p:nvPr>
        </p:nvGraphicFramePr>
        <p:xfrm>
          <a:off x="437978" y="3154413"/>
          <a:ext cx="1532574" cy="1204998"/>
        </p:xfrm>
        <a:graphic>
          <a:graphicData uri="http://schemas.openxmlformats.org/drawingml/2006/table">
            <a:tbl>
              <a:tblPr firstRow="1" bandRow="1"/>
              <a:tblGrid>
                <a:gridCol w="510858">
                  <a:extLst>
                    <a:ext uri="{9D8B030D-6E8A-4147-A177-3AD203B41FA5}">
                      <a16:colId xmlns:a16="http://schemas.microsoft.com/office/drawing/2014/main" val="589953150"/>
                    </a:ext>
                  </a:extLst>
                </a:gridCol>
                <a:gridCol w="510858">
                  <a:extLst>
                    <a:ext uri="{9D8B030D-6E8A-4147-A177-3AD203B41FA5}">
                      <a16:colId xmlns:a16="http://schemas.microsoft.com/office/drawing/2014/main" val="1964617485"/>
                    </a:ext>
                  </a:extLst>
                </a:gridCol>
                <a:gridCol w="510858">
                  <a:extLst>
                    <a:ext uri="{9D8B030D-6E8A-4147-A177-3AD203B41FA5}">
                      <a16:colId xmlns:a16="http://schemas.microsoft.com/office/drawing/2014/main" val="4142575532"/>
                    </a:ext>
                  </a:extLst>
                </a:gridCol>
              </a:tblGrid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64687"/>
                  </a:ext>
                </a:extLst>
              </a:tr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88511"/>
                  </a:ext>
                </a:extLst>
              </a:tr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2565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BE43BB-3CEC-7447-9834-5237889E1EAD}"/>
              </a:ext>
            </a:extLst>
          </p:cNvPr>
          <p:cNvSpPr txBox="1"/>
          <p:nvPr/>
        </p:nvSpPr>
        <p:spPr>
          <a:xfrm>
            <a:off x="1970552" y="3146148"/>
            <a:ext cx="1017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</a:t>
            </a:r>
          </a:p>
          <a:p>
            <a:r>
              <a:rPr lang="en-US" dirty="0">
                <a:solidFill>
                  <a:srgbClr val="002060"/>
                </a:solidFill>
              </a:rPr>
              <a:t>g(x) = 1</a:t>
            </a:r>
          </a:p>
          <a:p>
            <a:r>
              <a:rPr lang="en-US" dirty="0">
                <a:solidFill>
                  <a:srgbClr val="002060"/>
                </a:solidFill>
              </a:rPr>
              <a:t>h(x) = 6</a:t>
            </a:r>
          </a:p>
          <a:p>
            <a:r>
              <a:rPr lang="en-US" dirty="0">
                <a:solidFill>
                  <a:srgbClr val="002060"/>
                </a:solidFill>
              </a:rPr>
              <a:t>f(x) = 7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6B9868-5486-A7D3-FF19-F16269601A38}"/>
              </a:ext>
            </a:extLst>
          </p:cNvPr>
          <p:cNvCxnSpPr>
            <a:cxnSpLocks/>
          </p:cNvCxnSpPr>
          <p:nvPr/>
        </p:nvCxnSpPr>
        <p:spPr>
          <a:xfrm flipH="1">
            <a:off x="1283110" y="2687782"/>
            <a:ext cx="687442" cy="30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E1911D-660E-0D51-751D-A238EA076330}"/>
              </a:ext>
            </a:extLst>
          </p:cNvPr>
          <p:cNvCxnSpPr/>
          <p:nvPr/>
        </p:nvCxnSpPr>
        <p:spPr>
          <a:xfrm>
            <a:off x="9504218" y="4502727"/>
            <a:ext cx="595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B0323B-F1F1-2C5A-BFDF-CF28AF7A428E}"/>
              </a:ext>
            </a:extLst>
          </p:cNvPr>
          <p:cNvSpPr txBox="1"/>
          <p:nvPr/>
        </p:nvSpPr>
        <p:spPr>
          <a:xfrm>
            <a:off x="10159660" y="4260061"/>
            <a:ext cx="1083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</a:t>
            </a:r>
          </a:p>
        </p:txBody>
      </p: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413B7E37-77A8-B064-B49E-315E9BEB7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36683"/>
              </p:ext>
            </p:extLst>
          </p:nvPr>
        </p:nvGraphicFramePr>
        <p:xfrm>
          <a:off x="4244699" y="3141479"/>
          <a:ext cx="1532574" cy="1204998"/>
        </p:xfrm>
        <a:graphic>
          <a:graphicData uri="http://schemas.openxmlformats.org/drawingml/2006/table">
            <a:tbl>
              <a:tblPr firstRow="1" bandRow="1"/>
              <a:tblGrid>
                <a:gridCol w="510858">
                  <a:extLst>
                    <a:ext uri="{9D8B030D-6E8A-4147-A177-3AD203B41FA5}">
                      <a16:colId xmlns:a16="http://schemas.microsoft.com/office/drawing/2014/main" val="589953150"/>
                    </a:ext>
                  </a:extLst>
                </a:gridCol>
                <a:gridCol w="510858">
                  <a:extLst>
                    <a:ext uri="{9D8B030D-6E8A-4147-A177-3AD203B41FA5}">
                      <a16:colId xmlns:a16="http://schemas.microsoft.com/office/drawing/2014/main" val="1964617485"/>
                    </a:ext>
                  </a:extLst>
                </a:gridCol>
                <a:gridCol w="510858">
                  <a:extLst>
                    <a:ext uri="{9D8B030D-6E8A-4147-A177-3AD203B41FA5}">
                      <a16:colId xmlns:a16="http://schemas.microsoft.com/office/drawing/2014/main" val="4142575532"/>
                    </a:ext>
                  </a:extLst>
                </a:gridCol>
              </a:tblGrid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64687"/>
                  </a:ext>
                </a:extLst>
              </a:tr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88511"/>
                  </a:ext>
                </a:extLst>
              </a:tr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25651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6BC0743-D06A-6ACE-DC98-67C9BEA23D70}"/>
              </a:ext>
            </a:extLst>
          </p:cNvPr>
          <p:cNvSpPr txBox="1"/>
          <p:nvPr/>
        </p:nvSpPr>
        <p:spPr>
          <a:xfrm>
            <a:off x="5777273" y="3133214"/>
            <a:ext cx="1017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  <a:p>
            <a:r>
              <a:rPr lang="en-US" dirty="0">
                <a:solidFill>
                  <a:srgbClr val="FF0000"/>
                </a:solidFill>
              </a:rPr>
              <a:t>g(x) = 1</a:t>
            </a:r>
          </a:p>
          <a:p>
            <a:r>
              <a:rPr lang="en-US" dirty="0">
                <a:solidFill>
                  <a:srgbClr val="FF0000"/>
                </a:solidFill>
              </a:rPr>
              <a:t>h(x) = 2</a:t>
            </a:r>
          </a:p>
          <a:p>
            <a:r>
              <a:rPr lang="en-US" dirty="0">
                <a:solidFill>
                  <a:srgbClr val="FF0000"/>
                </a:solidFill>
              </a:rPr>
              <a:t>f(x) = 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1C530A-B633-13DB-70E7-5F0DE59FFE5D}"/>
              </a:ext>
            </a:extLst>
          </p:cNvPr>
          <p:cNvCxnSpPr>
            <a:cxnSpLocks/>
          </p:cNvCxnSpPr>
          <p:nvPr/>
        </p:nvCxnSpPr>
        <p:spPr>
          <a:xfrm>
            <a:off x="3657600" y="2687782"/>
            <a:ext cx="720436" cy="30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FD04B4-6269-BCED-8BE1-7BA3404BB747}"/>
              </a:ext>
            </a:extLst>
          </p:cNvPr>
          <p:cNvCxnSpPr>
            <a:cxnSpLocks/>
          </p:cNvCxnSpPr>
          <p:nvPr/>
        </p:nvCxnSpPr>
        <p:spPr>
          <a:xfrm>
            <a:off x="9504218" y="4783281"/>
            <a:ext cx="486476" cy="34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D5B4FF-4990-C4DB-C017-B065F6B2377B}"/>
              </a:ext>
            </a:extLst>
          </p:cNvPr>
          <p:cNvSpPr txBox="1"/>
          <p:nvPr/>
        </p:nvSpPr>
        <p:spPr>
          <a:xfrm>
            <a:off x="10151578" y="4954731"/>
            <a:ext cx="1083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A8B466FF-2C3C-B268-7B98-1FA33C851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105335"/>
              </p:ext>
            </p:extLst>
          </p:nvPr>
        </p:nvGraphicFramePr>
        <p:xfrm>
          <a:off x="5879607" y="1293592"/>
          <a:ext cx="1532574" cy="1204998"/>
        </p:xfrm>
        <a:graphic>
          <a:graphicData uri="http://schemas.openxmlformats.org/drawingml/2006/table">
            <a:tbl>
              <a:tblPr firstRow="1" bandRow="1"/>
              <a:tblGrid>
                <a:gridCol w="510858">
                  <a:extLst>
                    <a:ext uri="{9D8B030D-6E8A-4147-A177-3AD203B41FA5}">
                      <a16:colId xmlns:a16="http://schemas.microsoft.com/office/drawing/2014/main" val="589953150"/>
                    </a:ext>
                  </a:extLst>
                </a:gridCol>
                <a:gridCol w="510858">
                  <a:extLst>
                    <a:ext uri="{9D8B030D-6E8A-4147-A177-3AD203B41FA5}">
                      <a16:colId xmlns:a16="http://schemas.microsoft.com/office/drawing/2014/main" val="1964617485"/>
                    </a:ext>
                  </a:extLst>
                </a:gridCol>
                <a:gridCol w="510858">
                  <a:extLst>
                    <a:ext uri="{9D8B030D-6E8A-4147-A177-3AD203B41FA5}">
                      <a16:colId xmlns:a16="http://schemas.microsoft.com/office/drawing/2014/main" val="4142575532"/>
                    </a:ext>
                  </a:extLst>
                </a:gridCol>
              </a:tblGrid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64687"/>
                  </a:ext>
                </a:extLst>
              </a:tr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88511"/>
                  </a:ext>
                </a:extLst>
              </a:tr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256517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C624416F-DA8A-753C-930A-2FFD3A33DE06}"/>
              </a:ext>
            </a:extLst>
          </p:cNvPr>
          <p:cNvSpPr txBox="1"/>
          <p:nvPr/>
        </p:nvSpPr>
        <p:spPr>
          <a:xfrm>
            <a:off x="5754916" y="825030"/>
            <a:ext cx="118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End State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F9EA73-A3E6-E3D6-BD5D-634E19C0B242}"/>
              </a:ext>
            </a:extLst>
          </p:cNvPr>
          <p:cNvSpPr txBox="1"/>
          <p:nvPr/>
        </p:nvSpPr>
        <p:spPr>
          <a:xfrm>
            <a:off x="2000335" y="837964"/>
            <a:ext cx="125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Start State</a:t>
            </a:r>
          </a:p>
        </p:txBody>
      </p:sp>
    </p:spTree>
    <p:extLst>
      <p:ext uri="{BB962C8B-B14F-4D97-AF65-F5344CB8AC3E}">
        <p14:creationId xmlns:p14="http://schemas.microsoft.com/office/powerpoint/2010/main" val="213305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D384-8B37-3443-DE75-0BE40B04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63" y="103239"/>
            <a:ext cx="10213200" cy="726460"/>
          </a:xfrm>
        </p:spPr>
        <p:txBody>
          <a:bodyPr/>
          <a:lstStyle/>
          <a:p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A*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 ô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10B4687-F696-DE22-D808-61922D2149C0}"/>
              </a:ext>
            </a:extLst>
          </p:cNvPr>
          <p:cNvGraphicFramePr>
            <a:graphicFrameLocks noGrp="1"/>
          </p:cNvGraphicFramePr>
          <p:nvPr/>
        </p:nvGraphicFramePr>
        <p:xfrm>
          <a:off x="2125026" y="1306526"/>
          <a:ext cx="1532574" cy="1204998"/>
        </p:xfrm>
        <a:graphic>
          <a:graphicData uri="http://schemas.openxmlformats.org/drawingml/2006/table">
            <a:tbl>
              <a:tblPr firstRow="1" bandRow="1"/>
              <a:tblGrid>
                <a:gridCol w="510858">
                  <a:extLst>
                    <a:ext uri="{9D8B030D-6E8A-4147-A177-3AD203B41FA5}">
                      <a16:colId xmlns:a16="http://schemas.microsoft.com/office/drawing/2014/main" val="589953150"/>
                    </a:ext>
                  </a:extLst>
                </a:gridCol>
                <a:gridCol w="510858">
                  <a:extLst>
                    <a:ext uri="{9D8B030D-6E8A-4147-A177-3AD203B41FA5}">
                      <a16:colId xmlns:a16="http://schemas.microsoft.com/office/drawing/2014/main" val="1964617485"/>
                    </a:ext>
                  </a:extLst>
                </a:gridCol>
                <a:gridCol w="510858">
                  <a:extLst>
                    <a:ext uri="{9D8B030D-6E8A-4147-A177-3AD203B41FA5}">
                      <a16:colId xmlns:a16="http://schemas.microsoft.com/office/drawing/2014/main" val="4142575532"/>
                    </a:ext>
                  </a:extLst>
                </a:gridCol>
              </a:tblGrid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64687"/>
                  </a:ext>
                </a:extLst>
              </a:tr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88511"/>
                  </a:ext>
                </a:extLst>
              </a:tr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2565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C5F7A9-F3B9-F20B-AFFE-88B3F963AFE9}"/>
              </a:ext>
            </a:extLst>
          </p:cNvPr>
          <p:cNvSpPr txBox="1"/>
          <p:nvPr/>
        </p:nvSpPr>
        <p:spPr>
          <a:xfrm>
            <a:off x="3657600" y="1298261"/>
            <a:ext cx="1017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  <a:p>
            <a:r>
              <a:rPr lang="en-US" dirty="0">
                <a:solidFill>
                  <a:srgbClr val="00B050"/>
                </a:solidFill>
              </a:rPr>
              <a:t>g(x) = 0</a:t>
            </a:r>
          </a:p>
          <a:p>
            <a:r>
              <a:rPr lang="en-US" dirty="0">
                <a:solidFill>
                  <a:srgbClr val="00B050"/>
                </a:solidFill>
              </a:rPr>
              <a:t>h(x) = 4</a:t>
            </a:r>
          </a:p>
          <a:p>
            <a:r>
              <a:rPr lang="en-US" dirty="0">
                <a:solidFill>
                  <a:srgbClr val="00B050"/>
                </a:solidFill>
              </a:rPr>
              <a:t>f(x) = 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DBA596-134D-25CD-1625-51A3B520C2B1}"/>
              </a:ext>
            </a:extLst>
          </p:cNvPr>
          <p:cNvCxnSpPr/>
          <p:nvPr/>
        </p:nvCxnSpPr>
        <p:spPr>
          <a:xfrm>
            <a:off x="8990778" y="1298261"/>
            <a:ext cx="0" cy="5448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D1410A-62AC-CC1F-3CA0-038EF11B0DF1}"/>
              </a:ext>
            </a:extLst>
          </p:cNvPr>
          <p:cNvSpPr txBox="1"/>
          <p:nvPr/>
        </p:nvSpPr>
        <p:spPr>
          <a:xfrm>
            <a:off x="9005527" y="1298261"/>
            <a:ext cx="2856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Priority_queue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00B050"/>
                </a:solidFill>
              </a:rPr>
              <a:t>B</a:t>
            </a:r>
            <a:r>
              <a:rPr lang="en-US" sz="2800" dirty="0">
                <a:solidFill>
                  <a:srgbClr val="002060"/>
                </a:solidFill>
              </a:rPr>
              <a:t>, D,</a:t>
            </a:r>
            <a:r>
              <a:rPr lang="en-US" sz="2800" dirty="0">
                <a:solidFill>
                  <a:srgbClr val="FF0000"/>
                </a:solidFill>
              </a:rPr>
              <a:t> E, </a:t>
            </a:r>
            <a:r>
              <a:rPr lang="en-US" sz="2800" dirty="0">
                <a:solidFill>
                  <a:srgbClr val="002060"/>
                </a:solidFill>
              </a:rPr>
              <a:t>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6FE66A-26D7-D291-34E9-CB43CD6C53E5}"/>
              </a:ext>
            </a:extLst>
          </p:cNvPr>
          <p:cNvCxnSpPr>
            <a:cxnSpLocks/>
          </p:cNvCxnSpPr>
          <p:nvPr/>
        </p:nvCxnSpPr>
        <p:spPr>
          <a:xfrm>
            <a:off x="9005527" y="3303639"/>
            <a:ext cx="31864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B61452-699D-A1E8-6918-C962F89398C6}"/>
              </a:ext>
            </a:extLst>
          </p:cNvPr>
          <p:cNvSpPr txBox="1"/>
          <p:nvPr/>
        </p:nvSpPr>
        <p:spPr>
          <a:xfrm>
            <a:off x="9005527" y="3666434"/>
            <a:ext cx="16960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Trace: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5497EB-E37F-BEDB-330D-543327550928}"/>
              </a:ext>
            </a:extLst>
          </p:cNvPr>
          <p:cNvSpPr txBox="1"/>
          <p:nvPr/>
        </p:nvSpPr>
        <p:spPr>
          <a:xfrm>
            <a:off x="9005527" y="4260061"/>
            <a:ext cx="1215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A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C4097933-8D65-A68C-40AB-6725B25C4CFC}"/>
              </a:ext>
            </a:extLst>
          </p:cNvPr>
          <p:cNvGraphicFramePr>
            <a:graphicFrameLocks noGrp="1"/>
          </p:cNvGraphicFramePr>
          <p:nvPr/>
        </p:nvGraphicFramePr>
        <p:xfrm>
          <a:off x="437978" y="3154413"/>
          <a:ext cx="1532574" cy="1204998"/>
        </p:xfrm>
        <a:graphic>
          <a:graphicData uri="http://schemas.openxmlformats.org/drawingml/2006/table">
            <a:tbl>
              <a:tblPr firstRow="1" bandRow="1"/>
              <a:tblGrid>
                <a:gridCol w="510858">
                  <a:extLst>
                    <a:ext uri="{9D8B030D-6E8A-4147-A177-3AD203B41FA5}">
                      <a16:colId xmlns:a16="http://schemas.microsoft.com/office/drawing/2014/main" val="589953150"/>
                    </a:ext>
                  </a:extLst>
                </a:gridCol>
                <a:gridCol w="510858">
                  <a:extLst>
                    <a:ext uri="{9D8B030D-6E8A-4147-A177-3AD203B41FA5}">
                      <a16:colId xmlns:a16="http://schemas.microsoft.com/office/drawing/2014/main" val="1964617485"/>
                    </a:ext>
                  </a:extLst>
                </a:gridCol>
                <a:gridCol w="510858">
                  <a:extLst>
                    <a:ext uri="{9D8B030D-6E8A-4147-A177-3AD203B41FA5}">
                      <a16:colId xmlns:a16="http://schemas.microsoft.com/office/drawing/2014/main" val="4142575532"/>
                    </a:ext>
                  </a:extLst>
                </a:gridCol>
              </a:tblGrid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64687"/>
                  </a:ext>
                </a:extLst>
              </a:tr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88511"/>
                  </a:ext>
                </a:extLst>
              </a:tr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2565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BE43BB-3CEC-7447-9834-5237889E1EAD}"/>
              </a:ext>
            </a:extLst>
          </p:cNvPr>
          <p:cNvSpPr txBox="1"/>
          <p:nvPr/>
        </p:nvSpPr>
        <p:spPr>
          <a:xfrm>
            <a:off x="1970552" y="3146148"/>
            <a:ext cx="1017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</a:p>
          <a:p>
            <a:r>
              <a:rPr lang="en-US" dirty="0">
                <a:solidFill>
                  <a:srgbClr val="00B050"/>
                </a:solidFill>
              </a:rPr>
              <a:t>g(x) = 1</a:t>
            </a:r>
          </a:p>
          <a:p>
            <a:r>
              <a:rPr lang="en-US" dirty="0">
                <a:solidFill>
                  <a:srgbClr val="00B050"/>
                </a:solidFill>
              </a:rPr>
              <a:t>h(x) = 6</a:t>
            </a:r>
          </a:p>
          <a:p>
            <a:r>
              <a:rPr lang="en-US" dirty="0">
                <a:solidFill>
                  <a:srgbClr val="00B050"/>
                </a:solidFill>
              </a:rPr>
              <a:t>f(x) = 7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6B9868-5486-A7D3-FF19-F16269601A38}"/>
              </a:ext>
            </a:extLst>
          </p:cNvPr>
          <p:cNvCxnSpPr>
            <a:cxnSpLocks/>
          </p:cNvCxnSpPr>
          <p:nvPr/>
        </p:nvCxnSpPr>
        <p:spPr>
          <a:xfrm flipH="1">
            <a:off x="1283110" y="2687782"/>
            <a:ext cx="687442" cy="30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E1911D-660E-0D51-751D-A238EA076330}"/>
              </a:ext>
            </a:extLst>
          </p:cNvPr>
          <p:cNvCxnSpPr/>
          <p:nvPr/>
        </p:nvCxnSpPr>
        <p:spPr>
          <a:xfrm>
            <a:off x="9504218" y="4502727"/>
            <a:ext cx="595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B0323B-F1F1-2C5A-BFDF-CF28AF7A428E}"/>
              </a:ext>
            </a:extLst>
          </p:cNvPr>
          <p:cNvSpPr txBox="1"/>
          <p:nvPr/>
        </p:nvSpPr>
        <p:spPr>
          <a:xfrm>
            <a:off x="10159660" y="4260061"/>
            <a:ext cx="1083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B</a:t>
            </a:r>
          </a:p>
        </p:txBody>
      </p: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413B7E37-77A8-B064-B49E-315E9BEB79A7}"/>
              </a:ext>
            </a:extLst>
          </p:cNvPr>
          <p:cNvGraphicFramePr>
            <a:graphicFrameLocks noGrp="1"/>
          </p:cNvGraphicFramePr>
          <p:nvPr/>
        </p:nvGraphicFramePr>
        <p:xfrm>
          <a:off x="4244699" y="3141479"/>
          <a:ext cx="1532574" cy="1204998"/>
        </p:xfrm>
        <a:graphic>
          <a:graphicData uri="http://schemas.openxmlformats.org/drawingml/2006/table">
            <a:tbl>
              <a:tblPr firstRow="1" bandRow="1"/>
              <a:tblGrid>
                <a:gridCol w="510858">
                  <a:extLst>
                    <a:ext uri="{9D8B030D-6E8A-4147-A177-3AD203B41FA5}">
                      <a16:colId xmlns:a16="http://schemas.microsoft.com/office/drawing/2014/main" val="589953150"/>
                    </a:ext>
                  </a:extLst>
                </a:gridCol>
                <a:gridCol w="510858">
                  <a:extLst>
                    <a:ext uri="{9D8B030D-6E8A-4147-A177-3AD203B41FA5}">
                      <a16:colId xmlns:a16="http://schemas.microsoft.com/office/drawing/2014/main" val="1964617485"/>
                    </a:ext>
                  </a:extLst>
                </a:gridCol>
                <a:gridCol w="510858">
                  <a:extLst>
                    <a:ext uri="{9D8B030D-6E8A-4147-A177-3AD203B41FA5}">
                      <a16:colId xmlns:a16="http://schemas.microsoft.com/office/drawing/2014/main" val="4142575532"/>
                    </a:ext>
                  </a:extLst>
                </a:gridCol>
              </a:tblGrid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64687"/>
                  </a:ext>
                </a:extLst>
              </a:tr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88511"/>
                  </a:ext>
                </a:extLst>
              </a:tr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25651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6BC0743-D06A-6ACE-DC98-67C9BEA23D70}"/>
              </a:ext>
            </a:extLst>
          </p:cNvPr>
          <p:cNvSpPr txBox="1"/>
          <p:nvPr/>
        </p:nvSpPr>
        <p:spPr>
          <a:xfrm>
            <a:off x="5777273" y="3133214"/>
            <a:ext cx="1017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</a:t>
            </a:r>
          </a:p>
          <a:p>
            <a:r>
              <a:rPr lang="en-US" dirty="0">
                <a:solidFill>
                  <a:srgbClr val="00B050"/>
                </a:solidFill>
              </a:rPr>
              <a:t>g(x) = 1</a:t>
            </a:r>
          </a:p>
          <a:p>
            <a:r>
              <a:rPr lang="en-US" dirty="0">
                <a:solidFill>
                  <a:srgbClr val="00B050"/>
                </a:solidFill>
              </a:rPr>
              <a:t>h(x) = 2</a:t>
            </a:r>
          </a:p>
          <a:p>
            <a:r>
              <a:rPr lang="en-US" dirty="0">
                <a:solidFill>
                  <a:srgbClr val="00B050"/>
                </a:solidFill>
              </a:rPr>
              <a:t>f(x) = 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1C530A-B633-13DB-70E7-5F0DE59FFE5D}"/>
              </a:ext>
            </a:extLst>
          </p:cNvPr>
          <p:cNvCxnSpPr>
            <a:cxnSpLocks/>
          </p:cNvCxnSpPr>
          <p:nvPr/>
        </p:nvCxnSpPr>
        <p:spPr>
          <a:xfrm>
            <a:off x="3657600" y="2687782"/>
            <a:ext cx="720436" cy="30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FD04B4-6269-BCED-8BE1-7BA3404BB747}"/>
              </a:ext>
            </a:extLst>
          </p:cNvPr>
          <p:cNvCxnSpPr>
            <a:cxnSpLocks/>
          </p:cNvCxnSpPr>
          <p:nvPr/>
        </p:nvCxnSpPr>
        <p:spPr>
          <a:xfrm>
            <a:off x="9504218" y="4783281"/>
            <a:ext cx="486476" cy="34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D5B4FF-4990-C4DB-C017-B065F6B2377B}"/>
              </a:ext>
            </a:extLst>
          </p:cNvPr>
          <p:cNvSpPr txBox="1"/>
          <p:nvPr/>
        </p:nvSpPr>
        <p:spPr>
          <a:xfrm>
            <a:off x="10151578" y="4954731"/>
            <a:ext cx="1083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0DF1FA97-4DD2-56E3-38AE-51FB83FED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13008"/>
              </p:ext>
            </p:extLst>
          </p:nvPr>
        </p:nvGraphicFramePr>
        <p:xfrm>
          <a:off x="1159830" y="5486216"/>
          <a:ext cx="1532574" cy="1204998"/>
        </p:xfrm>
        <a:graphic>
          <a:graphicData uri="http://schemas.openxmlformats.org/drawingml/2006/table">
            <a:tbl>
              <a:tblPr firstRow="1" bandRow="1"/>
              <a:tblGrid>
                <a:gridCol w="510858">
                  <a:extLst>
                    <a:ext uri="{9D8B030D-6E8A-4147-A177-3AD203B41FA5}">
                      <a16:colId xmlns:a16="http://schemas.microsoft.com/office/drawing/2014/main" val="589953150"/>
                    </a:ext>
                  </a:extLst>
                </a:gridCol>
                <a:gridCol w="510858">
                  <a:extLst>
                    <a:ext uri="{9D8B030D-6E8A-4147-A177-3AD203B41FA5}">
                      <a16:colId xmlns:a16="http://schemas.microsoft.com/office/drawing/2014/main" val="1964617485"/>
                    </a:ext>
                  </a:extLst>
                </a:gridCol>
                <a:gridCol w="510858">
                  <a:extLst>
                    <a:ext uri="{9D8B030D-6E8A-4147-A177-3AD203B41FA5}">
                      <a16:colId xmlns:a16="http://schemas.microsoft.com/office/drawing/2014/main" val="4142575532"/>
                    </a:ext>
                  </a:extLst>
                </a:gridCol>
              </a:tblGrid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64687"/>
                  </a:ext>
                </a:extLst>
              </a:tr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88511"/>
                  </a:ext>
                </a:extLst>
              </a:tr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25651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1F98FF7-FEB7-06AD-FC48-7AE63F61C502}"/>
              </a:ext>
            </a:extLst>
          </p:cNvPr>
          <p:cNvSpPr txBox="1"/>
          <p:nvPr/>
        </p:nvSpPr>
        <p:spPr>
          <a:xfrm>
            <a:off x="2692404" y="5477951"/>
            <a:ext cx="1017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</a:t>
            </a:r>
          </a:p>
          <a:p>
            <a:r>
              <a:rPr lang="en-US" dirty="0">
                <a:solidFill>
                  <a:srgbClr val="002060"/>
                </a:solidFill>
              </a:rPr>
              <a:t>g(x) = 2</a:t>
            </a:r>
          </a:p>
          <a:p>
            <a:r>
              <a:rPr lang="en-US" dirty="0">
                <a:solidFill>
                  <a:srgbClr val="002060"/>
                </a:solidFill>
              </a:rPr>
              <a:t>h(x) = 4</a:t>
            </a:r>
          </a:p>
          <a:p>
            <a:r>
              <a:rPr lang="en-US" dirty="0">
                <a:solidFill>
                  <a:srgbClr val="002060"/>
                </a:solidFill>
              </a:rPr>
              <a:t>f(x) = 6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39ED7F03-31A1-CE2A-679E-D6B513BD7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264104"/>
              </p:ext>
            </p:extLst>
          </p:nvPr>
        </p:nvGraphicFramePr>
        <p:xfrm>
          <a:off x="3876727" y="5444994"/>
          <a:ext cx="1532574" cy="1204998"/>
        </p:xfrm>
        <a:graphic>
          <a:graphicData uri="http://schemas.openxmlformats.org/drawingml/2006/table">
            <a:tbl>
              <a:tblPr firstRow="1" bandRow="1"/>
              <a:tblGrid>
                <a:gridCol w="510858">
                  <a:extLst>
                    <a:ext uri="{9D8B030D-6E8A-4147-A177-3AD203B41FA5}">
                      <a16:colId xmlns:a16="http://schemas.microsoft.com/office/drawing/2014/main" val="589953150"/>
                    </a:ext>
                  </a:extLst>
                </a:gridCol>
                <a:gridCol w="510858">
                  <a:extLst>
                    <a:ext uri="{9D8B030D-6E8A-4147-A177-3AD203B41FA5}">
                      <a16:colId xmlns:a16="http://schemas.microsoft.com/office/drawing/2014/main" val="1964617485"/>
                    </a:ext>
                  </a:extLst>
                </a:gridCol>
                <a:gridCol w="510858">
                  <a:extLst>
                    <a:ext uri="{9D8B030D-6E8A-4147-A177-3AD203B41FA5}">
                      <a16:colId xmlns:a16="http://schemas.microsoft.com/office/drawing/2014/main" val="4142575532"/>
                    </a:ext>
                  </a:extLst>
                </a:gridCol>
              </a:tblGrid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64687"/>
                  </a:ext>
                </a:extLst>
              </a:tr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88511"/>
                  </a:ext>
                </a:extLst>
              </a:tr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25651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E00935D-1A0C-8148-5317-9C8BE0285F65}"/>
              </a:ext>
            </a:extLst>
          </p:cNvPr>
          <p:cNvSpPr txBox="1"/>
          <p:nvPr/>
        </p:nvSpPr>
        <p:spPr>
          <a:xfrm>
            <a:off x="5409301" y="5436729"/>
            <a:ext cx="1017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  <a:p>
            <a:r>
              <a:rPr lang="en-US" dirty="0">
                <a:solidFill>
                  <a:srgbClr val="FF0000"/>
                </a:solidFill>
              </a:rPr>
              <a:t>g(x) = 2</a:t>
            </a:r>
          </a:p>
          <a:p>
            <a:r>
              <a:rPr lang="en-US" dirty="0">
                <a:solidFill>
                  <a:srgbClr val="FF0000"/>
                </a:solidFill>
              </a:rPr>
              <a:t>h(x) = 0</a:t>
            </a:r>
          </a:p>
          <a:p>
            <a:r>
              <a:rPr lang="en-US" dirty="0">
                <a:solidFill>
                  <a:srgbClr val="FF0000"/>
                </a:solidFill>
              </a:rPr>
              <a:t>f(x) = 2</a:t>
            </a:r>
          </a:p>
        </p:txBody>
      </p: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03B9A3CF-3324-D040-0577-602C8C3AE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015798"/>
              </p:ext>
            </p:extLst>
          </p:nvPr>
        </p:nvGraphicFramePr>
        <p:xfrm>
          <a:off x="6455315" y="5393079"/>
          <a:ext cx="1532574" cy="1204998"/>
        </p:xfrm>
        <a:graphic>
          <a:graphicData uri="http://schemas.openxmlformats.org/drawingml/2006/table">
            <a:tbl>
              <a:tblPr firstRow="1" bandRow="1"/>
              <a:tblGrid>
                <a:gridCol w="510858">
                  <a:extLst>
                    <a:ext uri="{9D8B030D-6E8A-4147-A177-3AD203B41FA5}">
                      <a16:colId xmlns:a16="http://schemas.microsoft.com/office/drawing/2014/main" val="589953150"/>
                    </a:ext>
                  </a:extLst>
                </a:gridCol>
                <a:gridCol w="510858">
                  <a:extLst>
                    <a:ext uri="{9D8B030D-6E8A-4147-A177-3AD203B41FA5}">
                      <a16:colId xmlns:a16="http://schemas.microsoft.com/office/drawing/2014/main" val="1964617485"/>
                    </a:ext>
                  </a:extLst>
                </a:gridCol>
                <a:gridCol w="510858">
                  <a:extLst>
                    <a:ext uri="{9D8B030D-6E8A-4147-A177-3AD203B41FA5}">
                      <a16:colId xmlns:a16="http://schemas.microsoft.com/office/drawing/2014/main" val="4142575532"/>
                    </a:ext>
                  </a:extLst>
                </a:gridCol>
              </a:tblGrid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64687"/>
                  </a:ext>
                </a:extLst>
              </a:tr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88511"/>
                  </a:ext>
                </a:extLst>
              </a:tr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25651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E34D062-2BBF-1307-1FD6-20216BD600C7}"/>
              </a:ext>
            </a:extLst>
          </p:cNvPr>
          <p:cNvSpPr txBox="1"/>
          <p:nvPr/>
        </p:nvSpPr>
        <p:spPr>
          <a:xfrm>
            <a:off x="7987889" y="5384814"/>
            <a:ext cx="1017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F</a:t>
            </a:r>
          </a:p>
          <a:p>
            <a:r>
              <a:rPr lang="en-US" dirty="0">
                <a:solidFill>
                  <a:srgbClr val="002060"/>
                </a:solidFill>
              </a:rPr>
              <a:t>g(x) = 2</a:t>
            </a:r>
          </a:p>
          <a:p>
            <a:r>
              <a:rPr lang="en-US" dirty="0">
                <a:solidFill>
                  <a:srgbClr val="002060"/>
                </a:solidFill>
              </a:rPr>
              <a:t>h(x) = 4</a:t>
            </a:r>
          </a:p>
          <a:p>
            <a:r>
              <a:rPr lang="en-US" dirty="0">
                <a:solidFill>
                  <a:srgbClr val="002060"/>
                </a:solidFill>
              </a:rPr>
              <a:t>f(x) = 6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23B7E9-C5F8-1CA0-290A-4F25E71F5E47}"/>
              </a:ext>
            </a:extLst>
          </p:cNvPr>
          <p:cNvCxnSpPr/>
          <p:nvPr/>
        </p:nvCxnSpPr>
        <p:spPr>
          <a:xfrm flipH="1">
            <a:off x="2692404" y="4502727"/>
            <a:ext cx="1838032" cy="77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D52D08-3337-DAF0-C174-07EDFF3E6DF6}"/>
              </a:ext>
            </a:extLst>
          </p:cNvPr>
          <p:cNvCxnSpPr/>
          <p:nvPr/>
        </p:nvCxnSpPr>
        <p:spPr>
          <a:xfrm flipH="1">
            <a:off x="4779818" y="4502727"/>
            <a:ext cx="277091" cy="77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3F26F8-33DD-EC13-03CA-36E9E55668FF}"/>
              </a:ext>
            </a:extLst>
          </p:cNvPr>
          <p:cNvCxnSpPr>
            <a:cxnSpLocks/>
          </p:cNvCxnSpPr>
          <p:nvPr/>
        </p:nvCxnSpPr>
        <p:spPr>
          <a:xfrm>
            <a:off x="5409301" y="4502727"/>
            <a:ext cx="1179068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7279B6-7DBB-B5A0-961B-C896FF8EA200}"/>
              </a:ext>
            </a:extLst>
          </p:cNvPr>
          <p:cNvCxnSpPr/>
          <p:nvPr/>
        </p:nvCxnSpPr>
        <p:spPr>
          <a:xfrm>
            <a:off x="10701591" y="5278582"/>
            <a:ext cx="595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42551D8-CEFE-88AD-0902-CDE6E9A39A70}"/>
              </a:ext>
            </a:extLst>
          </p:cNvPr>
          <p:cNvSpPr txBox="1"/>
          <p:nvPr/>
        </p:nvSpPr>
        <p:spPr>
          <a:xfrm>
            <a:off x="11284199" y="4439933"/>
            <a:ext cx="77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65C03F-3579-0699-5D3F-371D1854F850}"/>
              </a:ext>
            </a:extLst>
          </p:cNvPr>
          <p:cNvCxnSpPr>
            <a:cxnSpLocks/>
          </p:cNvCxnSpPr>
          <p:nvPr/>
        </p:nvCxnSpPr>
        <p:spPr>
          <a:xfrm>
            <a:off x="10701590" y="5393079"/>
            <a:ext cx="498900" cy="44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3C1A76-40A2-B316-2AF2-449759F8ADD5}"/>
              </a:ext>
            </a:extLst>
          </p:cNvPr>
          <p:cNvCxnSpPr>
            <a:cxnSpLocks/>
          </p:cNvCxnSpPr>
          <p:nvPr/>
        </p:nvCxnSpPr>
        <p:spPr>
          <a:xfrm flipV="1">
            <a:off x="10676409" y="4787313"/>
            <a:ext cx="524081" cy="35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F46498-B739-6DAE-EBED-F2190247D4E2}"/>
              </a:ext>
            </a:extLst>
          </p:cNvPr>
          <p:cNvSpPr txBox="1"/>
          <p:nvPr/>
        </p:nvSpPr>
        <p:spPr>
          <a:xfrm>
            <a:off x="11307879" y="5021306"/>
            <a:ext cx="77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EB9A72-7E75-F52F-8B03-AC0A78E8941B}"/>
              </a:ext>
            </a:extLst>
          </p:cNvPr>
          <p:cNvSpPr txBox="1"/>
          <p:nvPr/>
        </p:nvSpPr>
        <p:spPr>
          <a:xfrm>
            <a:off x="11307879" y="5614751"/>
            <a:ext cx="77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</a:t>
            </a:r>
          </a:p>
        </p:txBody>
      </p:sp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D1C43BC7-BCDC-1FA9-2065-8C5BCD94C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105335"/>
              </p:ext>
            </p:extLst>
          </p:nvPr>
        </p:nvGraphicFramePr>
        <p:xfrm>
          <a:off x="5879607" y="1293592"/>
          <a:ext cx="1532574" cy="1204998"/>
        </p:xfrm>
        <a:graphic>
          <a:graphicData uri="http://schemas.openxmlformats.org/drawingml/2006/table">
            <a:tbl>
              <a:tblPr firstRow="1" bandRow="1"/>
              <a:tblGrid>
                <a:gridCol w="510858">
                  <a:extLst>
                    <a:ext uri="{9D8B030D-6E8A-4147-A177-3AD203B41FA5}">
                      <a16:colId xmlns:a16="http://schemas.microsoft.com/office/drawing/2014/main" val="589953150"/>
                    </a:ext>
                  </a:extLst>
                </a:gridCol>
                <a:gridCol w="510858">
                  <a:extLst>
                    <a:ext uri="{9D8B030D-6E8A-4147-A177-3AD203B41FA5}">
                      <a16:colId xmlns:a16="http://schemas.microsoft.com/office/drawing/2014/main" val="1964617485"/>
                    </a:ext>
                  </a:extLst>
                </a:gridCol>
                <a:gridCol w="510858">
                  <a:extLst>
                    <a:ext uri="{9D8B030D-6E8A-4147-A177-3AD203B41FA5}">
                      <a16:colId xmlns:a16="http://schemas.microsoft.com/office/drawing/2014/main" val="4142575532"/>
                    </a:ext>
                  </a:extLst>
                </a:gridCol>
              </a:tblGrid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64687"/>
                  </a:ext>
                </a:extLst>
              </a:tr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88511"/>
                  </a:ext>
                </a:extLst>
              </a:tr>
              <a:tr h="40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256517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275EF8C-8B06-9E5F-E5AC-B37D5DEE3DFE}"/>
              </a:ext>
            </a:extLst>
          </p:cNvPr>
          <p:cNvSpPr txBox="1"/>
          <p:nvPr/>
        </p:nvSpPr>
        <p:spPr>
          <a:xfrm>
            <a:off x="5754916" y="825030"/>
            <a:ext cx="118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End State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F53E2E-4D11-5C3A-C705-B224EF7AFC6F}"/>
              </a:ext>
            </a:extLst>
          </p:cNvPr>
          <p:cNvSpPr txBox="1"/>
          <p:nvPr/>
        </p:nvSpPr>
        <p:spPr>
          <a:xfrm>
            <a:off x="2000335" y="837964"/>
            <a:ext cx="125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Start State</a:t>
            </a:r>
          </a:p>
        </p:txBody>
      </p:sp>
    </p:spTree>
    <p:extLst>
      <p:ext uri="{BB962C8B-B14F-4D97-AF65-F5344CB8AC3E}">
        <p14:creationId xmlns:p14="http://schemas.microsoft.com/office/powerpoint/2010/main" val="161347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EB0C-B28A-81DD-08FA-B06679BE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 và nhược của thuật toán A*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B26A33-5DF2-79E5-0520-F32FA75C4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981360"/>
              </p:ext>
            </p:extLst>
          </p:nvPr>
        </p:nvGraphicFramePr>
        <p:xfrm>
          <a:off x="989400" y="2051437"/>
          <a:ext cx="10213200" cy="160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600">
                  <a:extLst>
                    <a:ext uri="{9D8B030D-6E8A-4147-A177-3AD203B41FA5}">
                      <a16:colId xmlns:a16="http://schemas.microsoft.com/office/drawing/2014/main" val="2616622073"/>
                    </a:ext>
                  </a:extLst>
                </a:gridCol>
                <a:gridCol w="5106600">
                  <a:extLst>
                    <a:ext uri="{9D8B030D-6E8A-4147-A177-3AD203B41FA5}">
                      <a16:colId xmlns:a16="http://schemas.microsoft.com/office/drawing/2014/main" val="3867693205"/>
                    </a:ext>
                  </a:extLst>
                </a:gridCol>
              </a:tblGrid>
              <a:tr h="38427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-apple-system"/>
                        </a:rPr>
                        <a:t>Ưu điểm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-apple-system"/>
                        </a:rPr>
                        <a:t>Nhược điểm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736044"/>
                  </a:ext>
                </a:extLst>
              </a:tr>
              <a:tr h="1150328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latin typeface="-apple-system"/>
                        </a:rPr>
                        <a:t>Tính hoàn chỉnh (luôn tìm thấy đáp án)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latin typeface="-apple-system"/>
                        </a:rPr>
                        <a:t>Tốn bộ nhớ để lưu các trạng thái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376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90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3AC75-339C-3AEE-6003-29B7126D7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63" y="1079500"/>
            <a:ext cx="3882286" cy="2138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</a:t>
            </a:r>
          </a:p>
        </p:txBody>
      </p:sp>
      <p:pic>
        <p:nvPicPr>
          <p:cNvPr id="5" name="Picture 4" descr="Vibrant green forest">
            <a:extLst>
              <a:ext uri="{FF2B5EF4-FFF2-40B4-BE49-F238E27FC236}">
                <a16:creationId xmlns:a16="http://schemas.microsoft.com/office/drawing/2014/main" id="{8F6DBC0A-8804-6445-D34E-6A136743D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01" r="17403" b="-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543930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3B3522"/>
      </a:dk2>
      <a:lt2>
        <a:srgbClr val="E2E6E8"/>
      </a:lt2>
      <a:accent1>
        <a:srgbClr val="BE9A87"/>
      </a:accent1>
      <a:accent2>
        <a:srgbClr val="AEA077"/>
      </a:accent2>
      <a:accent3>
        <a:srgbClr val="A0A77F"/>
      </a:accent3>
      <a:accent4>
        <a:srgbClr val="8BAB75"/>
      </a:accent4>
      <a:accent5>
        <a:srgbClr val="81AD81"/>
      </a:accent5>
      <a:accent6>
        <a:srgbClr val="77AE8E"/>
      </a:accent6>
      <a:hlink>
        <a:srgbClr val="5B879D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1455</Words>
  <Application>Microsoft Office PowerPoint</Application>
  <PresentationFormat>Widescreen</PresentationFormat>
  <Paragraphs>297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-apple-system</vt:lpstr>
      <vt:lpstr>Arial</vt:lpstr>
      <vt:lpstr>Avenir Next LT Pro</vt:lpstr>
      <vt:lpstr>Calibri</vt:lpstr>
      <vt:lpstr>Cambria Math</vt:lpstr>
      <vt:lpstr>Goudy Old Style</vt:lpstr>
      <vt:lpstr>Tahoma</vt:lpstr>
      <vt:lpstr>Wingdings</vt:lpstr>
      <vt:lpstr>FrostyVTI</vt:lpstr>
      <vt:lpstr>Áp dụng thuật toán A* vào bài toán 8 ô số Thuật toán Random Forest</vt:lpstr>
      <vt:lpstr>THUẬT TOÁN A*</vt:lpstr>
      <vt:lpstr>Thuật toán A*</vt:lpstr>
      <vt:lpstr>Cách tính hàm heuristic cho bài toán 8 ô số</vt:lpstr>
      <vt:lpstr>Áp dụng thuật toán A* vào bài toán 8 ô số</vt:lpstr>
      <vt:lpstr>Áp dụng thuật toán A* vào bài toán 8 ô số</vt:lpstr>
      <vt:lpstr>Áp dụng thuật toán A* vào bài toán 8 ô số</vt:lpstr>
      <vt:lpstr>Ưu và nhược của thuật toán A*</vt:lpstr>
      <vt:lpstr>Random Forest</vt:lpstr>
      <vt:lpstr>Ramdom Forest</vt:lpstr>
      <vt:lpstr>Tính năng trong Random Forest</vt:lpstr>
      <vt:lpstr>Decision Tree</vt:lpstr>
      <vt:lpstr>Information gain (IG)</vt:lpstr>
      <vt:lpstr>Cách sinh Decision Tree từ tập dữ liệu</vt:lpstr>
      <vt:lpstr>Information gain (IG)</vt:lpstr>
      <vt:lpstr>Chọn thuộc tính cho Node N</vt:lpstr>
      <vt:lpstr>Chọn thuộc tính cho Node N</vt:lpstr>
      <vt:lpstr>Random Forest: Algorithm</vt:lpstr>
      <vt:lpstr>Ưu và nhược của Random Forest</vt:lpstr>
      <vt:lpstr>Ứng dụng 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Áp dụng thuật toán A* vào giải bài toán 8 ô số Thuật toán Random Forest</dc:title>
  <dc:creator>Duc Hoang Ho</dc:creator>
  <cp:lastModifiedBy>Huy Nguyễn Đức</cp:lastModifiedBy>
  <cp:revision>19</cp:revision>
  <dcterms:created xsi:type="dcterms:W3CDTF">2023-05-02T04:44:44Z</dcterms:created>
  <dcterms:modified xsi:type="dcterms:W3CDTF">2023-06-02T02:50:40Z</dcterms:modified>
</cp:coreProperties>
</file>