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6" r:id="rId2"/>
  </p:sldMasterIdLst>
  <p:notesMasterIdLst>
    <p:notesMasterId r:id="rId20"/>
  </p:notesMasterIdLst>
  <p:sldIdLst>
    <p:sldId id="256" r:id="rId3"/>
    <p:sldId id="260" r:id="rId4"/>
    <p:sldId id="261" r:id="rId5"/>
    <p:sldId id="267" r:id="rId6"/>
    <p:sldId id="258" r:id="rId7"/>
    <p:sldId id="280" r:id="rId8"/>
    <p:sldId id="290" r:id="rId9"/>
    <p:sldId id="291" r:id="rId10"/>
    <p:sldId id="283" r:id="rId11"/>
    <p:sldId id="292" r:id="rId12"/>
    <p:sldId id="264" r:id="rId13"/>
    <p:sldId id="275" r:id="rId14"/>
    <p:sldId id="288" r:id="rId15"/>
    <p:sldId id="289" r:id="rId16"/>
    <p:sldId id="265" r:id="rId17"/>
    <p:sldId id="286" r:id="rId18"/>
    <p:sldId id="287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A9BA"/>
    <a:srgbClr val="C3CAD8"/>
    <a:srgbClr val="A9A6AA"/>
    <a:srgbClr val="EDE5FA"/>
    <a:srgbClr val="787481"/>
    <a:srgbClr val="CBBFD3"/>
    <a:srgbClr val="DACAB0"/>
    <a:srgbClr val="C7B8A6"/>
    <a:srgbClr val="B6B1A5"/>
    <a:srgbClr val="A29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6233" autoAdjust="0"/>
  </p:normalViewPr>
  <p:slideViewPr>
    <p:cSldViewPr snapToGrid="0">
      <p:cViewPr varScale="1">
        <p:scale>
          <a:sx n="135" d="100"/>
          <a:sy n="135" d="100"/>
        </p:scale>
        <p:origin x="156" y="5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EDD5E-6509-4D09-AC96-7FDE125DB65A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C727A-B2B2-4D08-AD9A-FA974B92E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14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34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33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831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03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C8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8A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7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1E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9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9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4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4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9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3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C8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8A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7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1E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9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3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84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9E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C3C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7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9E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C3C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0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8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6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B6B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7B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DAC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7459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2024/7/17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646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2024/7/17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6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B6B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7B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DAC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78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87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A9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BB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D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87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A9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BB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D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C8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E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787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660" r:id="rId52"/>
    <p:sldLayoutId id="2147483661" r:id="rId53"/>
    <p:sldLayoutId id="2147483662" r:id="rId54"/>
    <p:sldLayoutId id="2147483663" r:id="rId55"/>
    <p:sldLayoutId id="2147483664" r:id="rId56"/>
    <p:sldLayoutId id="2147483665" r:id="rId57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38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12533" y="1735235"/>
            <a:ext cx="6378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rgbClr val="66626D"/>
                </a:solidFill>
                <a:cs typeface="+mn-ea"/>
                <a:sym typeface="+mn-lt"/>
              </a:rPr>
              <a:t>在线考试系统</a:t>
            </a:r>
            <a:endParaRPr lang="zh-CN" altLang="en-US" sz="7200" dirty="0">
              <a:solidFill>
                <a:srgbClr val="66626D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27202" y="2994365"/>
            <a:ext cx="8737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66626D"/>
                </a:solidFill>
                <a:cs typeface="+mn-ea"/>
                <a:sym typeface="+mn-lt"/>
              </a:rPr>
              <a:t>终期汇报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28709" y="4277747"/>
            <a:ext cx="7134578" cy="1323439"/>
          </a:xfrm>
          <a:prstGeom prst="rect">
            <a:avLst/>
          </a:prstGeom>
          <a:solidFill>
            <a:srgbClr val="66626D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汇报小组：想要起好队名却不知道起什么队名起好队名却发现没有报名队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小组成员：宋泽涛（组长） 潘宇科    陈浩    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                    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邱恩浩   熊文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汇报人：潘宇科                                                                             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2024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07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27197" y="3900123"/>
            <a:ext cx="8737604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66626D"/>
                </a:solidFill>
                <a:cs typeface="+mn-ea"/>
                <a:sym typeface="+mn-lt"/>
              </a:rPr>
              <a:t>Online Examination System Final Report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8623" y="1553303"/>
            <a:ext cx="7458828" cy="413469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28" name="矩形 27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DAC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A2998A"/>
                  </a:solidFill>
                  <a:cs typeface="+mn-ea"/>
                  <a:sym typeface="+mn-lt"/>
                </a:rPr>
                <a:t>界面展示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3697DB-F6A4-4312-BAB9-0F0FCC51D5C6}"/>
              </a:ext>
            </a:extLst>
          </p:cNvPr>
          <p:cNvGrpSpPr/>
          <p:nvPr/>
        </p:nvGrpSpPr>
        <p:grpSpPr>
          <a:xfrm>
            <a:off x="8366008" y="1553305"/>
            <a:ext cx="2949692" cy="2033958"/>
            <a:chOff x="706663" y="4335350"/>
            <a:chExt cx="3514842" cy="207416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2D6BC75-2543-4A20-9558-F3955BC9D5A2}"/>
                </a:ext>
              </a:extLst>
            </p:cNvPr>
            <p:cNvGrpSpPr/>
            <p:nvPr/>
          </p:nvGrpSpPr>
          <p:grpSpPr>
            <a:xfrm>
              <a:off x="706664" y="4335350"/>
              <a:ext cx="3514841" cy="1697101"/>
              <a:chOff x="4846358" y="2085975"/>
              <a:chExt cx="3211793" cy="1697101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4789CF-A2FD-4AA2-9F99-26C340DD5103}"/>
                  </a:ext>
                </a:extLst>
              </p:cNvPr>
              <p:cNvSpPr txBox="1"/>
              <p:nvPr/>
            </p:nvSpPr>
            <p:spPr>
              <a:xfrm>
                <a:off x="4846358" y="2085975"/>
                <a:ext cx="3211793" cy="185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A2998A"/>
                    </a:solidFill>
                    <a:cs typeface="+mn-ea"/>
                    <a:sym typeface="+mn-lt"/>
                  </a:rPr>
                  <a:t>答案解析界面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D0FDC85-5C50-490C-9725-27266468EFBE}"/>
                  </a:ext>
                </a:extLst>
              </p:cNvPr>
              <p:cNvSpPr txBox="1"/>
              <p:nvPr/>
            </p:nvSpPr>
            <p:spPr>
              <a:xfrm>
                <a:off x="4846358" y="2405815"/>
                <a:ext cx="3211792" cy="1377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sz="1400" dirty="0">
                  <a:solidFill>
                    <a:srgbClr val="A2998A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A2998A"/>
                    </a:solidFill>
                    <a:cs typeface="+mn-ea"/>
                    <a:sym typeface="+mn-lt"/>
                  </a:rPr>
                  <a:t>在答题卡中以颜色区分错题</a:t>
                </a:r>
                <a:r>
                  <a:rPr lang="en-US" altLang="zh-CN" sz="1400" dirty="0">
                    <a:solidFill>
                      <a:srgbClr val="A2998A"/>
                    </a:solidFill>
                    <a:cs typeface="+mn-ea"/>
                    <a:sym typeface="+mn-lt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A2998A"/>
                    </a:solidFill>
                    <a:cs typeface="+mn-ea"/>
                    <a:sym typeface="+mn-lt"/>
                  </a:rPr>
                  <a:t>拥有“只看错题”的可选项</a:t>
                </a:r>
                <a:r>
                  <a:rPr lang="en-US" altLang="zh-CN" sz="1400" dirty="0">
                    <a:solidFill>
                      <a:srgbClr val="A2998A"/>
                    </a:solidFill>
                    <a:cs typeface="+mn-ea"/>
                    <a:sym typeface="+mn-lt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A2998A"/>
                    </a:solidFill>
                    <a:cs typeface="+mn-ea"/>
                    <a:sym typeface="+mn-lt"/>
                  </a:rPr>
                  <a:t>显示试题解析</a:t>
                </a:r>
                <a:r>
                  <a:rPr lang="en-US" altLang="zh-CN" sz="1400" dirty="0">
                    <a:solidFill>
                      <a:srgbClr val="A2998A"/>
                    </a:solidFill>
                    <a:cs typeface="+mn-ea"/>
                    <a:sym typeface="+mn-lt"/>
                  </a:rPr>
                  <a:t>.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BBD849D-0C6A-4F1A-9702-2232C4F1DF8E}"/>
                </a:ext>
              </a:extLst>
            </p:cNvPr>
            <p:cNvSpPr/>
            <p:nvPr/>
          </p:nvSpPr>
          <p:spPr>
            <a:xfrm>
              <a:off x="706663" y="4335351"/>
              <a:ext cx="3514842" cy="2074166"/>
            </a:xfrm>
            <a:prstGeom prst="rect">
              <a:avLst/>
            </a:prstGeom>
            <a:noFill/>
            <a:ln>
              <a:solidFill>
                <a:srgbClr val="A299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7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C3CAD8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9EA9BA"/>
                </a:solidFill>
                <a:cs typeface="+mn-ea"/>
                <a:sym typeface="+mn-lt"/>
              </a:rPr>
              <a:t>03</a:t>
            </a:r>
            <a:endParaRPr lang="zh-CN" altLang="en-US" sz="11500" dirty="0">
              <a:solidFill>
                <a:srgbClr val="9EA9BA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17190" y="3640846"/>
            <a:ext cx="2950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9EA9BA"/>
                </a:solidFill>
                <a:cs typeface="+mn-ea"/>
                <a:sym typeface="+mn-lt"/>
              </a:rPr>
              <a:t>PART THREE</a:t>
            </a:r>
            <a:endParaRPr lang="zh-CN" altLang="en-US" sz="4400" dirty="0">
              <a:solidFill>
                <a:srgbClr val="9EA9BA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9EA9BA"/>
                </a:solidFill>
                <a:cs typeface="+mn-ea"/>
                <a:sym typeface="+mn-lt"/>
              </a:rPr>
              <a:t>功能实现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26851" y="4995437"/>
            <a:ext cx="624114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rgbClr val="9EA9BA"/>
                </a:solidFill>
                <a:cs typeface="+mn-ea"/>
                <a:sym typeface="+mn-lt"/>
              </a:rPr>
              <a:t>Functionality </a:t>
            </a:r>
            <a:endParaRPr lang="zh-CN" altLang="en-US" sz="1400" dirty="0">
              <a:solidFill>
                <a:srgbClr val="9EA9BA"/>
              </a:solidFill>
              <a:cs typeface="+mn-ea"/>
              <a:sym typeface="+mn-lt"/>
            </a:endParaRPr>
          </a:p>
        </p:txBody>
      </p:sp>
      <p:cxnSp>
        <p:nvCxnSpPr>
          <p:cNvPr id="8" name="肘形连接符 7"/>
          <p:cNvCxnSpPr>
            <a:stCxn id="4" idx="0"/>
            <a:endCxn id="5" idx="1"/>
          </p:cNvCxnSpPr>
          <p:nvPr/>
        </p:nvCxnSpPr>
        <p:spPr>
          <a:xfrm rot="16200000" flipH="1" flipV="1">
            <a:off x="7707778" y="2030545"/>
            <a:ext cx="2004433" cy="1985610"/>
          </a:xfrm>
          <a:prstGeom prst="bentConnector4">
            <a:avLst>
              <a:gd name="adj1" fmla="val -11405"/>
              <a:gd name="adj2" fmla="val 111513"/>
            </a:avLst>
          </a:prstGeom>
          <a:ln w="38100">
            <a:solidFill>
              <a:srgbClr val="9EA9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C3C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9EA9BA"/>
                  </a:solidFill>
                  <a:cs typeface="+mn-ea"/>
                  <a:sym typeface="+mn-lt"/>
                </a:rPr>
                <a:t>功能实现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20502" y="1612900"/>
            <a:ext cx="5630949" cy="2654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3551" y="1612900"/>
            <a:ext cx="5630949" cy="26543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501" y="4345356"/>
            <a:ext cx="5630949" cy="311769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3551" y="4345356"/>
            <a:ext cx="5630949" cy="311769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0500" y="4657125"/>
            <a:ext cx="5630949" cy="1428533"/>
            <a:chOff x="6110514" y="2293256"/>
            <a:chExt cx="2708110" cy="1428533"/>
          </a:xfrm>
        </p:grpSpPr>
        <p:sp>
          <p:nvSpPr>
            <p:cNvPr id="14" name="文本框 13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登陆界面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10514" y="2693366"/>
              <a:ext cx="2708110" cy="102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● 输入账号密码登陆不同的角色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● 密码输入采用明文转密文处理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● 使用了可刷新的图片验证码验证登陆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43550" y="4657125"/>
            <a:ext cx="5630949" cy="1428533"/>
            <a:chOff x="6110514" y="2293256"/>
            <a:chExt cx="2708110" cy="1428533"/>
          </a:xfrm>
        </p:grpSpPr>
        <p:sp>
          <p:nvSpPr>
            <p:cNvPr id="17" name="文本框 16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管理员界面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10514" y="2693366"/>
              <a:ext cx="2708110" cy="102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● 主要功能：角色管理  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| 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用户管理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● 角色管理：进行各角色的权限分配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●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 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用户管理：用户的增删改查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C3C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9EA9BA"/>
                  </a:solidFill>
                  <a:cs typeface="+mn-ea"/>
                  <a:sym typeface="+mn-lt"/>
                </a:rPr>
                <a:t>功能实现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20502" y="1612900"/>
            <a:ext cx="5630949" cy="2654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3551" y="1612900"/>
            <a:ext cx="5630949" cy="26543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501" y="4345356"/>
            <a:ext cx="5630949" cy="311769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3551" y="4345356"/>
            <a:ext cx="5630949" cy="311769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0500" y="4657125"/>
            <a:ext cx="5630949" cy="1428533"/>
            <a:chOff x="6110514" y="2293256"/>
            <a:chExt cx="2708110" cy="1428533"/>
          </a:xfrm>
        </p:grpSpPr>
        <p:sp>
          <p:nvSpPr>
            <p:cNvPr id="14" name="文本框 13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教师界面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10514" y="2693366"/>
              <a:ext cx="2708110" cy="102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● 主要功能：试题管理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● 试题管理：实现试题的增删改查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● 图片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视频功能扩展：通过阿里云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OSS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存储与在试题中展示图片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视频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43550" y="4657125"/>
            <a:ext cx="5630949" cy="1104342"/>
            <a:chOff x="6110514" y="2293256"/>
            <a:chExt cx="2708110" cy="1104342"/>
          </a:xfrm>
        </p:grpSpPr>
        <p:sp>
          <p:nvSpPr>
            <p:cNvPr id="17" name="文本框 16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试题管理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10514" y="2693366"/>
              <a:ext cx="2708110" cy="70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● 主要功能：试题的增删改查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● 添加试题：输入题型、学科、分值等信息上传试题到题库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4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C3C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9EA9BA"/>
                  </a:solidFill>
                  <a:cs typeface="+mn-ea"/>
                  <a:sym typeface="+mn-lt"/>
                </a:rPr>
                <a:t>功能实现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10977" y="1929377"/>
            <a:ext cx="2732780" cy="162570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225" y="1925358"/>
            <a:ext cx="2732780" cy="1617914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503" y="3545467"/>
            <a:ext cx="2726254" cy="161758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00224" y="3543272"/>
            <a:ext cx="2726254" cy="161758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0977" y="4325721"/>
            <a:ext cx="3050069" cy="1421788"/>
            <a:chOff x="6103940" y="1944085"/>
            <a:chExt cx="2343528" cy="5326960"/>
          </a:xfrm>
        </p:grpSpPr>
        <p:sp>
          <p:nvSpPr>
            <p:cNvPr id="14" name="文本框 13"/>
            <p:cNvSpPr txBox="1"/>
            <p:nvPr/>
          </p:nvSpPr>
          <p:spPr>
            <a:xfrm>
              <a:off x="6108954" y="1944085"/>
              <a:ext cx="2094724" cy="356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787481"/>
                  </a:solidFill>
                  <a:cs typeface="+mn-ea"/>
                  <a:sym typeface="+mn-lt"/>
                </a:rPr>
                <a:t>学生界面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03940" y="2884329"/>
              <a:ext cx="2343528" cy="4386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787481"/>
                  </a:solidFill>
                  <a:cs typeface="+mn-ea"/>
                  <a:sym typeface="+mn-lt"/>
                </a:rPr>
                <a:t>● 主要功能：开始答题 </a:t>
              </a:r>
              <a:r>
                <a:rPr lang="en-US" altLang="zh-CN" sz="1200" dirty="0">
                  <a:solidFill>
                    <a:srgbClr val="787481"/>
                  </a:solidFill>
                  <a:cs typeface="+mn-ea"/>
                  <a:sym typeface="+mn-lt"/>
                </a:rPr>
                <a:t>| </a:t>
              </a:r>
              <a:r>
                <a:rPr lang="zh-CN" altLang="en-US" sz="1200" dirty="0">
                  <a:solidFill>
                    <a:srgbClr val="787481"/>
                  </a:solidFill>
                  <a:cs typeface="+mn-ea"/>
                  <a:sym typeface="+mn-lt"/>
                </a:rPr>
                <a:t>历史成绩</a:t>
              </a:r>
              <a:endParaRPr lang="en-US" altLang="zh-CN" sz="12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787481"/>
                  </a:solidFill>
                  <a:cs typeface="+mn-ea"/>
                  <a:sym typeface="+mn-lt"/>
                </a:rPr>
                <a:t>● 开始答题：选择科目后进入考试，系统抽题组卷</a:t>
              </a:r>
              <a:endParaRPr lang="en-US" altLang="zh-CN" sz="12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787481"/>
                  </a:solidFill>
                  <a:cs typeface="+mn-ea"/>
                  <a:sym typeface="+mn-lt"/>
                </a:rPr>
                <a:t>● 历史成绩：可查看历史成绩与往期错题</a:t>
              </a:r>
              <a:endParaRPr lang="en-US" altLang="zh-CN" sz="12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4F1D53F-CFE9-4620-AF53-B009EB8D310A}"/>
              </a:ext>
            </a:extLst>
          </p:cNvPr>
          <p:cNvSpPr/>
          <p:nvPr/>
        </p:nvSpPr>
        <p:spPr>
          <a:xfrm>
            <a:off x="6096002" y="1921260"/>
            <a:ext cx="2891138" cy="1617914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38FA16-8DD7-4B6D-822C-19E0CF4E2386}"/>
              </a:ext>
            </a:extLst>
          </p:cNvPr>
          <p:cNvSpPr/>
          <p:nvPr/>
        </p:nvSpPr>
        <p:spPr>
          <a:xfrm>
            <a:off x="6082945" y="3543272"/>
            <a:ext cx="2904194" cy="161757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3D7EA91-2BD2-4020-A352-61DC1E8BAF85}"/>
              </a:ext>
            </a:extLst>
          </p:cNvPr>
          <p:cNvCxnSpPr/>
          <p:nvPr/>
        </p:nvCxnSpPr>
        <p:spPr>
          <a:xfrm>
            <a:off x="1471975" y="4127783"/>
            <a:ext cx="1896808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F988022-77D8-451B-B833-105F74C853A7}"/>
              </a:ext>
            </a:extLst>
          </p:cNvPr>
          <p:cNvCxnSpPr/>
          <p:nvPr/>
        </p:nvCxnSpPr>
        <p:spPr>
          <a:xfrm>
            <a:off x="3842985" y="4127783"/>
            <a:ext cx="1896808" cy="0"/>
          </a:xfrm>
          <a:prstGeom prst="line">
            <a:avLst/>
          </a:prstGeom>
          <a:ln w="38100">
            <a:solidFill>
              <a:srgbClr val="C3C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4FA6CB2-CEF4-4452-AB16-BC945FB1C85A}"/>
              </a:ext>
            </a:extLst>
          </p:cNvPr>
          <p:cNvCxnSpPr/>
          <p:nvPr/>
        </p:nvCxnSpPr>
        <p:spPr>
          <a:xfrm>
            <a:off x="6213995" y="4127783"/>
            <a:ext cx="1896808" cy="0"/>
          </a:xfrm>
          <a:prstGeom prst="line">
            <a:avLst/>
          </a:prstGeom>
          <a:ln w="38100">
            <a:solidFill>
              <a:srgbClr val="C3C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066563D-C9F3-41CD-9174-731BB3C2B545}"/>
              </a:ext>
            </a:extLst>
          </p:cNvPr>
          <p:cNvCxnSpPr/>
          <p:nvPr/>
        </p:nvCxnSpPr>
        <p:spPr>
          <a:xfrm>
            <a:off x="8585005" y="4127783"/>
            <a:ext cx="1896808" cy="0"/>
          </a:xfrm>
          <a:prstGeom prst="line">
            <a:avLst/>
          </a:prstGeom>
          <a:ln w="38100">
            <a:solidFill>
              <a:srgbClr val="C3C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61C2874-311B-4CDD-B85E-5DFE0ED7610C}"/>
              </a:ext>
            </a:extLst>
          </p:cNvPr>
          <p:cNvSpPr/>
          <p:nvPr/>
        </p:nvSpPr>
        <p:spPr>
          <a:xfrm>
            <a:off x="997773" y="3890682"/>
            <a:ext cx="474202" cy="474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F3BA7D2-5990-4C15-9127-6FD475819B46}"/>
              </a:ext>
            </a:extLst>
          </p:cNvPr>
          <p:cNvSpPr/>
          <p:nvPr/>
        </p:nvSpPr>
        <p:spPr>
          <a:xfrm>
            <a:off x="3368783" y="3890682"/>
            <a:ext cx="474202" cy="4742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475A63E-14DD-4864-A481-AAEC8B1E6D31}"/>
              </a:ext>
            </a:extLst>
          </p:cNvPr>
          <p:cNvSpPr/>
          <p:nvPr/>
        </p:nvSpPr>
        <p:spPr>
          <a:xfrm>
            <a:off x="5739793" y="3890682"/>
            <a:ext cx="474202" cy="4742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387F55-CCB9-4F3C-A253-C5DD85BA2700}"/>
              </a:ext>
            </a:extLst>
          </p:cNvPr>
          <p:cNvSpPr/>
          <p:nvPr/>
        </p:nvSpPr>
        <p:spPr>
          <a:xfrm>
            <a:off x="8110803" y="3890682"/>
            <a:ext cx="474202" cy="474202"/>
          </a:xfrm>
          <a:prstGeom prst="ellipse">
            <a:avLst/>
          </a:prstGeom>
          <a:solidFill>
            <a:srgbClr val="9E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D7B1AB2-B236-4680-A634-FCE76CDD4632}"/>
              </a:ext>
            </a:extLst>
          </p:cNvPr>
          <p:cNvSpPr/>
          <p:nvPr/>
        </p:nvSpPr>
        <p:spPr>
          <a:xfrm>
            <a:off x="10481813" y="3890682"/>
            <a:ext cx="474202" cy="47420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A31A8DE-D479-463A-8142-C9E9BCAB6F36}"/>
              </a:ext>
            </a:extLst>
          </p:cNvPr>
          <p:cNvGrpSpPr/>
          <p:nvPr/>
        </p:nvGrpSpPr>
        <p:grpSpPr>
          <a:xfrm>
            <a:off x="4269051" y="4325721"/>
            <a:ext cx="3050069" cy="1422686"/>
            <a:chOff x="6103940" y="1944085"/>
            <a:chExt cx="2343528" cy="5330325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E31FD2D-C123-4358-B9F1-E678D74B8CE3}"/>
                </a:ext>
              </a:extLst>
            </p:cNvPr>
            <p:cNvSpPr txBox="1"/>
            <p:nvPr/>
          </p:nvSpPr>
          <p:spPr>
            <a:xfrm>
              <a:off x="6108954" y="1944085"/>
              <a:ext cx="2094724" cy="1268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787481"/>
                  </a:solidFill>
                  <a:cs typeface="+mn-ea"/>
                  <a:sym typeface="+mn-lt"/>
                </a:rPr>
                <a:t>开始答题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8FF862-70D8-4C7E-8454-8CBACD92E89A}"/>
                </a:ext>
              </a:extLst>
            </p:cNvPr>
            <p:cNvSpPr txBox="1"/>
            <p:nvPr/>
          </p:nvSpPr>
          <p:spPr>
            <a:xfrm>
              <a:off x="6103940" y="2884329"/>
              <a:ext cx="2343528" cy="4390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787481"/>
                  </a:solidFill>
                  <a:cs typeface="+mn-ea"/>
                  <a:sym typeface="+mn-lt"/>
                </a:rPr>
                <a:t>● 题型：多选</a:t>
              </a:r>
              <a:r>
                <a:rPr lang="en-US" altLang="zh-CN" sz="1200" dirty="0">
                  <a:solidFill>
                    <a:srgbClr val="787481"/>
                  </a:solidFill>
                  <a:cs typeface="+mn-ea"/>
                  <a:sym typeface="+mn-lt"/>
                </a:rPr>
                <a:t> | </a:t>
              </a:r>
              <a:r>
                <a:rPr lang="zh-CN" altLang="en-US" sz="1200" dirty="0">
                  <a:solidFill>
                    <a:srgbClr val="787481"/>
                  </a:solidFill>
                  <a:cs typeface="+mn-ea"/>
                  <a:sym typeface="+mn-lt"/>
                </a:rPr>
                <a:t>单选 </a:t>
              </a:r>
              <a:r>
                <a:rPr lang="en-US" altLang="zh-CN" sz="1200" dirty="0">
                  <a:solidFill>
                    <a:srgbClr val="787481"/>
                  </a:solidFill>
                  <a:cs typeface="+mn-ea"/>
                  <a:sym typeface="+mn-lt"/>
                </a:rPr>
                <a:t>| </a:t>
              </a:r>
              <a:r>
                <a:rPr lang="zh-CN" altLang="en-US" sz="1200" dirty="0">
                  <a:solidFill>
                    <a:srgbClr val="787481"/>
                  </a:solidFill>
                  <a:cs typeface="+mn-ea"/>
                  <a:sym typeface="+mn-lt"/>
                </a:rPr>
                <a:t>判断</a:t>
              </a:r>
              <a:endParaRPr lang="en-US" altLang="zh-CN" sz="12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787481"/>
                  </a:solidFill>
                  <a:cs typeface="+mn-ea"/>
                  <a:sym typeface="+mn-lt"/>
                </a:rPr>
                <a:t>● 可对题目进行标记🚩</a:t>
              </a:r>
              <a:r>
                <a:rPr lang="en-US" altLang="zh-CN" sz="1200" dirty="0">
                  <a:solidFill>
                    <a:srgbClr val="787481"/>
                  </a:solidFill>
                  <a:cs typeface="+mn-ea"/>
                  <a:sym typeface="+mn-lt"/>
                </a:rPr>
                <a:t>| </a:t>
              </a:r>
              <a:r>
                <a:rPr lang="zh-CN" altLang="en-US" sz="1200" dirty="0">
                  <a:solidFill>
                    <a:srgbClr val="787481"/>
                  </a:solidFill>
                  <a:cs typeface="+mn-ea"/>
                  <a:sym typeface="+mn-lt"/>
                </a:rPr>
                <a:t>可通过题号跳转</a:t>
              </a:r>
              <a:endParaRPr lang="en-US" altLang="zh-CN" sz="12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787481"/>
                  </a:solidFill>
                  <a:cs typeface="+mn-ea"/>
                  <a:sym typeface="+mn-lt"/>
                </a:rPr>
                <a:t>● 显示考试剩余时间与答题进度</a:t>
              </a:r>
              <a:endParaRPr lang="en-US" altLang="zh-CN" sz="12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787481"/>
                  </a:solidFill>
                  <a:cs typeface="+mn-ea"/>
                  <a:sym typeface="+mn-lt"/>
                </a:rPr>
                <a:t>● 系统判卷后可查看错题与解析</a:t>
              </a:r>
              <a:endParaRPr lang="en-US" altLang="zh-CN" sz="12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E3D81C83-9977-42BC-AFE9-98B45FE2CE02}"/>
              </a:ext>
            </a:extLst>
          </p:cNvPr>
          <p:cNvSpPr/>
          <p:nvPr/>
        </p:nvSpPr>
        <p:spPr>
          <a:xfrm>
            <a:off x="9150136" y="1933152"/>
            <a:ext cx="2732780" cy="1617914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B0B09A-A8DB-4011-8B0B-AB921CBBBD24}"/>
              </a:ext>
            </a:extLst>
          </p:cNvPr>
          <p:cNvSpPr/>
          <p:nvPr/>
        </p:nvSpPr>
        <p:spPr>
          <a:xfrm>
            <a:off x="9150135" y="3543269"/>
            <a:ext cx="2730888" cy="161757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37F09B2-37BD-4AC1-9D8E-27043E61908A}"/>
              </a:ext>
            </a:extLst>
          </p:cNvPr>
          <p:cNvCxnSpPr/>
          <p:nvPr/>
        </p:nvCxnSpPr>
        <p:spPr>
          <a:xfrm>
            <a:off x="14534916" y="4135577"/>
            <a:ext cx="1896808" cy="0"/>
          </a:xfrm>
          <a:prstGeom prst="line">
            <a:avLst/>
          </a:prstGeom>
          <a:ln w="38100">
            <a:solidFill>
              <a:srgbClr val="C3C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3AA1ABC-0B97-47E1-BCC5-CFD1242ADD41}"/>
              </a:ext>
            </a:extLst>
          </p:cNvPr>
          <p:cNvGrpSpPr/>
          <p:nvPr/>
        </p:nvGrpSpPr>
        <p:grpSpPr>
          <a:xfrm>
            <a:off x="8227125" y="4364884"/>
            <a:ext cx="3050069" cy="1144789"/>
            <a:chOff x="6103940" y="1944085"/>
            <a:chExt cx="2343528" cy="4289139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E5C65BC-6703-4299-BEBC-463C302F2BF1}"/>
                </a:ext>
              </a:extLst>
            </p:cNvPr>
            <p:cNvSpPr txBox="1"/>
            <p:nvPr/>
          </p:nvSpPr>
          <p:spPr>
            <a:xfrm>
              <a:off x="6108954" y="1944085"/>
              <a:ext cx="2094724" cy="1268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787481"/>
                  </a:solidFill>
                  <a:cs typeface="+mn-ea"/>
                  <a:sym typeface="+mn-lt"/>
                </a:rPr>
                <a:t>历史成绩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32AE3CB-F792-4138-BF21-A8855F3DA1F0}"/>
                </a:ext>
              </a:extLst>
            </p:cNvPr>
            <p:cNvSpPr txBox="1"/>
            <p:nvPr/>
          </p:nvSpPr>
          <p:spPr>
            <a:xfrm>
              <a:off x="6103940" y="2884329"/>
              <a:ext cx="2343528" cy="3348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787481"/>
                  </a:solidFill>
                  <a:cs typeface="+mn-ea"/>
                  <a:sym typeface="+mn-lt"/>
                </a:rPr>
                <a:t>● 主要功能：查看历史成绩 </a:t>
              </a:r>
              <a:r>
                <a:rPr lang="en-US" altLang="zh-CN" sz="1200" dirty="0">
                  <a:solidFill>
                    <a:srgbClr val="787481"/>
                  </a:solidFill>
                  <a:cs typeface="+mn-ea"/>
                  <a:sym typeface="+mn-lt"/>
                </a:rPr>
                <a:t>| </a:t>
              </a:r>
              <a:r>
                <a:rPr lang="zh-CN" altLang="en-US" sz="1200" dirty="0">
                  <a:solidFill>
                    <a:srgbClr val="787481"/>
                  </a:solidFill>
                  <a:cs typeface="+mn-ea"/>
                  <a:sym typeface="+mn-lt"/>
                </a:rPr>
                <a:t>查看历史错题</a:t>
              </a:r>
              <a:endParaRPr lang="en-US" altLang="zh-CN" sz="12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787481"/>
                  </a:solidFill>
                  <a:cs typeface="+mn-ea"/>
                  <a:sym typeface="+mn-lt"/>
                </a:rPr>
                <a:t>● 可通过考试列表跳转相应考试查看对应答题情况与错题解析</a:t>
              </a:r>
              <a:endParaRPr lang="en-US" altLang="zh-CN" sz="12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7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800"/>
                            </p:stCondLst>
                            <p:childTnLst>
                              <p:par>
                                <p:cTn id="3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0"/>
                            </p:stCondLst>
                            <p:childTnLst>
                              <p:par>
                                <p:cTn id="4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3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00"/>
                            </p:stCondLst>
                            <p:childTnLst>
                              <p:par>
                                <p:cTn id="6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900"/>
                            </p:stCondLst>
                            <p:childTnLst>
                              <p:par>
                                <p:cTn id="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2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700"/>
                            </p:stCondLst>
                            <p:childTnLst>
                              <p:par>
                                <p:cTn id="9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EDE5FA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66626D"/>
                </a:solidFill>
                <a:cs typeface="+mn-ea"/>
                <a:sym typeface="+mn-lt"/>
              </a:rPr>
              <a:t>04</a:t>
            </a:r>
            <a:endParaRPr lang="zh-CN" altLang="en-US" sz="11500" dirty="0">
              <a:solidFill>
                <a:srgbClr val="66626D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40970" y="3640846"/>
            <a:ext cx="2727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66626D"/>
                </a:solidFill>
                <a:cs typeface="+mn-ea"/>
                <a:sym typeface="+mn-lt"/>
              </a:rPr>
              <a:t>PART FOUR</a:t>
            </a:r>
            <a:endParaRPr lang="zh-CN" altLang="en-US" sz="4400" dirty="0">
              <a:solidFill>
                <a:srgbClr val="66626D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66626D"/>
                </a:solidFill>
                <a:cs typeface="+mn-ea"/>
                <a:sym typeface="+mn-lt"/>
              </a:rPr>
              <a:t>项目亮点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26851" y="4995437"/>
            <a:ext cx="624114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rgbClr val="66626D"/>
                </a:solidFill>
                <a:cs typeface="+mn-ea"/>
                <a:sym typeface="+mn-lt"/>
              </a:rPr>
              <a:t>Project Highlights</a:t>
            </a:r>
            <a:endParaRPr lang="zh-CN" altLang="en-US" sz="1400" dirty="0">
              <a:solidFill>
                <a:srgbClr val="66626D"/>
              </a:solidFill>
              <a:cs typeface="+mn-ea"/>
              <a:sym typeface="+mn-lt"/>
            </a:endParaRPr>
          </a:p>
        </p:txBody>
      </p:sp>
      <p:cxnSp>
        <p:nvCxnSpPr>
          <p:cNvPr id="15" name="肘形连接符 14"/>
          <p:cNvCxnSpPr>
            <a:stCxn id="6" idx="0"/>
            <a:endCxn id="7" idx="1"/>
          </p:cNvCxnSpPr>
          <p:nvPr/>
        </p:nvCxnSpPr>
        <p:spPr>
          <a:xfrm rot="16200000" flipH="1" flipV="1">
            <a:off x="7819668" y="2142435"/>
            <a:ext cx="2004433" cy="1761830"/>
          </a:xfrm>
          <a:prstGeom prst="bentConnector4">
            <a:avLst>
              <a:gd name="adj1" fmla="val -11405"/>
              <a:gd name="adj2" fmla="val 112975"/>
            </a:avLst>
          </a:prstGeom>
          <a:ln w="38100">
            <a:solidFill>
              <a:srgbClr val="66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6699598" y="1381504"/>
            <a:ext cx="3962400" cy="1107996"/>
            <a:chOff x="6699598" y="1381504"/>
            <a:chExt cx="3962400" cy="110799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699598" y="2489500"/>
              <a:ext cx="3962400" cy="0"/>
            </a:xfrm>
            <a:prstGeom prst="line">
              <a:avLst/>
            </a:prstGeom>
            <a:ln w="19050">
              <a:solidFill>
                <a:srgbClr val="7874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 flipH="1">
              <a:off x="6907243" y="1381504"/>
              <a:ext cx="305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87481"/>
                  </a:solidFill>
                  <a:cs typeface="+mn-ea"/>
                  <a:sym typeface="+mn-lt"/>
                </a:rPr>
                <a:t>权限管理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07244" y="1750836"/>
              <a:ext cx="3754754" cy="69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Lorem ipsum dolor sit amet, consectetuer adipiscing elit. Maecenas </a:t>
              </a:r>
              <a:r>
                <a:rPr lang="en-US" altLang="zh-CN" sz="1400" dirty="0" err="1">
                  <a:solidFill>
                    <a:srgbClr val="787481"/>
                  </a:solidFill>
                  <a:cs typeface="+mn-ea"/>
                  <a:sym typeface="+mn-lt"/>
                </a:rPr>
                <a:t>porttitor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solidFill>
                    <a:srgbClr val="787481"/>
                  </a:solidFill>
                  <a:cs typeface="+mn-ea"/>
                  <a:sym typeface="+mn-lt"/>
                </a:rPr>
                <a:t>congue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30002" y="2214337"/>
            <a:ext cx="4153596" cy="1068049"/>
            <a:chOff x="1530002" y="2214337"/>
            <a:chExt cx="4153596" cy="1068049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530003" y="2214337"/>
              <a:ext cx="4153595" cy="0"/>
            </a:xfrm>
            <a:prstGeom prst="line">
              <a:avLst/>
            </a:prstGeom>
            <a:ln w="19050">
              <a:solidFill>
                <a:srgbClr val="7874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 flipH="1">
              <a:off x="1530002" y="2214337"/>
              <a:ext cx="305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87481"/>
                  </a:solidFill>
                  <a:cs typeface="+mn-ea"/>
                  <a:sym typeface="+mn-lt"/>
                </a:rPr>
                <a:t>阿里云</a:t>
              </a:r>
              <a:r>
                <a:rPr lang="en-US" altLang="zh-CN" dirty="0">
                  <a:solidFill>
                    <a:srgbClr val="787481"/>
                  </a:solidFill>
                  <a:cs typeface="+mn-ea"/>
                  <a:sym typeface="+mn-lt"/>
                </a:rPr>
                <a:t>OSS</a:t>
              </a:r>
              <a:endParaRPr lang="zh-CN" altLang="en-US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30003" y="2583669"/>
              <a:ext cx="3769038" cy="69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Lorem ipsum dolor sit amet, consectetuer adipiscing elit. Maecenas </a:t>
              </a:r>
              <a:r>
                <a:rPr lang="en-US" altLang="zh-CN" sz="1400" dirty="0" err="1">
                  <a:solidFill>
                    <a:srgbClr val="787481"/>
                  </a:solidFill>
                  <a:cs typeface="+mn-ea"/>
                  <a:sym typeface="+mn-lt"/>
                </a:rPr>
                <a:t>porttitor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solidFill>
                    <a:srgbClr val="787481"/>
                  </a:solidFill>
                  <a:cs typeface="+mn-ea"/>
                  <a:sym typeface="+mn-lt"/>
                </a:rPr>
                <a:t>congue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192487" y="3322333"/>
            <a:ext cx="4469511" cy="1107996"/>
            <a:chOff x="6192487" y="3322333"/>
            <a:chExt cx="4469511" cy="110799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192487" y="4430329"/>
              <a:ext cx="4469511" cy="0"/>
            </a:xfrm>
            <a:prstGeom prst="line">
              <a:avLst/>
            </a:prstGeom>
            <a:ln w="19050">
              <a:solidFill>
                <a:srgbClr val="7874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 flipH="1">
              <a:off x="6907243" y="3322333"/>
              <a:ext cx="305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87481"/>
                  </a:solidFill>
                  <a:cs typeface="+mn-ea"/>
                  <a:sym typeface="+mn-lt"/>
                </a:rPr>
                <a:t>多媒体显示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907244" y="3691665"/>
              <a:ext cx="3754754" cy="69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Lorem ipsum dolor sit amet, consectetuer adipiscing elit. Maecenas </a:t>
              </a:r>
              <a:r>
                <a:rPr lang="en-US" altLang="zh-CN" sz="1400" dirty="0" err="1">
                  <a:solidFill>
                    <a:srgbClr val="787481"/>
                  </a:solidFill>
                  <a:cs typeface="+mn-ea"/>
                  <a:sym typeface="+mn-lt"/>
                </a:rPr>
                <a:t>porttitor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solidFill>
                    <a:srgbClr val="787481"/>
                  </a:solidFill>
                  <a:cs typeface="+mn-ea"/>
                  <a:sym typeface="+mn-lt"/>
                </a:rPr>
                <a:t>congue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30002" y="4429031"/>
            <a:ext cx="3947729" cy="1068049"/>
            <a:chOff x="1530002" y="4429031"/>
            <a:chExt cx="3947729" cy="10680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530003" y="4429031"/>
              <a:ext cx="3947728" cy="0"/>
            </a:xfrm>
            <a:prstGeom prst="line">
              <a:avLst/>
            </a:prstGeom>
            <a:ln w="19050">
              <a:solidFill>
                <a:srgbClr val="7874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flipH="1">
              <a:off x="1530002" y="4429031"/>
              <a:ext cx="305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87481"/>
                  </a:solidFill>
                  <a:cs typeface="+mn-ea"/>
                  <a:sym typeface="+mn-lt"/>
                </a:rPr>
                <a:t>验证码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30003" y="4798363"/>
              <a:ext cx="3769038" cy="69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Lorem ipsum dolor sit amet, consectetuer adipiscing elit. Maecenas </a:t>
              </a:r>
              <a:r>
                <a:rPr lang="en-US" altLang="zh-CN" sz="1400" dirty="0" err="1">
                  <a:solidFill>
                    <a:srgbClr val="787481"/>
                  </a:solidFill>
                  <a:cs typeface="+mn-ea"/>
                  <a:sym typeface="+mn-lt"/>
                </a:rPr>
                <a:t>porttitor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solidFill>
                    <a:srgbClr val="787481"/>
                  </a:solidFill>
                  <a:cs typeface="+mn-ea"/>
                  <a:sym typeface="+mn-lt"/>
                </a:rPr>
                <a:t>congue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H="1" flipV="1">
            <a:off x="6192487" y="1320974"/>
            <a:ext cx="714756" cy="2337052"/>
          </a:xfrm>
          <a:custGeom>
            <a:avLst/>
            <a:gdLst>
              <a:gd name="connsiteX0" fmla="*/ 299466 w 598932"/>
              <a:gd name="connsiteY0" fmla="*/ 1958340 h 1958340"/>
              <a:gd name="connsiteX1" fmla="*/ 0 w 598932"/>
              <a:gd name="connsiteY1" fmla="*/ 1658874 h 1958340"/>
              <a:gd name="connsiteX2" fmla="*/ 149733 w 598932"/>
              <a:gd name="connsiteY2" fmla="*/ 1658874 h 1958340"/>
              <a:gd name="connsiteX3" fmla="*/ 149733 w 598932"/>
              <a:gd name="connsiteY3" fmla="*/ 597206 h 1958340"/>
              <a:gd name="connsiteX4" fmla="*/ 447142 w 598932"/>
              <a:gd name="connsiteY4" fmla="*/ 0 h 1958340"/>
              <a:gd name="connsiteX5" fmla="*/ 449199 w 598932"/>
              <a:gd name="connsiteY5" fmla="*/ 0 h 1958340"/>
              <a:gd name="connsiteX6" fmla="*/ 449199 w 598932"/>
              <a:gd name="connsiteY6" fmla="*/ 1658874 h 1958340"/>
              <a:gd name="connsiteX7" fmla="*/ 598932 w 598932"/>
              <a:gd name="connsiteY7" fmla="*/ 1658874 h 19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932" h="1958340">
                <a:moveTo>
                  <a:pt x="299466" y="1958340"/>
                </a:moveTo>
                <a:lnTo>
                  <a:pt x="0" y="1658874"/>
                </a:lnTo>
                <a:lnTo>
                  <a:pt x="149733" y="1658874"/>
                </a:lnTo>
                <a:lnTo>
                  <a:pt x="149733" y="597206"/>
                </a:lnTo>
                <a:lnTo>
                  <a:pt x="447142" y="0"/>
                </a:lnTo>
                <a:lnTo>
                  <a:pt x="449199" y="0"/>
                </a:lnTo>
                <a:lnTo>
                  <a:pt x="449199" y="1658874"/>
                </a:lnTo>
                <a:lnTo>
                  <a:pt x="598932" y="1658874"/>
                </a:lnTo>
                <a:close/>
              </a:path>
            </a:pathLst>
          </a:custGeom>
          <a:solidFill>
            <a:srgbClr val="787481"/>
          </a:solidFill>
          <a:ln>
            <a:noFill/>
          </a:ln>
          <a:effectLst>
            <a:outerShdw blurRad="190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 16"/>
          <p:cNvSpPr/>
          <p:nvPr/>
        </p:nvSpPr>
        <p:spPr>
          <a:xfrm flipH="1">
            <a:off x="5835109" y="2948358"/>
            <a:ext cx="714756" cy="1628135"/>
          </a:xfrm>
          <a:custGeom>
            <a:avLst/>
            <a:gdLst>
              <a:gd name="connsiteX0" fmla="*/ 299466 w 598932"/>
              <a:gd name="connsiteY0" fmla="*/ 1364301 h 1364301"/>
              <a:gd name="connsiteX1" fmla="*/ 0 w 598932"/>
              <a:gd name="connsiteY1" fmla="*/ 1064835 h 1364301"/>
              <a:gd name="connsiteX2" fmla="*/ 149733 w 598932"/>
              <a:gd name="connsiteY2" fmla="*/ 1064835 h 1364301"/>
              <a:gd name="connsiteX3" fmla="*/ 149733 w 598932"/>
              <a:gd name="connsiteY3" fmla="*/ 601337 h 1364301"/>
              <a:gd name="connsiteX4" fmla="*/ 449199 w 598932"/>
              <a:gd name="connsiteY4" fmla="*/ 0 h 1364301"/>
              <a:gd name="connsiteX5" fmla="*/ 449199 w 598932"/>
              <a:gd name="connsiteY5" fmla="*/ 1064835 h 1364301"/>
              <a:gd name="connsiteX6" fmla="*/ 598932 w 598932"/>
              <a:gd name="connsiteY6" fmla="*/ 1064835 h 13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8932" h="1364301">
                <a:moveTo>
                  <a:pt x="299466" y="1364301"/>
                </a:moveTo>
                <a:lnTo>
                  <a:pt x="0" y="1064835"/>
                </a:lnTo>
                <a:lnTo>
                  <a:pt x="149733" y="1064835"/>
                </a:lnTo>
                <a:lnTo>
                  <a:pt x="149733" y="601337"/>
                </a:lnTo>
                <a:lnTo>
                  <a:pt x="449199" y="0"/>
                </a:lnTo>
                <a:lnTo>
                  <a:pt x="449199" y="1064835"/>
                </a:lnTo>
                <a:lnTo>
                  <a:pt x="598932" y="1064835"/>
                </a:lnTo>
                <a:close/>
              </a:path>
            </a:pathLst>
          </a:custGeom>
          <a:solidFill>
            <a:srgbClr val="CBBFD3"/>
          </a:solidFill>
          <a:ln>
            <a:noFill/>
          </a:ln>
          <a:effectLst>
            <a:outerShdw blurRad="190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 flipH="1" flipV="1">
            <a:off x="5477731" y="2029891"/>
            <a:ext cx="714756" cy="1628135"/>
          </a:xfrm>
          <a:custGeom>
            <a:avLst/>
            <a:gdLst>
              <a:gd name="connsiteX0" fmla="*/ 299466 w 598932"/>
              <a:gd name="connsiteY0" fmla="*/ 1364301 h 1364301"/>
              <a:gd name="connsiteX1" fmla="*/ 0 w 598932"/>
              <a:gd name="connsiteY1" fmla="*/ 1064835 h 1364301"/>
              <a:gd name="connsiteX2" fmla="*/ 149733 w 598932"/>
              <a:gd name="connsiteY2" fmla="*/ 1064835 h 1364301"/>
              <a:gd name="connsiteX3" fmla="*/ 149733 w 598932"/>
              <a:gd name="connsiteY3" fmla="*/ 601337 h 1364301"/>
              <a:gd name="connsiteX4" fmla="*/ 449199 w 598932"/>
              <a:gd name="connsiteY4" fmla="*/ 0 h 1364301"/>
              <a:gd name="connsiteX5" fmla="*/ 449199 w 598932"/>
              <a:gd name="connsiteY5" fmla="*/ 1064835 h 1364301"/>
              <a:gd name="connsiteX6" fmla="*/ 598932 w 598932"/>
              <a:gd name="connsiteY6" fmla="*/ 1064835 h 13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8932" h="1364301">
                <a:moveTo>
                  <a:pt x="299466" y="1364301"/>
                </a:moveTo>
                <a:lnTo>
                  <a:pt x="0" y="1064835"/>
                </a:lnTo>
                <a:lnTo>
                  <a:pt x="149733" y="1064835"/>
                </a:lnTo>
                <a:lnTo>
                  <a:pt x="149733" y="601337"/>
                </a:lnTo>
                <a:lnTo>
                  <a:pt x="449199" y="0"/>
                </a:lnTo>
                <a:lnTo>
                  <a:pt x="449199" y="1064835"/>
                </a:lnTo>
                <a:lnTo>
                  <a:pt x="598932" y="1064835"/>
                </a:lnTo>
                <a:close/>
              </a:path>
            </a:pathLst>
          </a:custGeom>
          <a:solidFill>
            <a:srgbClr val="A9A6AA"/>
          </a:solidFill>
          <a:ln>
            <a:noFill/>
          </a:ln>
          <a:effectLst>
            <a:outerShdw blurRad="190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5120353" y="2957644"/>
            <a:ext cx="714756" cy="2337052"/>
          </a:xfrm>
          <a:custGeom>
            <a:avLst/>
            <a:gdLst>
              <a:gd name="connsiteX0" fmla="*/ 299466 w 598932"/>
              <a:gd name="connsiteY0" fmla="*/ 1958340 h 1958340"/>
              <a:gd name="connsiteX1" fmla="*/ 0 w 598932"/>
              <a:gd name="connsiteY1" fmla="*/ 1658874 h 1958340"/>
              <a:gd name="connsiteX2" fmla="*/ 149733 w 598932"/>
              <a:gd name="connsiteY2" fmla="*/ 1658874 h 1958340"/>
              <a:gd name="connsiteX3" fmla="*/ 149733 w 598932"/>
              <a:gd name="connsiteY3" fmla="*/ 597206 h 1958340"/>
              <a:gd name="connsiteX4" fmla="*/ 447142 w 598932"/>
              <a:gd name="connsiteY4" fmla="*/ 0 h 1958340"/>
              <a:gd name="connsiteX5" fmla="*/ 449199 w 598932"/>
              <a:gd name="connsiteY5" fmla="*/ 0 h 1958340"/>
              <a:gd name="connsiteX6" fmla="*/ 449199 w 598932"/>
              <a:gd name="connsiteY6" fmla="*/ 1658874 h 1958340"/>
              <a:gd name="connsiteX7" fmla="*/ 598932 w 598932"/>
              <a:gd name="connsiteY7" fmla="*/ 1658874 h 19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932" h="1958340">
                <a:moveTo>
                  <a:pt x="299466" y="1958340"/>
                </a:moveTo>
                <a:lnTo>
                  <a:pt x="0" y="1658874"/>
                </a:lnTo>
                <a:lnTo>
                  <a:pt x="149733" y="1658874"/>
                </a:lnTo>
                <a:lnTo>
                  <a:pt x="149733" y="597206"/>
                </a:lnTo>
                <a:lnTo>
                  <a:pt x="447142" y="0"/>
                </a:lnTo>
                <a:lnTo>
                  <a:pt x="449199" y="0"/>
                </a:lnTo>
                <a:lnTo>
                  <a:pt x="449199" y="1658874"/>
                </a:lnTo>
                <a:lnTo>
                  <a:pt x="598932" y="1658874"/>
                </a:lnTo>
                <a:close/>
              </a:path>
            </a:pathLst>
          </a:custGeom>
          <a:solidFill>
            <a:srgbClr val="EDE5FA"/>
          </a:solidFill>
          <a:ln>
            <a:noFill/>
          </a:ln>
          <a:effectLst>
            <a:outerShdw blurRad="190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23677" y="638630"/>
            <a:ext cx="4562275" cy="740229"/>
            <a:chOff x="314525" y="638630"/>
            <a:chExt cx="4562275" cy="740229"/>
          </a:xfrm>
        </p:grpSpPr>
        <p:sp>
          <p:nvSpPr>
            <p:cNvPr id="21" name="矩形 20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EDE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87481"/>
                  </a:solidFill>
                  <a:cs typeface="+mn-ea"/>
                  <a:sym typeface="+mn-lt"/>
                </a:rPr>
                <a:t>项目亮点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1778991"/>
            <a:ext cx="10406743" cy="330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356" y="1942276"/>
            <a:ext cx="93672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rgbClr val="787481"/>
                </a:solidFill>
                <a:cs typeface="+mn-ea"/>
                <a:sym typeface="+mn-lt"/>
              </a:rPr>
              <a:t>THANK YOU</a:t>
            </a:r>
            <a:endParaRPr lang="zh-CN" altLang="en-US" sz="11500" b="1" dirty="0">
              <a:solidFill>
                <a:srgbClr val="78748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2356" y="3592285"/>
            <a:ext cx="9367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87481"/>
                </a:solidFill>
                <a:cs typeface="+mn-ea"/>
                <a:sym typeface="+mn-lt"/>
              </a:rPr>
              <a:t>感谢各位的聆听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525" y="444749"/>
            <a:ext cx="11562948" cy="5983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662789" y="444747"/>
            <a:ext cx="2866420" cy="1996896"/>
            <a:chOff x="4662789" y="444747"/>
            <a:chExt cx="2866420" cy="1996896"/>
          </a:xfrm>
        </p:grpSpPr>
        <p:sp>
          <p:nvSpPr>
            <p:cNvPr id="4" name="五边形 3"/>
            <p:cNvSpPr/>
            <p:nvPr/>
          </p:nvSpPr>
          <p:spPr>
            <a:xfrm rot="5400000">
              <a:off x="5097551" y="9985"/>
              <a:ext cx="1996896" cy="2866420"/>
            </a:xfrm>
            <a:prstGeom prst="homePlate">
              <a:avLst>
                <a:gd name="adj" fmla="val 26130"/>
              </a:avLst>
            </a:prstGeom>
            <a:solidFill>
              <a:srgbClr val="7C8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918952" y="444748"/>
              <a:ext cx="2354094" cy="1585050"/>
              <a:chOff x="4918952" y="620571"/>
              <a:chExt cx="2354094" cy="158505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918953" y="620571"/>
                <a:ext cx="23540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918952" y="1682401"/>
                <a:ext cx="23540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i="1" u="sng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  <a:endParaRPr lang="zh-CN" altLang="en-US" sz="2800" b="1" i="1" u="sng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931068" y="2592131"/>
            <a:ext cx="4591051" cy="844147"/>
            <a:chOff x="1000124" y="2592131"/>
            <a:chExt cx="4591051" cy="8441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8" name="圆角矩形 7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7C8B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989104" y="2592131"/>
              <a:ext cx="349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C8B71"/>
                  </a:solidFill>
                  <a:cs typeface="+mn-ea"/>
                  <a:sym typeface="+mn-lt"/>
                </a:rPr>
                <a:t>系统概述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89104" y="2848254"/>
              <a:ext cx="3602071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C8B71"/>
                  </a:solidFill>
                  <a:cs typeface="+mn-ea"/>
                  <a:sym typeface="+mn-lt"/>
                </a:rPr>
                <a:t>System Overview</a:t>
              </a:r>
              <a:endParaRPr lang="zh-CN" altLang="en-US" sz="1400" dirty="0">
                <a:solidFill>
                  <a:srgbClr val="7C8B7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69882" y="2588097"/>
            <a:ext cx="4591051" cy="848181"/>
            <a:chOff x="1000124" y="2588097"/>
            <a:chExt cx="4591051" cy="848181"/>
          </a:xfrm>
        </p:grpSpPr>
        <p:grpSp>
          <p:nvGrpSpPr>
            <p:cNvPr id="17" name="组合 16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20" name="圆角矩形 19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9EA9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989104" y="2588097"/>
              <a:ext cx="349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9EA9BA"/>
                  </a:solidFill>
                  <a:cs typeface="+mn-ea"/>
                  <a:sym typeface="+mn-lt"/>
                </a:rPr>
                <a:t>界面展示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89104" y="2848254"/>
              <a:ext cx="3602071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9EA9BA"/>
                  </a:solidFill>
                  <a:cs typeface="+mn-ea"/>
                  <a:sym typeface="+mn-lt"/>
                </a:rPr>
                <a:t>Interface display</a:t>
              </a:r>
              <a:endParaRPr lang="zh-CN" altLang="en-US" sz="1400" dirty="0">
                <a:solidFill>
                  <a:srgbClr val="9EA9B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31068" y="4482226"/>
            <a:ext cx="4591051" cy="844147"/>
            <a:chOff x="1000124" y="2592131"/>
            <a:chExt cx="4591051" cy="844147"/>
          </a:xfrm>
        </p:grpSpPr>
        <p:grpSp>
          <p:nvGrpSpPr>
            <p:cNvPr id="23" name="组合 22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26" name="圆角矩形 25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A299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989104" y="2592131"/>
              <a:ext cx="349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A2998A"/>
                  </a:solidFill>
                  <a:cs typeface="+mn-ea"/>
                  <a:sym typeface="+mn-lt"/>
                </a:rPr>
                <a:t>功能实现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89104" y="2848254"/>
              <a:ext cx="3602071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A2998A"/>
                  </a:solidFill>
                  <a:cs typeface="+mn-ea"/>
                  <a:sym typeface="+mn-lt"/>
                </a:rPr>
                <a:t>Functionality</a:t>
              </a:r>
              <a:endParaRPr lang="zh-CN" altLang="en-US" sz="1400" dirty="0">
                <a:solidFill>
                  <a:srgbClr val="A2998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69882" y="4482226"/>
            <a:ext cx="4591051" cy="844147"/>
            <a:chOff x="1000124" y="2592131"/>
            <a:chExt cx="4591051" cy="844147"/>
          </a:xfrm>
        </p:grpSpPr>
        <p:grpSp>
          <p:nvGrpSpPr>
            <p:cNvPr id="29" name="组合 28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32" name="圆角矩形 31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787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989104" y="2592131"/>
              <a:ext cx="349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87481"/>
                  </a:solidFill>
                  <a:cs typeface="+mn-ea"/>
                  <a:sym typeface="+mn-lt"/>
                </a:rPr>
                <a:t>项目亮点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89104" y="2848254"/>
              <a:ext cx="3602071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Project Highlights</a:t>
              </a:r>
              <a:endParaRPr lang="zh-CN" altLang="en-US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E1E4E1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7C8B71"/>
                </a:solidFill>
                <a:cs typeface="+mn-ea"/>
                <a:sym typeface="+mn-lt"/>
              </a:rPr>
              <a:t>01</a:t>
            </a:r>
            <a:endParaRPr lang="zh-CN" altLang="en-US" sz="115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08671" y="3640846"/>
            <a:ext cx="2459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7C8B71"/>
                </a:solidFill>
                <a:cs typeface="+mn-ea"/>
                <a:sym typeface="+mn-lt"/>
              </a:rPr>
              <a:t>PART ONE</a:t>
            </a:r>
            <a:endParaRPr lang="zh-CN" altLang="en-US" sz="44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7C8B71"/>
                </a:solidFill>
                <a:cs typeface="+mn-ea"/>
                <a:sym typeface="+mn-lt"/>
              </a:rPr>
              <a:t>系统概述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26851" y="4995437"/>
            <a:ext cx="624114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rgbClr val="7C8B71"/>
                </a:solidFill>
                <a:cs typeface="+mn-ea"/>
                <a:sym typeface="+mn-lt"/>
              </a:rPr>
              <a:t>System Overview</a:t>
            </a:r>
            <a:endParaRPr lang="zh-CN" altLang="en-US" sz="14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cxnSp>
        <p:nvCxnSpPr>
          <p:cNvPr id="15" name="肘形连接符 14"/>
          <p:cNvCxnSpPr>
            <a:stCxn id="6" idx="0"/>
            <a:endCxn id="7" idx="1"/>
          </p:cNvCxnSpPr>
          <p:nvPr/>
        </p:nvCxnSpPr>
        <p:spPr>
          <a:xfrm rot="16200000" flipH="1" flipV="1">
            <a:off x="7953519" y="2276285"/>
            <a:ext cx="2004433" cy="1494129"/>
          </a:xfrm>
          <a:prstGeom prst="bentConnector4">
            <a:avLst>
              <a:gd name="adj1" fmla="val -11405"/>
              <a:gd name="adj2" fmla="val 115300"/>
            </a:avLst>
          </a:prstGeom>
          <a:ln w="38100">
            <a:solidFill>
              <a:srgbClr val="7C8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E1E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C8B71"/>
                  </a:solidFill>
                  <a:cs typeface="+mn-ea"/>
                  <a:sym typeface="+mn-lt"/>
                </a:rPr>
                <a:t>系统概述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20502" y="1865013"/>
            <a:ext cx="11548591" cy="2851842"/>
          </a:xfrm>
          <a:prstGeom prst="rect">
            <a:avLst/>
          </a:prstGeom>
          <a:solidFill>
            <a:srgbClr val="98A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502" y="1865013"/>
            <a:ext cx="6349656" cy="285184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865085" y="2191285"/>
            <a:ext cx="5256570" cy="1752613"/>
            <a:chOff x="6110514" y="2101712"/>
            <a:chExt cx="5256570" cy="1752613"/>
          </a:xfrm>
        </p:grpSpPr>
        <p:sp>
          <p:nvSpPr>
            <p:cNvPr id="8" name="文本框 7"/>
            <p:cNvSpPr txBox="1"/>
            <p:nvPr/>
          </p:nvSpPr>
          <p:spPr>
            <a:xfrm>
              <a:off x="6110514" y="2101712"/>
              <a:ext cx="3595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项目名称：在线考试系统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110514" y="2693366"/>
              <a:ext cx="5256570" cy="1160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●  前端采用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Vue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Element Ul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●  后端采用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Spring Boot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Spring Security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Redis &amp; </a:t>
              </a:r>
              <a:r>
                <a:rPr lang="en-US" altLang="zh-CN" sz="1600" dirty="0" err="1">
                  <a:solidFill>
                    <a:schemeClr val="bg1"/>
                  </a:solidFill>
                  <a:cs typeface="+mn-ea"/>
                  <a:sym typeface="+mn-lt"/>
                </a:rPr>
                <a:t>Jwt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●  权限认证使用</a:t>
              </a:r>
              <a:r>
                <a:rPr lang="en-US" altLang="zh-CN" sz="1600" dirty="0" err="1">
                  <a:solidFill>
                    <a:schemeClr val="bg1"/>
                  </a:solidFill>
                  <a:cs typeface="+mn-ea"/>
                  <a:sym typeface="+mn-lt"/>
                </a:rPr>
                <a:t>Jwt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，支持多终端认证系统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8148" y="4998660"/>
            <a:ext cx="10929940" cy="1427507"/>
            <a:chOff x="6110514" y="2293256"/>
            <a:chExt cx="5256570" cy="1427507"/>
          </a:xfrm>
        </p:grpSpPr>
        <p:sp>
          <p:nvSpPr>
            <p:cNvPr id="13" name="文本框 12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C8B71"/>
                  </a:solidFill>
                  <a:cs typeface="+mn-ea"/>
                  <a:sym typeface="+mn-lt"/>
                </a:rPr>
                <a:t>技术选型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0514" y="2693366"/>
              <a:ext cx="5256570" cy="1027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C8B71"/>
                  </a:solidFill>
                  <a:cs typeface="+mn-ea"/>
                  <a:sym typeface="+mn-lt"/>
                </a:rPr>
                <a:t>系统环境：</a:t>
              </a:r>
              <a:r>
                <a:rPr lang="es-ES" altLang="zh-CN" sz="1400" dirty="0">
                  <a:solidFill>
                    <a:srgbClr val="7C8B71"/>
                  </a:solidFill>
                  <a:cs typeface="+mn-ea"/>
                  <a:sym typeface="+mn-lt"/>
                </a:rPr>
                <a:t>Java EE 8 | Servlet 3.0 | Apache Maven 3 | Nginx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C8B71"/>
                  </a:solidFill>
                  <a:cs typeface="+mn-ea"/>
                  <a:sym typeface="+mn-lt"/>
                </a:rPr>
                <a:t>主框架：</a:t>
              </a:r>
              <a:r>
                <a:rPr lang="en-US" altLang="zh-CN" sz="1400" dirty="0">
                  <a:solidFill>
                    <a:srgbClr val="7C8B71"/>
                  </a:solidFill>
                  <a:cs typeface="+mn-ea"/>
                  <a:sym typeface="+mn-lt"/>
                </a:rPr>
                <a:t>Spring Boot 2.2.x | Spring Framework 5.2.x | Apache Shiro 1.7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C8B71"/>
                  </a:solidFill>
                  <a:cs typeface="+mn-ea"/>
                  <a:sym typeface="+mn-lt"/>
                </a:rPr>
                <a:t>开发工具：</a:t>
              </a:r>
              <a:r>
                <a:rPr lang="en-US" altLang="zh-CN" sz="1400" dirty="0">
                  <a:solidFill>
                    <a:srgbClr val="7C8B71"/>
                  </a:solidFill>
                  <a:cs typeface="+mn-ea"/>
                  <a:sym typeface="+mn-lt"/>
                </a:rPr>
                <a:t>IDEA | VS code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D8C8AF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A2998A"/>
                </a:solidFill>
                <a:cs typeface="+mn-ea"/>
                <a:sym typeface="+mn-lt"/>
              </a:rPr>
              <a:t>02</a:t>
            </a:r>
            <a:endParaRPr lang="zh-CN" altLang="en-US" sz="11500" dirty="0">
              <a:solidFill>
                <a:srgbClr val="A2998A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6708" y="3640846"/>
            <a:ext cx="2611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A2998A"/>
                </a:solidFill>
                <a:cs typeface="+mn-ea"/>
                <a:sym typeface="+mn-lt"/>
              </a:rPr>
              <a:t>PART TWO</a:t>
            </a:r>
            <a:endParaRPr lang="zh-CN" altLang="en-US" sz="4400" dirty="0">
              <a:solidFill>
                <a:srgbClr val="A2998A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A2998A"/>
                </a:solidFill>
                <a:cs typeface="+mn-ea"/>
                <a:sym typeface="+mn-lt"/>
              </a:rPr>
              <a:t>界面展示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26851" y="4995437"/>
            <a:ext cx="624114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rgbClr val="A2998A"/>
                </a:solidFill>
                <a:cs typeface="+mn-ea"/>
                <a:sym typeface="+mn-lt"/>
              </a:rPr>
              <a:t>Interface display</a:t>
            </a:r>
            <a:endParaRPr lang="zh-CN" altLang="en-US" sz="1400" dirty="0">
              <a:solidFill>
                <a:srgbClr val="A2998A"/>
              </a:solidFill>
              <a:cs typeface="+mn-ea"/>
              <a:sym typeface="+mn-lt"/>
            </a:endParaRPr>
          </a:p>
        </p:txBody>
      </p:sp>
      <p:cxnSp>
        <p:nvCxnSpPr>
          <p:cNvPr id="8" name="肘形连接符 7"/>
          <p:cNvCxnSpPr>
            <a:stCxn id="4" idx="0"/>
            <a:endCxn id="5" idx="1"/>
          </p:cNvCxnSpPr>
          <p:nvPr/>
        </p:nvCxnSpPr>
        <p:spPr>
          <a:xfrm rot="16200000" flipH="1" flipV="1">
            <a:off x="7877537" y="2200304"/>
            <a:ext cx="2004433" cy="1646092"/>
          </a:xfrm>
          <a:prstGeom prst="bentConnector4">
            <a:avLst>
              <a:gd name="adj1" fmla="val -11405"/>
              <a:gd name="adj2" fmla="val 113887"/>
            </a:avLst>
          </a:prstGeom>
          <a:ln w="38100">
            <a:solidFill>
              <a:srgbClr val="A29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767" y="1553304"/>
            <a:ext cx="6720433" cy="413469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28" name="矩形 27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DAC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A2998A"/>
                  </a:solidFill>
                  <a:cs typeface="+mn-ea"/>
                  <a:sym typeface="+mn-lt"/>
                </a:rPr>
                <a:t>界面展示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2DD8835-0911-4A90-B894-122DF9E7A15B}"/>
              </a:ext>
            </a:extLst>
          </p:cNvPr>
          <p:cNvGrpSpPr/>
          <p:nvPr/>
        </p:nvGrpSpPr>
        <p:grpSpPr>
          <a:xfrm>
            <a:off x="8225331" y="1734174"/>
            <a:ext cx="2949692" cy="1765800"/>
            <a:chOff x="706663" y="4335350"/>
            <a:chExt cx="3514842" cy="207416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EEB8B75-EA75-4298-AD51-596282AFC65A}"/>
                </a:ext>
              </a:extLst>
            </p:cNvPr>
            <p:cNvGrpSpPr/>
            <p:nvPr/>
          </p:nvGrpSpPr>
          <p:grpSpPr>
            <a:xfrm>
              <a:off x="706664" y="4335350"/>
              <a:ext cx="3514841" cy="1147055"/>
              <a:chOff x="4846358" y="2085975"/>
              <a:chExt cx="3211793" cy="1147055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EBCA24C-EC99-4560-8B47-6AEF5FD99B2C}"/>
                  </a:ext>
                </a:extLst>
              </p:cNvPr>
              <p:cNvSpPr txBox="1"/>
              <p:nvPr/>
            </p:nvSpPr>
            <p:spPr>
              <a:xfrm>
                <a:off x="4846358" y="2085975"/>
                <a:ext cx="3211793" cy="19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A2998A"/>
                    </a:solidFill>
                    <a:cs typeface="+mn-ea"/>
                    <a:sym typeface="+mn-lt"/>
                  </a:rPr>
                  <a:t>教师端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92408AE-B608-487C-A990-D5AE715E7658}"/>
                  </a:ext>
                </a:extLst>
              </p:cNvPr>
              <p:cNvSpPr txBox="1"/>
              <p:nvPr/>
            </p:nvSpPr>
            <p:spPr>
              <a:xfrm>
                <a:off x="4846358" y="2405815"/>
                <a:ext cx="3211792" cy="827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1400" dirty="0">
                  <a:solidFill>
                    <a:srgbClr val="A2998A"/>
                  </a:solidFill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A2998A"/>
                    </a:solidFill>
                    <a:cs typeface="+mn-ea"/>
                    <a:sym typeface="+mn-lt"/>
                  </a:rPr>
                  <a:t>涵盖试题管理与各试题信息的显示</a:t>
                </a:r>
                <a:r>
                  <a:rPr lang="en-US" altLang="zh-CN" sz="1400" dirty="0">
                    <a:solidFill>
                      <a:srgbClr val="A2998A"/>
                    </a:solidFill>
                    <a:cs typeface="+mn-ea"/>
                    <a:sym typeface="+mn-lt"/>
                  </a:rPr>
                  <a:t>.</a:t>
                </a:r>
              </a:p>
            </p:txBody>
          </p: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04DDEF7-7BE5-41E3-A273-193568F5D154}"/>
                </a:ext>
              </a:extLst>
            </p:cNvPr>
            <p:cNvSpPr/>
            <p:nvPr/>
          </p:nvSpPr>
          <p:spPr>
            <a:xfrm>
              <a:off x="706663" y="4335351"/>
              <a:ext cx="3514842" cy="2074166"/>
            </a:xfrm>
            <a:prstGeom prst="rect">
              <a:avLst/>
            </a:prstGeom>
            <a:noFill/>
            <a:ln>
              <a:solidFill>
                <a:srgbClr val="A299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767" y="1553304"/>
            <a:ext cx="6720433" cy="413469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28" name="矩形 27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DAC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A2998A"/>
                  </a:solidFill>
                  <a:cs typeface="+mn-ea"/>
                  <a:sym typeface="+mn-lt"/>
                </a:rPr>
                <a:t>界面展示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5A9CCA-512B-48C2-9C8E-0717D3FE14F0}"/>
              </a:ext>
            </a:extLst>
          </p:cNvPr>
          <p:cNvGrpSpPr/>
          <p:nvPr/>
        </p:nvGrpSpPr>
        <p:grpSpPr>
          <a:xfrm>
            <a:off x="8366008" y="1663200"/>
            <a:ext cx="2949692" cy="1954207"/>
            <a:chOff x="706663" y="4335350"/>
            <a:chExt cx="3514842" cy="207416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8E454FB-1C3B-430C-B3FD-4183EEFA397E}"/>
                </a:ext>
              </a:extLst>
            </p:cNvPr>
            <p:cNvGrpSpPr/>
            <p:nvPr/>
          </p:nvGrpSpPr>
          <p:grpSpPr>
            <a:xfrm>
              <a:off x="706664" y="4335350"/>
              <a:ext cx="3514841" cy="1067301"/>
              <a:chOff x="4846358" y="2085975"/>
              <a:chExt cx="3211793" cy="1067301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63105B-A0E8-44A3-996F-155E897F3817}"/>
                  </a:ext>
                </a:extLst>
              </p:cNvPr>
              <p:cNvSpPr txBox="1"/>
              <p:nvPr/>
            </p:nvSpPr>
            <p:spPr>
              <a:xfrm>
                <a:off x="4846358" y="2085975"/>
                <a:ext cx="3211793" cy="19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A2998A"/>
                    </a:solidFill>
                    <a:cs typeface="+mn-ea"/>
                    <a:sym typeface="+mn-lt"/>
                  </a:rPr>
                  <a:t>学生端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B4DC35-3C50-4DBB-BBE7-A12C6BB5FF29}"/>
                  </a:ext>
                </a:extLst>
              </p:cNvPr>
              <p:cNvSpPr txBox="1"/>
              <p:nvPr/>
            </p:nvSpPr>
            <p:spPr>
              <a:xfrm>
                <a:off x="4846358" y="2405815"/>
                <a:ext cx="3211792" cy="747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1400" dirty="0">
                  <a:solidFill>
                    <a:srgbClr val="A2998A"/>
                  </a:solidFill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A2998A"/>
                    </a:solidFill>
                    <a:cs typeface="+mn-ea"/>
                    <a:sym typeface="+mn-lt"/>
                  </a:rPr>
                  <a:t>涵盖开始答题与历史成绩</a:t>
                </a:r>
                <a:r>
                  <a:rPr lang="en-US" altLang="zh-CN" sz="1400" dirty="0">
                    <a:solidFill>
                      <a:srgbClr val="A2998A"/>
                    </a:solidFill>
                    <a:cs typeface="+mn-ea"/>
                    <a:sym typeface="+mn-lt"/>
                  </a:rPr>
                  <a:t>.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CDAB3D-7571-40B8-BF33-AF9BC8D56C84}"/>
                </a:ext>
              </a:extLst>
            </p:cNvPr>
            <p:cNvSpPr/>
            <p:nvPr/>
          </p:nvSpPr>
          <p:spPr>
            <a:xfrm>
              <a:off x="706663" y="4335351"/>
              <a:ext cx="3514842" cy="2074166"/>
            </a:xfrm>
            <a:prstGeom prst="rect">
              <a:avLst/>
            </a:prstGeom>
            <a:noFill/>
            <a:ln>
              <a:solidFill>
                <a:srgbClr val="A299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27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767" y="1553304"/>
            <a:ext cx="6720433" cy="413469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28" name="矩形 27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DAC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A2998A"/>
                  </a:solidFill>
                  <a:cs typeface="+mn-ea"/>
                  <a:sym typeface="+mn-lt"/>
                </a:rPr>
                <a:t>界面展示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3697DB-F6A4-4312-BAB9-0F0FCC51D5C6}"/>
              </a:ext>
            </a:extLst>
          </p:cNvPr>
          <p:cNvGrpSpPr/>
          <p:nvPr/>
        </p:nvGrpSpPr>
        <p:grpSpPr>
          <a:xfrm>
            <a:off x="8366008" y="1553305"/>
            <a:ext cx="2949692" cy="1875696"/>
            <a:chOff x="706663" y="4335350"/>
            <a:chExt cx="3514842" cy="207416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2D6BC75-2543-4A20-9558-F3955BC9D5A2}"/>
                </a:ext>
              </a:extLst>
            </p:cNvPr>
            <p:cNvGrpSpPr/>
            <p:nvPr/>
          </p:nvGrpSpPr>
          <p:grpSpPr>
            <a:xfrm>
              <a:off x="706664" y="4335350"/>
              <a:ext cx="3514841" cy="1455949"/>
              <a:chOff x="4846358" y="2085975"/>
              <a:chExt cx="3211793" cy="1455949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4789CF-A2FD-4AA2-9F99-26C340DD5103}"/>
                  </a:ext>
                </a:extLst>
              </p:cNvPr>
              <p:cNvSpPr txBox="1"/>
              <p:nvPr/>
            </p:nvSpPr>
            <p:spPr>
              <a:xfrm>
                <a:off x="4846358" y="2085975"/>
                <a:ext cx="3211793" cy="185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A2998A"/>
                    </a:solidFill>
                    <a:cs typeface="+mn-ea"/>
                    <a:sym typeface="+mn-lt"/>
                  </a:rPr>
                  <a:t>答题界面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D0FDC85-5C50-490C-9725-27266468EFBE}"/>
                  </a:ext>
                </a:extLst>
              </p:cNvPr>
              <p:cNvSpPr txBox="1"/>
              <p:nvPr/>
            </p:nvSpPr>
            <p:spPr>
              <a:xfrm>
                <a:off x="4846358" y="2405816"/>
                <a:ext cx="3211792" cy="1136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1400" dirty="0">
                  <a:solidFill>
                    <a:srgbClr val="A2998A"/>
                  </a:solidFill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A2998A"/>
                    </a:solidFill>
                    <a:cs typeface="+mn-ea"/>
                    <a:sym typeface="+mn-lt"/>
                  </a:rPr>
                  <a:t>显示多种题型，答题卡、题目标记</a:t>
                </a:r>
                <a:r>
                  <a:rPr lang="en-US" altLang="zh-CN" sz="1400" dirty="0">
                    <a:solidFill>
                      <a:srgbClr val="A2998A"/>
                    </a:solidFill>
                    <a:cs typeface="+mn-ea"/>
                    <a:sym typeface="+mn-lt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A2998A"/>
                    </a:solidFill>
                    <a:cs typeface="+mn-ea"/>
                    <a:sym typeface="+mn-lt"/>
                  </a:rPr>
                  <a:t>剩余时间以及答题进度的实时显示</a:t>
                </a:r>
                <a:r>
                  <a:rPr lang="en-US" altLang="zh-CN" sz="1400" dirty="0">
                    <a:solidFill>
                      <a:srgbClr val="A2998A"/>
                    </a:solidFill>
                    <a:cs typeface="+mn-ea"/>
                    <a:sym typeface="+mn-lt"/>
                  </a:rPr>
                  <a:t>.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BBD849D-0C6A-4F1A-9702-2232C4F1DF8E}"/>
                </a:ext>
              </a:extLst>
            </p:cNvPr>
            <p:cNvSpPr/>
            <p:nvPr/>
          </p:nvSpPr>
          <p:spPr>
            <a:xfrm>
              <a:off x="706663" y="4335351"/>
              <a:ext cx="3514842" cy="2074166"/>
            </a:xfrm>
            <a:prstGeom prst="rect">
              <a:avLst/>
            </a:prstGeom>
            <a:noFill/>
            <a:ln>
              <a:solidFill>
                <a:srgbClr val="A299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5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DAC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A2998A"/>
                  </a:solidFill>
                  <a:cs typeface="+mn-ea"/>
                  <a:sym typeface="+mn-lt"/>
                </a:rPr>
                <a:t>界面展示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1315700" y="1790702"/>
            <a:ext cx="571500" cy="4292599"/>
          </a:xfrm>
          <a:prstGeom prst="rect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57757" y="1760634"/>
            <a:ext cx="3374344" cy="3581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67668" y="2648012"/>
            <a:ext cx="3726769" cy="2579834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0976" y="1790702"/>
            <a:ext cx="565323" cy="4292599"/>
          </a:xfrm>
          <a:prstGeom prst="rect">
            <a:avLst/>
          </a:prstGeom>
          <a:solidFill>
            <a:srgbClr val="DAC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96000" y="1790702"/>
            <a:ext cx="3670107" cy="429083"/>
            <a:chOff x="706663" y="4335350"/>
            <a:chExt cx="3514842" cy="2074166"/>
          </a:xfrm>
        </p:grpSpPr>
        <p:sp>
          <p:nvSpPr>
            <p:cNvPr id="18" name="文本框 17"/>
            <p:cNvSpPr txBox="1"/>
            <p:nvPr/>
          </p:nvSpPr>
          <p:spPr>
            <a:xfrm>
              <a:off x="706663" y="4335350"/>
              <a:ext cx="3514841" cy="1785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A2998A"/>
                  </a:solidFill>
                  <a:cs typeface="+mn-ea"/>
                  <a:sym typeface="+mn-lt"/>
                </a:rPr>
                <a:t>历史成绩列表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06663" y="4335350"/>
              <a:ext cx="3514842" cy="2074166"/>
            </a:xfrm>
            <a:prstGeom prst="rect">
              <a:avLst/>
            </a:prstGeom>
            <a:noFill/>
            <a:ln>
              <a:solidFill>
                <a:srgbClr val="A299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9E226E3-FEAD-4F1E-AA0E-ED6FC8040EB5}"/>
              </a:ext>
            </a:extLst>
          </p:cNvPr>
          <p:cNvGrpSpPr/>
          <p:nvPr/>
        </p:nvGrpSpPr>
        <p:grpSpPr>
          <a:xfrm>
            <a:off x="2070083" y="5417865"/>
            <a:ext cx="2949692" cy="464107"/>
            <a:chOff x="706663" y="4335350"/>
            <a:chExt cx="3514842" cy="207416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8F26A3A-C80D-48FD-BC09-FAE48B4F3139}"/>
                </a:ext>
              </a:extLst>
            </p:cNvPr>
            <p:cNvGrpSpPr/>
            <p:nvPr/>
          </p:nvGrpSpPr>
          <p:grpSpPr>
            <a:xfrm>
              <a:off x="706664" y="4335350"/>
              <a:ext cx="3514841" cy="1650607"/>
              <a:chOff x="4846358" y="2085975"/>
              <a:chExt cx="3211793" cy="1650607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E6D6418-8811-4B2C-B93C-E9335256F92B}"/>
                  </a:ext>
                </a:extLst>
              </p:cNvPr>
              <p:cNvSpPr txBox="1"/>
              <p:nvPr/>
            </p:nvSpPr>
            <p:spPr>
              <a:xfrm>
                <a:off x="4846358" y="2085975"/>
                <a:ext cx="3211793" cy="165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A2998A"/>
                    </a:solidFill>
                    <a:cs typeface="+mn-ea"/>
                    <a:sym typeface="+mn-lt"/>
                  </a:rPr>
                  <a:t>得分结算显示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AC893FA-6406-422B-9933-B7D8AE917F60}"/>
                  </a:ext>
                </a:extLst>
              </p:cNvPr>
              <p:cNvSpPr txBox="1"/>
              <p:nvPr/>
            </p:nvSpPr>
            <p:spPr>
              <a:xfrm>
                <a:off x="4846358" y="2405815"/>
                <a:ext cx="3211792" cy="38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1400" dirty="0">
                  <a:solidFill>
                    <a:srgbClr val="A2998A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902299C-F342-46DA-A6B9-FFB502743612}"/>
                </a:ext>
              </a:extLst>
            </p:cNvPr>
            <p:cNvSpPr/>
            <p:nvPr/>
          </p:nvSpPr>
          <p:spPr>
            <a:xfrm>
              <a:off x="706663" y="4335351"/>
              <a:ext cx="3514842" cy="2074166"/>
            </a:xfrm>
            <a:prstGeom prst="rect">
              <a:avLst/>
            </a:prstGeom>
            <a:noFill/>
            <a:ln>
              <a:solidFill>
                <a:srgbClr val="A299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k4sioyo">
      <a:majorFont>
        <a:latin typeface="字魂58号-创中黑"/>
        <a:ea typeface="字魂58号-创中黑"/>
        <a:cs typeface=""/>
      </a:majorFont>
      <a:minorFont>
        <a:latin typeface="字魂58号-创中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tile tx="0" ty="0" sx="100000" sy="100000" flip="none" algn="ctr"/>
        </a:blip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k4sioyo">
      <a:majorFont>
        <a:latin typeface="字魂58号-创中黑"/>
        <a:ea typeface="字魂58号-创中黑"/>
        <a:cs typeface=""/>
      </a:majorFont>
      <a:minorFont>
        <a:latin typeface="字魂58号-创中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599</Words>
  <Application>Microsoft Office PowerPoint</Application>
  <PresentationFormat>宽屏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微软雅黑</vt:lpstr>
      <vt:lpstr>字魂58号-创中黑</vt:lpstr>
      <vt:lpstr>Arial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商务汇报</dc:title>
  <dc:creator>第一PPT</dc:creator>
  <cp:keywords>www.1ppt.com</cp:keywords>
  <dc:description>www.1ppt.com</dc:description>
  <cp:lastModifiedBy>亦天 洛</cp:lastModifiedBy>
  <cp:revision>74</cp:revision>
  <dcterms:created xsi:type="dcterms:W3CDTF">2020-05-04T07:16:00Z</dcterms:created>
  <dcterms:modified xsi:type="dcterms:W3CDTF">2024-07-17T15:53:00Z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ABAD8A609AE04E28A5C097E609394BE1_12</vt:lpwstr>
  </property>
  <property fmtid="{D5CDD505-2E9C-101B-9397-08002B2CF9AE}" pid="3" name="KSOProductBuildVer">
    <vt:lpwstr>2052-11.1.0.14309</vt:lpwstr>
  </property>
</Properties>
</file>