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6" r:id="rId2"/>
  </p:sldMasterIdLst>
  <p:notesMasterIdLst>
    <p:notesMasterId r:id="rId16"/>
  </p:notesMasterIdLst>
  <p:sldIdLst>
    <p:sldId id="256" r:id="rId3"/>
    <p:sldId id="260" r:id="rId4"/>
    <p:sldId id="261" r:id="rId5"/>
    <p:sldId id="267" r:id="rId6"/>
    <p:sldId id="268" r:id="rId7"/>
    <p:sldId id="264" r:id="rId8"/>
    <p:sldId id="275" r:id="rId9"/>
    <p:sldId id="258" r:id="rId10"/>
    <p:sldId id="280" r:id="rId11"/>
    <p:sldId id="283" r:id="rId12"/>
    <p:sldId id="265" r:id="rId13"/>
    <p:sldId id="286" r:id="rId14"/>
    <p:sldId id="28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481"/>
    <a:srgbClr val="CBBFD3"/>
    <a:srgbClr val="EDE5FA"/>
    <a:srgbClr val="A9A6AA"/>
    <a:srgbClr val="DACAB0"/>
    <a:srgbClr val="C7B8A6"/>
    <a:srgbClr val="B6B1A5"/>
    <a:srgbClr val="A2998A"/>
    <a:srgbClr val="9EA9BA"/>
    <a:srgbClr val="C3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233" autoAdjust="0"/>
  </p:normalViewPr>
  <p:slideViewPr>
    <p:cSldViewPr snapToGrid="0">
      <p:cViewPr varScale="1">
        <p:scale>
          <a:sx n="135" d="100"/>
          <a:sy n="135" d="100"/>
        </p:scale>
        <p:origin x="156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DD5E-6509-4D09-AC96-7FDE125DB65A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727A-B2B2-4D08-AD9A-FA974B92E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1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745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64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660" r:id="rId52"/>
    <p:sldLayoutId id="2147483661" r:id="rId53"/>
    <p:sldLayoutId id="2147483662" r:id="rId54"/>
    <p:sldLayoutId id="2147483663" r:id="rId55"/>
    <p:sldLayoutId id="2147483664" r:id="rId56"/>
    <p:sldLayoutId id="2147483665" r:id="rId5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3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0735" y="1647010"/>
            <a:ext cx="6390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66626D"/>
                </a:solidFill>
                <a:cs typeface="+mn-ea"/>
                <a:sym typeface="+mn-lt"/>
              </a:rPr>
              <a:t>城市天气数据采集与分析展示系统</a:t>
            </a:r>
            <a:endParaRPr lang="en-US" altLang="zh-CN" sz="4400" dirty="0">
              <a:solidFill>
                <a:srgbClr val="66626D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rgbClr val="66626D"/>
                </a:solidFill>
                <a:cs typeface="+mn-ea"/>
                <a:sym typeface="+mn-lt"/>
              </a:rPr>
              <a:t>Weather-crawler-for-cities-in-Japan</a:t>
            </a:r>
            <a:endParaRPr lang="zh-CN" altLang="en-US" sz="20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7199" y="3401336"/>
            <a:ext cx="8737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6626D"/>
                </a:solidFill>
                <a:cs typeface="+mn-ea"/>
                <a:sym typeface="+mn-lt"/>
              </a:rPr>
              <a:t>终期汇报演示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48150" y="4784212"/>
            <a:ext cx="3695700" cy="584775"/>
          </a:xfrm>
          <a:prstGeom prst="rect">
            <a:avLst/>
          </a:prstGeom>
          <a:solidFill>
            <a:srgbClr val="6662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汇报人：潘宇科 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37320222204170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25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数据库设计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1315700" y="1790702"/>
            <a:ext cx="571500" cy="4292599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45150" y="2558902"/>
            <a:ext cx="3504756" cy="109869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1835" y="3657600"/>
            <a:ext cx="3504757" cy="1169581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85906" y="4827181"/>
            <a:ext cx="3480686" cy="125611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0976" y="1790702"/>
            <a:ext cx="565323" cy="4292599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3300" y="1790700"/>
            <a:ext cx="4013200" cy="42926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3500" y="2753406"/>
            <a:ext cx="3352800" cy="2690417"/>
            <a:chOff x="5019675" y="2721998"/>
            <a:chExt cx="3352800" cy="2690417"/>
          </a:xfrm>
        </p:grpSpPr>
        <p:sp>
          <p:nvSpPr>
            <p:cNvPr id="12" name="文本框 11"/>
            <p:cNvSpPr txBox="1"/>
            <p:nvPr/>
          </p:nvSpPr>
          <p:spPr>
            <a:xfrm>
              <a:off x="5648325" y="2721998"/>
              <a:ext cx="209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数据库建表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19675" y="3091330"/>
              <a:ext cx="3352800" cy="232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先通过收集的城市对应网站建立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city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表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以城市名为外键联系所有表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数据库包含四张表：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    1.today_weather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    2.daily_weather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    3.hourly_weather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    4.city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333500" y="2451100"/>
            <a:ext cx="3352800" cy="29718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2ED78D1-B482-4B3D-BCC2-5237932A3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64" y="1790699"/>
            <a:ext cx="3521444" cy="768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66626D"/>
                </a:solidFill>
                <a:cs typeface="+mn-ea"/>
                <a:sym typeface="+mn-lt"/>
              </a:rPr>
              <a:t>04</a:t>
            </a:r>
            <a:endParaRPr lang="zh-CN" altLang="en-US" sz="115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0970" y="3640846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66626D"/>
                </a:solidFill>
                <a:cs typeface="+mn-ea"/>
                <a:sym typeface="+mn-lt"/>
              </a:rPr>
              <a:t>PART FOUR</a:t>
            </a:r>
            <a:endParaRPr lang="zh-CN" altLang="en-US" sz="44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787481"/>
                </a:solidFill>
                <a:cs typeface="+mn-ea"/>
                <a:sym typeface="+mn-lt"/>
              </a:rPr>
              <a:t>工作总结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787481"/>
                </a:solidFill>
                <a:cs typeface="+mn-ea"/>
                <a:sym typeface="+mn-lt"/>
              </a:rPr>
              <a:t>Work Summary</a:t>
            </a:r>
            <a:endParaRPr lang="zh-CN" altLang="en-US" sz="1400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819668" y="2142435"/>
            <a:ext cx="2004433" cy="1761830"/>
          </a:xfrm>
          <a:prstGeom prst="bentConnector4">
            <a:avLst>
              <a:gd name="adj1" fmla="val -11405"/>
              <a:gd name="adj2" fmla="val 112975"/>
            </a:avLst>
          </a:prstGeom>
          <a:ln w="38100">
            <a:solidFill>
              <a:srgbClr val="66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699598" y="1381504"/>
            <a:ext cx="3962400" cy="1107996"/>
            <a:chOff x="6699598" y="1381504"/>
            <a:chExt cx="3962400" cy="110799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699598" y="2489500"/>
              <a:ext cx="3962400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 flipH="1">
              <a:off x="6907243" y="1381504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项目特点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07244" y="1750836"/>
              <a:ext cx="3754754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html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组件对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前端进行了美化，主要为设置背景以及透明度的调整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30002" y="2214337"/>
            <a:ext cx="4153596" cy="1719895"/>
            <a:chOff x="1530002" y="2214337"/>
            <a:chExt cx="4153596" cy="171989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530003" y="2214337"/>
              <a:ext cx="4153595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 flipH="1">
              <a:off x="1530002" y="2214337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遇到的困难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0003" y="2583669"/>
              <a:ext cx="3769038" cy="135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由于选择分析日本的城市，查看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html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时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chrome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开发者工具自动转译了部分数据（如源网页显示华氏度，转换成了摄氏度），导致前期的爬虫采集数据工作收到阻碍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92487" y="3322333"/>
            <a:ext cx="4469511" cy="1107996"/>
            <a:chOff x="6192487" y="3322333"/>
            <a:chExt cx="4469511" cy="110799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192487" y="4430329"/>
              <a:ext cx="4469511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 flipH="1">
              <a:off x="6907243" y="3322333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87481"/>
                  </a:solidFill>
                  <a:cs typeface="+mn-ea"/>
                  <a:sym typeface="+mn-lt"/>
                </a:rPr>
                <a:t>AI</a:t>
              </a:r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辅助编程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07244" y="3691665"/>
              <a:ext cx="3754754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在编程过程中使用了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AI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进行代码的美化以及规范化处理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0002" y="4429031"/>
            <a:ext cx="3947729" cy="1074590"/>
            <a:chOff x="1530002" y="4429031"/>
            <a:chExt cx="3947729" cy="107459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530003" y="4429031"/>
              <a:ext cx="3947728" cy="0"/>
            </a:xfrm>
            <a:prstGeom prst="line">
              <a:avLst/>
            </a:prstGeom>
            <a:ln w="19050">
              <a:solidFill>
                <a:srgbClr val="78748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flipH="1">
              <a:off x="1530002" y="4429031"/>
              <a:ext cx="305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解决办法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30003" y="4798363"/>
              <a:ext cx="3769038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我在</a:t>
              </a:r>
              <a:r>
                <a:rPr lang="en-US" altLang="zh-CN" sz="1400" dirty="0" err="1">
                  <a:solidFill>
                    <a:srgbClr val="787481"/>
                  </a:solidFill>
                  <a:cs typeface="+mn-ea"/>
                  <a:sym typeface="+mn-lt"/>
                </a:rPr>
                <a:t>pycharm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的控制台中打印了原始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html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进行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debug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工作，重新匹配抓取数据解决问题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H="1" flipV="1">
            <a:off x="6192487" y="1320974"/>
            <a:ext cx="714756" cy="2337052"/>
          </a:xfrm>
          <a:custGeom>
            <a:avLst/>
            <a:gdLst>
              <a:gd name="connsiteX0" fmla="*/ 299466 w 598932"/>
              <a:gd name="connsiteY0" fmla="*/ 1958340 h 1958340"/>
              <a:gd name="connsiteX1" fmla="*/ 0 w 598932"/>
              <a:gd name="connsiteY1" fmla="*/ 1658874 h 1958340"/>
              <a:gd name="connsiteX2" fmla="*/ 149733 w 598932"/>
              <a:gd name="connsiteY2" fmla="*/ 1658874 h 1958340"/>
              <a:gd name="connsiteX3" fmla="*/ 149733 w 598932"/>
              <a:gd name="connsiteY3" fmla="*/ 597206 h 1958340"/>
              <a:gd name="connsiteX4" fmla="*/ 447142 w 598932"/>
              <a:gd name="connsiteY4" fmla="*/ 0 h 1958340"/>
              <a:gd name="connsiteX5" fmla="*/ 449199 w 598932"/>
              <a:gd name="connsiteY5" fmla="*/ 0 h 1958340"/>
              <a:gd name="connsiteX6" fmla="*/ 449199 w 598932"/>
              <a:gd name="connsiteY6" fmla="*/ 1658874 h 1958340"/>
              <a:gd name="connsiteX7" fmla="*/ 598932 w 598932"/>
              <a:gd name="connsiteY7" fmla="*/ 1658874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32" h="1958340">
                <a:moveTo>
                  <a:pt x="299466" y="1958340"/>
                </a:moveTo>
                <a:lnTo>
                  <a:pt x="0" y="1658874"/>
                </a:lnTo>
                <a:lnTo>
                  <a:pt x="149733" y="1658874"/>
                </a:lnTo>
                <a:lnTo>
                  <a:pt x="149733" y="597206"/>
                </a:lnTo>
                <a:lnTo>
                  <a:pt x="447142" y="0"/>
                </a:lnTo>
                <a:lnTo>
                  <a:pt x="449199" y="0"/>
                </a:lnTo>
                <a:lnTo>
                  <a:pt x="449199" y="1658874"/>
                </a:lnTo>
                <a:lnTo>
                  <a:pt x="598932" y="1658874"/>
                </a:lnTo>
                <a:close/>
              </a:path>
            </a:pathLst>
          </a:custGeom>
          <a:solidFill>
            <a:srgbClr val="787481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5835109" y="2948358"/>
            <a:ext cx="714756" cy="1628135"/>
          </a:xfrm>
          <a:custGeom>
            <a:avLst/>
            <a:gdLst>
              <a:gd name="connsiteX0" fmla="*/ 299466 w 598932"/>
              <a:gd name="connsiteY0" fmla="*/ 1364301 h 1364301"/>
              <a:gd name="connsiteX1" fmla="*/ 0 w 598932"/>
              <a:gd name="connsiteY1" fmla="*/ 1064835 h 1364301"/>
              <a:gd name="connsiteX2" fmla="*/ 149733 w 598932"/>
              <a:gd name="connsiteY2" fmla="*/ 1064835 h 1364301"/>
              <a:gd name="connsiteX3" fmla="*/ 149733 w 598932"/>
              <a:gd name="connsiteY3" fmla="*/ 601337 h 1364301"/>
              <a:gd name="connsiteX4" fmla="*/ 449199 w 598932"/>
              <a:gd name="connsiteY4" fmla="*/ 0 h 1364301"/>
              <a:gd name="connsiteX5" fmla="*/ 449199 w 598932"/>
              <a:gd name="connsiteY5" fmla="*/ 1064835 h 1364301"/>
              <a:gd name="connsiteX6" fmla="*/ 598932 w 598932"/>
              <a:gd name="connsiteY6" fmla="*/ 1064835 h 13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932" h="1364301">
                <a:moveTo>
                  <a:pt x="299466" y="1364301"/>
                </a:moveTo>
                <a:lnTo>
                  <a:pt x="0" y="1064835"/>
                </a:lnTo>
                <a:lnTo>
                  <a:pt x="149733" y="1064835"/>
                </a:lnTo>
                <a:lnTo>
                  <a:pt x="149733" y="601337"/>
                </a:lnTo>
                <a:lnTo>
                  <a:pt x="449199" y="0"/>
                </a:lnTo>
                <a:lnTo>
                  <a:pt x="449199" y="1064835"/>
                </a:lnTo>
                <a:lnTo>
                  <a:pt x="598932" y="1064835"/>
                </a:lnTo>
                <a:close/>
              </a:path>
            </a:pathLst>
          </a:custGeom>
          <a:solidFill>
            <a:srgbClr val="CBBFD3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5477731" y="2029891"/>
            <a:ext cx="714756" cy="1628135"/>
          </a:xfrm>
          <a:custGeom>
            <a:avLst/>
            <a:gdLst>
              <a:gd name="connsiteX0" fmla="*/ 299466 w 598932"/>
              <a:gd name="connsiteY0" fmla="*/ 1364301 h 1364301"/>
              <a:gd name="connsiteX1" fmla="*/ 0 w 598932"/>
              <a:gd name="connsiteY1" fmla="*/ 1064835 h 1364301"/>
              <a:gd name="connsiteX2" fmla="*/ 149733 w 598932"/>
              <a:gd name="connsiteY2" fmla="*/ 1064835 h 1364301"/>
              <a:gd name="connsiteX3" fmla="*/ 149733 w 598932"/>
              <a:gd name="connsiteY3" fmla="*/ 601337 h 1364301"/>
              <a:gd name="connsiteX4" fmla="*/ 449199 w 598932"/>
              <a:gd name="connsiteY4" fmla="*/ 0 h 1364301"/>
              <a:gd name="connsiteX5" fmla="*/ 449199 w 598932"/>
              <a:gd name="connsiteY5" fmla="*/ 1064835 h 1364301"/>
              <a:gd name="connsiteX6" fmla="*/ 598932 w 598932"/>
              <a:gd name="connsiteY6" fmla="*/ 1064835 h 136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932" h="1364301">
                <a:moveTo>
                  <a:pt x="299466" y="1364301"/>
                </a:moveTo>
                <a:lnTo>
                  <a:pt x="0" y="1064835"/>
                </a:lnTo>
                <a:lnTo>
                  <a:pt x="149733" y="1064835"/>
                </a:lnTo>
                <a:lnTo>
                  <a:pt x="149733" y="601337"/>
                </a:lnTo>
                <a:lnTo>
                  <a:pt x="449199" y="0"/>
                </a:lnTo>
                <a:lnTo>
                  <a:pt x="449199" y="1064835"/>
                </a:lnTo>
                <a:lnTo>
                  <a:pt x="598932" y="1064835"/>
                </a:lnTo>
                <a:close/>
              </a:path>
            </a:pathLst>
          </a:custGeom>
          <a:solidFill>
            <a:srgbClr val="A9A6AA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5120353" y="2957644"/>
            <a:ext cx="714756" cy="2337052"/>
          </a:xfrm>
          <a:custGeom>
            <a:avLst/>
            <a:gdLst>
              <a:gd name="connsiteX0" fmla="*/ 299466 w 598932"/>
              <a:gd name="connsiteY0" fmla="*/ 1958340 h 1958340"/>
              <a:gd name="connsiteX1" fmla="*/ 0 w 598932"/>
              <a:gd name="connsiteY1" fmla="*/ 1658874 h 1958340"/>
              <a:gd name="connsiteX2" fmla="*/ 149733 w 598932"/>
              <a:gd name="connsiteY2" fmla="*/ 1658874 h 1958340"/>
              <a:gd name="connsiteX3" fmla="*/ 149733 w 598932"/>
              <a:gd name="connsiteY3" fmla="*/ 597206 h 1958340"/>
              <a:gd name="connsiteX4" fmla="*/ 447142 w 598932"/>
              <a:gd name="connsiteY4" fmla="*/ 0 h 1958340"/>
              <a:gd name="connsiteX5" fmla="*/ 449199 w 598932"/>
              <a:gd name="connsiteY5" fmla="*/ 0 h 1958340"/>
              <a:gd name="connsiteX6" fmla="*/ 449199 w 598932"/>
              <a:gd name="connsiteY6" fmla="*/ 1658874 h 1958340"/>
              <a:gd name="connsiteX7" fmla="*/ 598932 w 598932"/>
              <a:gd name="connsiteY7" fmla="*/ 1658874 h 19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32" h="1958340">
                <a:moveTo>
                  <a:pt x="299466" y="1958340"/>
                </a:moveTo>
                <a:lnTo>
                  <a:pt x="0" y="1658874"/>
                </a:lnTo>
                <a:lnTo>
                  <a:pt x="149733" y="1658874"/>
                </a:lnTo>
                <a:lnTo>
                  <a:pt x="149733" y="597206"/>
                </a:lnTo>
                <a:lnTo>
                  <a:pt x="447142" y="0"/>
                </a:lnTo>
                <a:lnTo>
                  <a:pt x="449199" y="0"/>
                </a:lnTo>
                <a:lnTo>
                  <a:pt x="449199" y="1658874"/>
                </a:lnTo>
                <a:lnTo>
                  <a:pt x="598932" y="1658874"/>
                </a:lnTo>
                <a:close/>
              </a:path>
            </a:pathLst>
          </a:custGeom>
          <a:solidFill>
            <a:srgbClr val="EDE5FA"/>
          </a:solidFill>
          <a:ln>
            <a:noFill/>
          </a:ln>
          <a:effectLst>
            <a:outerShdw blurRad="190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3677" y="638630"/>
            <a:ext cx="4562275" cy="740229"/>
            <a:chOff x="314525" y="638630"/>
            <a:chExt cx="4562275" cy="740229"/>
          </a:xfrm>
        </p:grpSpPr>
        <p:sp>
          <p:nvSpPr>
            <p:cNvPr id="21" name="矩形 20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DE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87481"/>
                  </a:solidFill>
                  <a:cs typeface="+mn-ea"/>
                  <a:sym typeface="+mn-lt"/>
                </a:rPr>
                <a:t>工作总结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1778991"/>
            <a:ext cx="10406743" cy="3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356" y="1942276"/>
            <a:ext cx="93672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787481"/>
                </a:solidFill>
                <a:cs typeface="+mn-ea"/>
                <a:sym typeface="+mn-lt"/>
              </a:rPr>
              <a:t>THANK YOU</a:t>
            </a:r>
            <a:endParaRPr lang="zh-CN" altLang="en-US" sz="11500" b="1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356" y="3592285"/>
            <a:ext cx="9367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87481"/>
                </a:solidFill>
                <a:cs typeface="+mn-ea"/>
                <a:sym typeface="+mn-lt"/>
              </a:rPr>
              <a:t>感谢各位的聆听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525" y="444749"/>
            <a:ext cx="11562948" cy="598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62789" y="444747"/>
            <a:ext cx="2866420" cy="1996896"/>
            <a:chOff x="4662789" y="444747"/>
            <a:chExt cx="2866420" cy="1996896"/>
          </a:xfrm>
        </p:grpSpPr>
        <p:sp>
          <p:nvSpPr>
            <p:cNvPr id="4" name="五边形 3"/>
            <p:cNvSpPr/>
            <p:nvPr/>
          </p:nvSpPr>
          <p:spPr>
            <a:xfrm rot="5400000">
              <a:off x="5097551" y="9985"/>
              <a:ext cx="1996896" cy="2866420"/>
            </a:xfrm>
            <a:prstGeom prst="homePlate">
              <a:avLst>
                <a:gd name="adj" fmla="val 26130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18952" y="444748"/>
              <a:ext cx="2354094" cy="1585050"/>
              <a:chOff x="4918952" y="620571"/>
              <a:chExt cx="2354094" cy="15850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18953" y="620571"/>
                <a:ext cx="23540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918952" y="1682401"/>
                <a:ext cx="2354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i="1" u="sng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800" b="1" i="1" u="sng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31068" y="2592131"/>
            <a:ext cx="4591051" cy="844147"/>
            <a:chOff x="1000124" y="2592131"/>
            <a:chExt cx="4591051" cy="8441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8" name="圆角矩形 7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C8B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C8B71"/>
                  </a:solidFill>
                  <a:cs typeface="+mn-ea"/>
                  <a:sym typeface="+mn-lt"/>
                </a:rPr>
                <a:t>系统概述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System Overview</a:t>
              </a:r>
              <a:endParaRPr lang="zh-CN" altLang="en-US" sz="14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9882" y="2592131"/>
            <a:ext cx="4591051" cy="844147"/>
            <a:chOff x="1000124" y="2592131"/>
            <a:chExt cx="4591051" cy="84414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0" name="圆角矩形 19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9EA9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9EA9BA"/>
                  </a:solidFill>
                  <a:cs typeface="+mn-ea"/>
                  <a:sym typeface="+mn-lt"/>
                </a:rPr>
                <a:t>界面展示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9EA9BA"/>
                  </a:solidFill>
                  <a:cs typeface="+mn-ea"/>
                  <a:sym typeface="+mn-lt"/>
                </a:rPr>
                <a:t>Interface display</a:t>
              </a:r>
              <a:endParaRPr lang="zh-CN" altLang="en-US" sz="1400" dirty="0">
                <a:solidFill>
                  <a:srgbClr val="9EA9B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31068" y="4482226"/>
            <a:ext cx="4591051" cy="844147"/>
            <a:chOff x="1000124" y="2592131"/>
            <a:chExt cx="4591051" cy="844147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6" name="圆角矩形 25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A29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2998A"/>
                  </a:solidFill>
                  <a:cs typeface="+mn-ea"/>
                  <a:sym typeface="+mn-lt"/>
                </a:rPr>
                <a:t>功能实现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A2998A"/>
                  </a:solidFill>
                  <a:cs typeface="+mn-ea"/>
                  <a:sym typeface="+mn-lt"/>
                </a:rPr>
                <a:t>Functionality</a:t>
              </a:r>
              <a:endParaRPr lang="zh-CN" altLang="en-US" sz="1400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69882" y="4482226"/>
            <a:ext cx="4591051" cy="844147"/>
            <a:chOff x="1000124" y="2592131"/>
            <a:chExt cx="4591051" cy="844147"/>
          </a:xfrm>
        </p:grpSpPr>
        <p:grpSp>
          <p:nvGrpSpPr>
            <p:cNvPr id="29" name="组合 28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87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工作总结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Work Summary</a:t>
              </a:r>
              <a:endParaRPr lang="zh-CN" altLang="en-US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1E4E1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7C8B71"/>
                </a:solidFill>
                <a:cs typeface="+mn-ea"/>
                <a:sym typeface="+mn-lt"/>
              </a:rPr>
              <a:t>01</a:t>
            </a:r>
            <a:endParaRPr lang="zh-CN" altLang="en-US" sz="115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08671" y="3640846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7C8B71"/>
                </a:solidFill>
                <a:cs typeface="+mn-ea"/>
                <a:sym typeface="+mn-lt"/>
              </a:rPr>
              <a:t>PART ONE</a:t>
            </a:r>
            <a:endParaRPr lang="zh-CN" altLang="en-US" sz="4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7C8B71"/>
                </a:solidFill>
                <a:cs typeface="+mn-ea"/>
                <a:sym typeface="+mn-lt"/>
              </a:rPr>
              <a:t>系统概述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System Overview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953519" y="2276285"/>
            <a:ext cx="2004433" cy="1494129"/>
          </a:xfrm>
          <a:prstGeom prst="bentConnector4">
            <a:avLst>
              <a:gd name="adj1" fmla="val -11405"/>
              <a:gd name="adj2" fmla="val 115300"/>
            </a:avLst>
          </a:prstGeom>
          <a:ln w="38100">
            <a:solidFill>
              <a:srgbClr val="7C8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系统概述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865013"/>
            <a:ext cx="11548591" cy="2851842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502" y="1865013"/>
            <a:ext cx="5790012" cy="285184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61518" y="2415117"/>
            <a:ext cx="5256570" cy="1751698"/>
            <a:chOff x="6110514" y="2293256"/>
            <a:chExt cx="5256570" cy="1751698"/>
          </a:xfrm>
        </p:grpSpPr>
        <p:sp>
          <p:nvSpPr>
            <p:cNvPr id="8" name="文本框 7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系统构成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10514" y="2693366"/>
              <a:ext cx="5256570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Scapy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抓取数据生成静态数据库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网页使用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flask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框架搭建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应用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通过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SQLite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进行数据存储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●  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采用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Matplotlib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进行可视化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8148" y="4998660"/>
            <a:ext cx="10929940" cy="1427507"/>
            <a:chOff x="6110514" y="2293256"/>
            <a:chExt cx="5256570" cy="1427507"/>
          </a:xfrm>
        </p:grpSpPr>
        <p:sp>
          <p:nvSpPr>
            <p:cNvPr id="13" name="文本框 12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C8B71"/>
                  </a:solidFill>
                  <a:cs typeface="+mn-ea"/>
                  <a:sym typeface="+mn-lt"/>
                </a:rPr>
                <a:t>技术选型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0514" y="2693366"/>
              <a:ext cx="5256570" cy="102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系统环境：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SQLite  </a:t>
              </a:r>
              <a:r>
                <a:rPr lang="es-E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| 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Pandas  </a:t>
              </a:r>
              <a:r>
                <a:rPr lang="es-E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|  Matplotlib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主框架：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Scrapy  |  Flask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C8B71"/>
                  </a:solidFill>
                  <a:cs typeface="+mn-ea"/>
                  <a:sym typeface="+mn-lt"/>
                </a:rPr>
                <a:t>开发工具：</a:t>
              </a: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PyCharm Community Edition 2023.3.3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系统概述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4837" y="3876198"/>
            <a:ext cx="2656681" cy="2656682"/>
            <a:chOff x="397427" y="2992582"/>
            <a:chExt cx="3540297" cy="3540298"/>
          </a:xfrm>
        </p:grpSpPr>
        <p:sp>
          <p:nvSpPr>
            <p:cNvPr id="25" name="直角三角形 24"/>
            <p:cNvSpPr/>
            <p:nvPr/>
          </p:nvSpPr>
          <p:spPr>
            <a:xfrm>
              <a:off x="397428" y="3282868"/>
              <a:ext cx="3250012" cy="3250012"/>
            </a:xfrm>
            <a:prstGeom prst="rtTriangle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397427" y="2992582"/>
              <a:ext cx="3540297" cy="3540297"/>
            </a:xfrm>
            <a:prstGeom prst="rtTriangle">
              <a:avLst/>
            </a:prstGeom>
            <a:noFill/>
            <a:ln>
              <a:solidFill>
                <a:srgbClr val="E1E4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16200000">
            <a:off x="9566986" y="135565"/>
            <a:ext cx="2021612" cy="2345071"/>
            <a:chOff x="9162031" y="519543"/>
            <a:chExt cx="2621676" cy="3041146"/>
          </a:xfrm>
        </p:grpSpPr>
        <p:sp>
          <p:nvSpPr>
            <p:cNvPr id="28" name="等腰三角形 27"/>
            <p:cNvSpPr/>
            <p:nvPr/>
          </p:nvSpPr>
          <p:spPr>
            <a:xfrm rot="16200000">
              <a:off x="9291933" y="886517"/>
              <a:ext cx="2676350" cy="2307198"/>
            </a:xfrm>
            <a:prstGeom prst="triangle">
              <a:avLst/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8952296" y="729278"/>
              <a:ext cx="3041146" cy="2621676"/>
            </a:xfrm>
            <a:prstGeom prst="triangle">
              <a:avLst/>
            </a:prstGeom>
            <a:noFill/>
            <a:ln>
              <a:solidFill>
                <a:srgbClr val="7C8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895" y="2048934"/>
            <a:ext cx="2255549" cy="574534"/>
            <a:chOff x="913895" y="2048934"/>
            <a:chExt cx="2565905" cy="574534"/>
          </a:xfrm>
          <a:solidFill>
            <a:srgbClr val="7C8B71"/>
          </a:solidFill>
        </p:grpSpPr>
        <p:sp>
          <p:nvSpPr>
            <p:cNvPr id="31" name="五边形 30"/>
            <p:cNvSpPr/>
            <p:nvPr/>
          </p:nvSpPr>
          <p:spPr>
            <a:xfrm>
              <a:off x="913895" y="2048934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3896" y="2136146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Scrapy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后台抓取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479800" y="2054077"/>
            <a:ext cx="449749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先激活虚拟环境，启动爬虫将数据爬取插入数据库中。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825561" y="3132390"/>
            <a:ext cx="2565905" cy="574534"/>
            <a:chOff x="2135917" y="3132391"/>
            <a:chExt cx="2565905" cy="574534"/>
          </a:xfrm>
          <a:solidFill>
            <a:srgbClr val="7C8B71"/>
          </a:solidFill>
        </p:grpSpPr>
        <p:sp>
          <p:nvSpPr>
            <p:cNvPr id="35" name="五边形 34"/>
            <p:cNvSpPr/>
            <p:nvPr/>
          </p:nvSpPr>
          <p:spPr>
            <a:xfrm>
              <a:off x="2135917" y="3132391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35918" y="3219603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Pandas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数据处理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701822" y="3137534"/>
            <a:ext cx="4497493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将数据库中的数据转换为</a:t>
            </a: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csv</a:t>
            </a: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文件格式并对其进行数据清洗，主要对于一些缺失值的清理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048013" y="4189224"/>
            <a:ext cx="3543287" cy="795098"/>
            <a:chOff x="3357939" y="4215848"/>
            <a:chExt cx="2565905" cy="795098"/>
          </a:xfrm>
        </p:grpSpPr>
        <p:sp>
          <p:nvSpPr>
            <p:cNvPr id="39" name="五边形 38"/>
            <p:cNvSpPr/>
            <p:nvPr/>
          </p:nvSpPr>
          <p:spPr>
            <a:xfrm>
              <a:off x="3357939" y="4215848"/>
              <a:ext cx="2565905" cy="574534"/>
            </a:xfrm>
            <a:prstGeom prst="homePlate">
              <a:avLst>
                <a:gd name="adj" fmla="val 53274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57940" y="4303060"/>
              <a:ext cx="2218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Matplotlib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数据分析可视化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44706" y="5274946"/>
            <a:ext cx="2565905" cy="574534"/>
            <a:chOff x="4579962" y="5299306"/>
            <a:chExt cx="2565905" cy="574534"/>
          </a:xfrm>
        </p:grpSpPr>
        <p:sp>
          <p:nvSpPr>
            <p:cNvPr id="43" name="五边形 42"/>
            <p:cNvSpPr/>
            <p:nvPr/>
          </p:nvSpPr>
          <p:spPr>
            <a:xfrm>
              <a:off x="4579962" y="5299306"/>
              <a:ext cx="2565905" cy="574534"/>
            </a:xfrm>
            <a:prstGeom prst="homePlate">
              <a:avLst>
                <a:gd name="adj" fmla="val 53274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79963" y="5386518"/>
              <a:ext cx="221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Flask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网页渲染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910611" y="5204538"/>
            <a:ext cx="449749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将组件渲染到前端，启动后用户进行一系列操作</a:t>
            </a:r>
          </a:p>
        </p:txBody>
      </p:sp>
      <p:sp>
        <p:nvSpPr>
          <p:cNvPr id="46" name="平行四边形 45"/>
          <p:cNvSpPr/>
          <p:nvPr/>
        </p:nvSpPr>
        <p:spPr>
          <a:xfrm>
            <a:off x="1825560" y="2623468"/>
            <a:ext cx="1033528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平行四边形 46"/>
          <p:cNvSpPr/>
          <p:nvPr/>
        </p:nvSpPr>
        <p:spPr>
          <a:xfrm>
            <a:off x="3063447" y="3692774"/>
            <a:ext cx="1033528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5344706" y="4776286"/>
            <a:ext cx="947462" cy="508922"/>
          </a:xfrm>
          <a:prstGeom prst="parallelogram">
            <a:avLst>
              <a:gd name="adj" fmla="val 111978"/>
            </a:avLst>
          </a:prstGeom>
          <a:solidFill>
            <a:srgbClr val="7C8B7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C6B7CE-4710-4D18-BB05-A03C7CC6D5B3}"/>
              </a:ext>
            </a:extLst>
          </p:cNvPr>
          <p:cNvSpPr txBox="1"/>
          <p:nvPr/>
        </p:nvSpPr>
        <p:spPr>
          <a:xfrm>
            <a:off x="6950568" y="4106369"/>
            <a:ext cx="449749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调用清洗过的数据，使用</a:t>
            </a: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Matplotlib</a:t>
            </a: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生成相应的图表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5" grpId="0"/>
      <p:bldP spid="46" grpId="0" animBg="1"/>
      <p:bldP spid="47" grpId="0" animBg="1"/>
      <p:bldP spid="48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9EA9BA"/>
                </a:solidFill>
                <a:cs typeface="+mn-ea"/>
                <a:sym typeface="+mn-lt"/>
              </a:rPr>
              <a:t>02</a:t>
            </a:r>
            <a:endParaRPr lang="zh-CN" altLang="en-US" sz="115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6843" y="3640846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9EA9BA"/>
                </a:solidFill>
                <a:cs typeface="+mn-ea"/>
                <a:sym typeface="+mn-lt"/>
              </a:rPr>
              <a:t>PART TWO</a:t>
            </a:r>
            <a:endParaRPr lang="zh-CN" altLang="en-US" sz="4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9EA9BA"/>
                </a:solidFill>
                <a:cs typeface="+mn-ea"/>
                <a:sym typeface="+mn-lt"/>
              </a:rPr>
              <a:t>界面展示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9EA9BA"/>
                </a:solidFill>
                <a:cs typeface="+mn-ea"/>
                <a:sym typeface="+mn-lt"/>
              </a:rPr>
              <a:t>Interface display</a:t>
            </a:r>
            <a:endParaRPr lang="zh-CN" altLang="en-US" sz="1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892605" y="2215371"/>
            <a:ext cx="2004433" cy="1615957"/>
          </a:xfrm>
          <a:prstGeom prst="bentConnector4">
            <a:avLst>
              <a:gd name="adj1" fmla="val -11405"/>
              <a:gd name="adj2" fmla="val 114146"/>
            </a:avLst>
          </a:prstGeom>
          <a:ln w="38100">
            <a:solidFill>
              <a:srgbClr val="9EA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界面展示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612900"/>
            <a:ext cx="5630949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3551" y="1612900"/>
            <a:ext cx="5630949" cy="265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501" y="4345356"/>
            <a:ext cx="5630949" cy="311769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551" y="4345356"/>
            <a:ext cx="5630949" cy="311769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0500" y="4657125"/>
            <a:ext cx="5630949" cy="1751698"/>
            <a:chOff x="6110514" y="2293256"/>
            <a:chExt cx="2708110" cy="1751698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首页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708110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设计有一个时钟，基于展示城市为日本设置为日本的时区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搜索框：可对城市进行搜索跳转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城市列表：展示可查看的城市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3550" y="4657125"/>
            <a:ext cx="5630949" cy="2074864"/>
            <a:chOff x="6110514" y="2293256"/>
            <a:chExt cx="2708110" cy="2074864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详情页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708110" cy="16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天气文本框：显示当前天气，包括温度、风速等数据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 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图表：展示预测未来几天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几小时的气温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湿度变化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●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文本表格：显示预测的未来几天的天气详情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A2998A"/>
                </a:solidFill>
                <a:cs typeface="+mn-ea"/>
                <a:sym typeface="+mn-lt"/>
              </a:rPr>
              <a:t>03</a:t>
            </a:r>
            <a:endParaRPr lang="zh-CN" altLang="en-US" sz="115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9375" y="3640846"/>
            <a:ext cx="2938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A2998A"/>
                </a:solidFill>
                <a:cs typeface="+mn-ea"/>
                <a:sym typeface="+mn-lt"/>
              </a:rPr>
              <a:t>PART THREE</a:t>
            </a:r>
            <a:endParaRPr lang="zh-CN" altLang="en-US" sz="4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A2998A"/>
                </a:solidFill>
                <a:cs typeface="+mn-ea"/>
                <a:sym typeface="+mn-lt"/>
              </a:rPr>
              <a:t>功能实现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A2998A"/>
                </a:solidFill>
                <a:cs typeface="+mn-ea"/>
                <a:sym typeface="+mn-lt"/>
              </a:rPr>
              <a:t>Functionality</a:t>
            </a:r>
            <a:endParaRPr lang="zh-CN" altLang="en-US" sz="1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713871" y="2036637"/>
            <a:ext cx="2004433" cy="1973425"/>
          </a:xfrm>
          <a:prstGeom prst="bentConnector4">
            <a:avLst>
              <a:gd name="adj1" fmla="val -11405"/>
              <a:gd name="adj2" fmla="val 111584"/>
            </a:avLst>
          </a:prstGeom>
          <a:ln w="38100">
            <a:solidFill>
              <a:srgbClr val="A29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116879" y="4222207"/>
            <a:ext cx="474202" cy="474202"/>
          </a:xfrm>
          <a:prstGeom prst="ellipse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87889" y="4222207"/>
            <a:ext cx="474202" cy="474202"/>
          </a:xfrm>
          <a:prstGeom prst="ellipse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58899" y="4222207"/>
            <a:ext cx="474202" cy="474202"/>
          </a:xfrm>
          <a:prstGeom prst="ellipse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29909" y="4222207"/>
            <a:ext cx="474202" cy="474202"/>
          </a:xfrm>
          <a:prstGeom prst="ellipse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00919" y="4222207"/>
            <a:ext cx="474202" cy="474202"/>
          </a:xfrm>
          <a:prstGeom prst="ellipse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/>
          <p:cNvCxnSpPr>
            <a:stCxn id="3" idx="6"/>
            <a:endCxn id="4" idx="2"/>
          </p:cNvCxnSpPr>
          <p:nvPr/>
        </p:nvCxnSpPr>
        <p:spPr>
          <a:xfrm>
            <a:off x="1591081" y="4459308"/>
            <a:ext cx="1896808" cy="0"/>
          </a:xfrm>
          <a:prstGeom prst="line">
            <a:avLst/>
          </a:prstGeom>
          <a:ln w="38100">
            <a:solidFill>
              <a:srgbClr val="C7B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3962091" y="4459308"/>
            <a:ext cx="1896808" cy="0"/>
          </a:xfrm>
          <a:prstGeom prst="line">
            <a:avLst/>
          </a:prstGeom>
          <a:ln w="38100">
            <a:solidFill>
              <a:srgbClr val="C7B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6"/>
            <a:endCxn id="6" idx="2"/>
          </p:cNvCxnSpPr>
          <p:nvPr/>
        </p:nvCxnSpPr>
        <p:spPr>
          <a:xfrm>
            <a:off x="6333101" y="4459308"/>
            <a:ext cx="1896808" cy="0"/>
          </a:xfrm>
          <a:prstGeom prst="line">
            <a:avLst/>
          </a:prstGeom>
          <a:ln w="38100">
            <a:solidFill>
              <a:srgbClr val="C7B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6"/>
            <a:endCxn id="7" idx="2"/>
          </p:cNvCxnSpPr>
          <p:nvPr/>
        </p:nvCxnSpPr>
        <p:spPr>
          <a:xfrm>
            <a:off x="8704111" y="4459308"/>
            <a:ext cx="1896808" cy="0"/>
          </a:xfrm>
          <a:prstGeom prst="line">
            <a:avLst/>
          </a:prstGeom>
          <a:ln w="38100">
            <a:solidFill>
              <a:srgbClr val="C7B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4703" y="4750394"/>
            <a:ext cx="187855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初始化数据库建表</a:t>
            </a:r>
            <a:endParaRPr lang="en-US" altLang="zh-CN" sz="1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85713" y="4750394"/>
            <a:ext cx="1878554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激活虚拟环境</a:t>
            </a:r>
            <a:endParaRPr lang="en-US" altLang="zh-CN" sz="1400" dirty="0">
              <a:solidFill>
                <a:srgbClr val="A2998A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运行爬虫获取数据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156723" y="4750394"/>
            <a:ext cx="1878554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运行数据清洗程序</a:t>
            </a:r>
            <a:endParaRPr lang="en-US" altLang="zh-CN" sz="1400" dirty="0">
              <a:solidFill>
                <a:srgbClr val="A2998A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将数据库文件导出为</a:t>
            </a:r>
            <a:r>
              <a:rPr lang="en-US" altLang="zh-CN" sz="1400" dirty="0">
                <a:solidFill>
                  <a:srgbClr val="A2998A"/>
                </a:solidFill>
                <a:cs typeface="+mn-ea"/>
                <a:sym typeface="+mn-lt"/>
              </a:rPr>
              <a:t>csv</a:t>
            </a: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并对其进行数据清洗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27733" y="4750394"/>
            <a:ext cx="1878554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启动前端</a:t>
            </a:r>
            <a:r>
              <a:rPr lang="en-US" altLang="zh-CN" sz="1400" dirty="0">
                <a:solidFill>
                  <a:srgbClr val="A2998A"/>
                </a:solidFill>
                <a:cs typeface="+mn-ea"/>
                <a:sym typeface="+mn-lt"/>
              </a:rPr>
              <a:t>flask</a:t>
            </a: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项目</a:t>
            </a:r>
            <a:endParaRPr lang="en-US" altLang="zh-CN" sz="1400" dirty="0">
              <a:solidFill>
                <a:srgbClr val="A2998A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对处理后的数据进行可视化分析与处理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898743" y="4750394"/>
            <a:ext cx="1878554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A2998A"/>
                </a:solidFill>
                <a:cs typeface="+mn-ea"/>
                <a:sym typeface="+mn-lt"/>
              </a:rPr>
              <a:t>将各组件与数据渲染到前端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28" name="矩形 27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DAC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A2998A"/>
                  </a:solidFill>
                  <a:cs typeface="+mn-ea"/>
                  <a:sym typeface="+mn-lt"/>
                </a:rPr>
                <a:t>数据采集与处理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18FC8EA4-C7C2-4F45-9256-8747B4FB7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6" y="2065518"/>
            <a:ext cx="2895186" cy="13634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313F7A-6F76-4CA4-9A58-E9419B884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89" y="1899743"/>
            <a:ext cx="1606075" cy="16060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7840239-808D-4896-898A-4DCF91036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58" y="1940458"/>
            <a:ext cx="2857500" cy="16002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1A5F5D5-6099-4244-83A3-9FEB29C94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25" y="1899743"/>
            <a:ext cx="1606075" cy="160607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847163A-AA4E-4384-AF35-7DF11A7B3295}"/>
              </a:ext>
            </a:extLst>
          </p:cNvPr>
          <p:cNvSpPr txBox="1"/>
          <p:nvPr/>
        </p:nvSpPr>
        <p:spPr>
          <a:xfrm>
            <a:off x="3339143" y="2518114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→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42DEC1-DAD1-4194-870C-37F20F4F2A75}"/>
              </a:ext>
            </a:extLst>
          </p:cNvPr>
          <p:cNvSpPr txBox="1"/>
          <p:nvPr/>
        </p:nvSpPr>
        <p:spPr>
          <a:xfrm>
            <a:off x="5648057" y="2518114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→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55F5BC-B825-4B59-86A8-F6D699595C9B}"/>
              </a:ext>
            </a:extLst>
          </p:cNvPr>
          <p:cNvSpPr txBox="1"/>
          <p:nvPr/>
        </p:nvSpPr>
        <p:spPr>
          <a:xfrm>
            <a:off x="8412199" y="2518114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506</Words>
  <Application>Microsoft Office PowerPoint</Application>
  <PresentationFormat>宽屏</PresentationFormat>
  <Paragraphs>96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字魂58号-创中黑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亦天 洛</cp:lastModifiedBy>
  <cp:revision>50</cp:revision>
  <dcterms:created xsi:type="dcterms:W3CDTF">2020-05-04T07:16:00Z</dcterms:created>
  <dcterms:modified xsi:type="dcterms:W3CDTF">2024-07-26T18:41:56Z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ABAD8A609AE04E28A5C097E609394BE1_12</vt:lpwstr>
  </property>
  <property fmtid="{D5CDD505-2E9C-101B-9397-08002B2CF9AE}" pid="3" name="KSOProductBuildVer">
    <vt:lpwstr>2052-11.1.0.14309</vt:lpwstr>
  </property>
</Properties>
</file>