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6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0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708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7488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5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468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2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0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1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7EEE-EBD7-4131-B310-9EA8B8D0CE8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1613-3B2C-4EA2-85C9-11311C7F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chemeClr val="accent1"/>
                </a:solidFill>
                <a:cs typeface="+mn-ea"/>
                <a:sym typeface="+mn-lt"/>
              </a:rPr>
              <a:t>新</a:t>
            </a:r>
            <a:r>
              <a:rPr kumimoji="1" lang="zh-CN" altLang="en-US" dirty="0" smtClean="0">
                <a:solidFill>
                  <a:schemeClr val="accent1"/>
                </a:solidFill>
                <a:cs typeface="+mn-ea"/>
                <a:sym typeface="+mn-lt"/>
              </a:rPr>
              <a:t>方向组工作总结</a:t>
            </a:r>
            <a:r>
              <a:rPr kumimoji="1" lang="zh-CN" altLang="en-US" dirty="0">
                <a:solidFill>
                  <a:schemeClr val="accent1"/>
                </a:solidFill>
                <a:cs typeface="+mn-ea"/>
                <a:sym typeface="+mn-lt"/>
              </a:rPr>
              <a:t>汇报</a:t>
            </a:r>
            <a:r>
              <a:rPr kumimoji="1" lang="zh-CN" altLang="en-US" b="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 smtClean="0">
                <a:solidFill>
                  <a:prstClr val="white"/>
                </a:solidFill>
                <a:cs typeface="+mn-ea"/>
                <a:sym typeface="+mn-lt"/>
              </a:rPr>
              <a:t>第一周总结</a:t>
            </a: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7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121" y="256674"/>
            <a:ext cx="1761441" cy="41883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4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2121" y="660255"/>
            <a:ext cx="1440658" cy="529569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阶段计划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519523" y="430511"/>
            <a:ext cx="3706512" cy="2332726"/>
            <a:chOff x="3521602" y="948168"/>
            <a:chExt cx="2854713" cy="1805472"/>
          </a:xfrm>
        </p:grpSpPr>
        <p:sp>
          <p:nvSpPr>
            <p:cNvPr id="40" name="矩形 9"/>
            <p:cNvSpPr/>
            <p:nvPr/>
          </p:nvSpPr>
          <p:spPr>
            <a:xfrm flipV="1">
              <a:off x="3521602" y="948168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631534" y="1049979"/>
              <a:ext cx="2630273" cy="1192774"/>
              <a:chOff x="3548375" y="492933"/>
              <a:chExt cx="1972705" cy="894580"/>
            </a:xfrm>
          </p:grpSpPr>
          <p:sp>
            <p:nvSpPr>
              <p:cNvPr id="44" name="文本框 8"/>
              <p:cNvSpPr txBox="1"/>
              <p:nvPr/>
            </p:nvSpPr>
            <p:spPr>
              <a:xfrm>
                <a:off x="3548375" y="932306"/>
                <a:ext cx="1972705" cy="45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深化重点学习所选择的工具的使用方式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8375" y="492933"/>
                <a:ext cx="936332" cy="3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重点学习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2444208" y="3820883"/>
            <a:ext cx="3419147" cy="2565402"/>
            <a:chOff x="1050836" y="3820884"/>
            <a:chExt cx="2854713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6" name="组 45"/>
            <p:cNvGrpSpPr/>
            <p:nvPr/>
          </p:nvGrpSpPr>
          <p:grpSpPr>
            <a:xfrm>
              <a:off x="1050836" y="4245745"/>
              <a:ext cx="2854712" cy="1204926"/>
              <a:chOff x="3477636" y="669460"/>
              <a:chExt cx="2141034" cy="903694"/>
            </a:xfrm>
          </p:grpSpPr>
          <p:sp>
            <p:nvSpPr>
              <p:cNvPr id="47" name="文本框 8"/>
              <p:cNvSpPr txBox="1"/>
              <p:nvPr/>
            </p:nvSpPr>
            <p:spPr>
              <a:xfrm>
                <a:off x="3477636" y="954202"/>
                <a:ext cx="2141034" cy="61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noProof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继续深化学习软件工程相关知识</a:t>
                </a:r>
                <a:endParaRPr lang="en-US" altLang="zh-CN" noProof="0" dirty="0" smtClean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翻阅以前软件工程相关文档</a:t>
                </a:r>
                <a:endParaRPr kumimoji="0" lang="en-US" altLang="zh-CN" b="0" i="0" u="none" strike="noStrike" kern="1200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noProof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学习了解老师提供相关工具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560787" y="669460"/>
                <a:ext cx="1015026" cy="27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工具确立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 5"/>
          <p:cNvGrpSpPr/>
          <p:nvPr/>
        </p:nvGrpSpPr>
        <p:grpSpPr>
          <a:xfrm>
            <a:off x="7290710" y="3854783"/>
            <a:ext cx="3870776" cy="2531502"/>
            <a:chOff x="5941200" y="3820884"/>
            <a:chExt cx="2854713" cy="1805472"/>
          </a:xfrm>
        </p:grpSpPr>
        <p:sp>
          <p:nvSpPr>
            <p:cNvPr id="41" name="矩形 9"/>
            <p:cNvSpPr/>
            <p:nvPr/>
          </p:nvSpPr>
          <p:spPr>
            <a:xfrm>
              <a:off x="5941200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6087795" y="4169431"/>
              <a:ext cx="2630274" cy="1045968"/>
              <a:chOff x="3560788" y="612225"/>
              <a:chExt cx="1972705" cy="784476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3560788" y="977237"/>
                <a:ext cx="1972705" cy="419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在完成相关概念的学习与熟悉之后开始着手需求分析文档的写作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560788" y="612225"/>
                <a:ext cx="896596" cy="279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需求分析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1078159" y="248697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周二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14120" y="343400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周五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57575" y="248533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周日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97283" y="3434001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周二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5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25200" y="3084942"/>
            <a:ext cx="6396459" cy="1795158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 smtClean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6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2337" y="665954"/>
            <a:ext cx="2727326" cy="424732"/>
          </a:xfrm>
        </p:spPr>
        <p:txBody>
          <a:bodyPr/>
          <a:lstStyle/>
          <a:p>
            <a:pPr lvl="0"/>
            <a:r>
              <a:rPr kumimoji="1" lang="zh-CN" altLang="en-US" sz="2400" kern="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658978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1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658978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组织结构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06551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2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4106551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小组</a:t>
            </a:r>
            <a:r>
              <a:rPr kumimoji="1" lang="zh-CN" altLang="en-US" kern="0" dirty="0" smtClean="0">
                <a:cs typeface="+mn-ea"/>
                <a:sym typeface="+mn-lt"/>
              </a:rPr>
              <a:t>制度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554124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3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554124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上期</a:t>
            </a:r>
            <a:r>
              <a:rPr kumimoji="1" lang="zh-CN" altLang="en-US" kern="0" dirty="0" smtClean="0">
                <a:cs typeface="+mn-ea"/>
                <a:sym typeface="+mn-lt"/>
              </a:rPr>
              <a:t>工作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9023143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4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023143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下期</a:t>
            </a:r>
            <a:r>
              <a:rPr kumimoji="1" lang="zh-CN" altLang="en-US" kern="0" dirty="0" smtClean="0">
                <a:cs typeface="+mn-ea"/>
                <a:sym typeface="+mn-lt"/>
              </a:rPr>
              <a:t>计划</a:t>
            </a:r>
            <a:endParaRPr kumimoji="1" lang="zh-CN" altLang="en-US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1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1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组织结构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1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组织结构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46891" y="114824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6889" y="23034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46886" y="3487536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46886" y="4636465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4" y="1335826"/>
            <a:ext cx="497765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dirty="0"/>
              <a:t>客户端、考试管理子系统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8986" y="135039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郭祥临（组长）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6818" y="249401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胡凇源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6074" y="2484309"/>
            <a:ext cx="497765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dirty="0"/>
              <a:t>驾校使用子系统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2337" y="3654122"/>
            <a:ext cx="4979599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dirty="0"/>
              <a:t>建站和内容管理子系统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64892" y="366496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杨尚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62436" y="481551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张云汉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2337" y="4820645"/>
            <a:ext cx="4979599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dirty="0"/>
              <a:t>学员管理子系统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34609" y="969189"/>
            <a:ext cx="119567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733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80938" y="2133606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90616" y="3294623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303866" y="4466654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146886" y="5872637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6074" y="6056817"/>
            <a:ext cx="497765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dirty="0"/>
              <a:t>信息服务子系统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8981" y="60747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张旭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34604" y="5693582"/>
            <a:ext cx="119567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733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05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1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2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小组</a:t>
            </a:r>
            <a:r>
              <a:rPr kumimoji="1" lang="zh-CN" altLang="en-US" kern="0" dirty="0" smtClean="0">
                <a:cs typeface="+mn-ea"/>
                <a:sym typeface="+mn-lt"/>
              </a:rPr>
              <a:t>制度</a:t>
            </a:r>
            <a:endParaRPr kumimoji="1" lang="zh-CN" altLang="en-US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57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2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小组</a:t>
            </a:r>
            <a:r>
              <a:rPr kumimoji="1" lang="zh-CN" altLang="en-US" kern="0" dirty="0" smtClean="0">
                <a:cs typeface="+mn-ea"/>
                <a:sym typeface="+mn-lt"/>
              </a:rPr>
              <a:t>制度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1" name="等腰三角形 11"/>
          <p:cNvSpPr/>
          <p:nvPr/>
        </p:nvSpPr>
        <p:spPr>
          <a:xfrm>
            <a:off x="3308818" y="584516"/>
            <a:ext cx="1752796" cy="87653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2702576" y="1664256"/>
            <a:ext cx="2965279" cy="844072"/>
            <a:chOff x="7158463" y="1664256"/>
            <a:chExt cx="2965279" cy="844072"/>
          </a:xfrm>
          <a:solidFill>
            <a:schemeClr val="accent1"/>
          </a:solidFill>
        </p:grpSpPr>
        <p:sp>
          <p:nvSpPr>
            <p:cNvPr id="10" name="五边形 9"/>
            <p:cNvSpPr/>
            <p:nvPr/>
          </p:nvSpPr>
          <p:spPr>
            <a:xfrm>
              <a:off x="7158463" y="1664256"/>
              <a:ext cx="2965279" cy="844072"/>
            </a:xfrm>
            <a:custGeom>
              <a:avLst/>
              <a:gdLst/>
              <a:ahLst/>
              <a:cxnLst/>
              <a:rect l="l" t="t" r="r" b="b"/>
              <a:pathLst>
                <a:path w="1917572" h="545840">
                  <a:moveTo>
                    <a:pt x="272920" y="0"/>
                  </a:moveTo>
                  <a:lnTo>
                    <a:pt x="1135241" y="0"/>
                  </a:lnTo>
                  <a:lnTo>
                    <a:pt x="1222047" y="0"/>
                  </a:lnTo>
                  <a:lnTo>
                    <a:pt x="1644652" y="0"/>
                  </a:lnTo>
                  <a:lnTo>
                    <a:pt x="1917572" y="272920"/>
                  </a:lnTo>
                  <a:lnTo>
                    <a:pt x="1644652" y="545840"/>
                  </a:lnTo>
                  <a:lnTo>
                    <a:pt x="1222047" y="545840"/>
                  </a:lnTo>
                  <a:lnTo>
                    <a:pt x="113524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819400" y="1799159"/>
              <a:ext cx="1694695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3200" b="1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zh-CN" altLang="en-US" sz="3200" b="1" kern="0" dirty="0">
                  <a:solidFill>
                    <a:schemeClr val="bg1"/>
                  </a:solidFill>
                  <a:cs typeface="+mn-ea"/>
                  <a:sym typeface="+mn-lt"/>
                </a:rPr>
                <a:t>大</a:t>
              </a:r>
              <a:r>
                <a:rPr lang="zh-CN" altLang="en-US" sz="3200" b="1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会议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083653" y="2705721"/>
            <a:ext cx="4203123" cy="844072"/>
            <a:chOff x="6539540" y="2705721"/>
            <a:chExt cx="4203123" cy="844072"/>
          </a:xfrm>
          <a:solidFill>
            <a:schemeClr val="bg1">
              <a:lumMod val="75000"/>
            </a:schemeClr>
          </a:solidFill>
        </p:grpSpPr>
        <p:sp>
          <p:nvSpPr>
            <p:cNvPr id="9" name="五边形 7"/>
            <p:cNvSpPr/>
            <p:nvPr/>
          </p:nvSpPr>
          <p:spPr>
            <a:xfrm>
              <a:off x="6539540" y="2705721"/>
              <a:ext cx="4203123" cy="844072"/>
            </a:xfrm>
            <a:custGeom>
              <a:avLst/>
              <a:gdLst/>
              <a:ahLst/>
              <a:cxnLst/>
              <a:rect l="l" t="t" r="r" b="b"/>
              <a:pathLst>
                <a:path w="2718054" h="545840">
                  <a:moveTo>
                    <a:pt x="272920" y="0"/>
                  </a:moveTo>
                  <a:lnTo>
                    <a:pt x="419591" y="0"/>
                  </a:lnTo>
                  <a:lnTo>
                    <a:pt x="2298463" y="0"/>
                  </a:lnTo>
                  <a:lnTo>
                    <a:pt x="2445134" y="0"/>
                  </a:lnTo>
                  <a:lnTo>
                    <a:pt x="2718054" y="272920"/>
                  </a:lnTo>
                  <a:lnTo>
                    <a:pt x="2445134" y="545840"/>
                  </a:lnTo>
                  <a:lnTo>
                    <a:pt x="2298463" y="545840"/>
                  </a:lnTo>
                  <a:lnTo>
                    <a:pt x="41959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19400" y="2835369"/>
              <a:ext cx="1643399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次监督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612996" y="3747185"/>
            <a:ext cx="5144439" cy="844072"/>
            <a:chOff x="6068883" y="3747185"/>
            <a:chExt cx="5144439" cy="84407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五边形 5"/>
            <p:cNvSpPr/>
            <p:nvPr/>
          </p:nvSpPr>
          <p:spPr>
            <a:xfrm>
              <a:off x="6068883" y="3747185"/>
              <a:ext cx="5144439" cy="844072"/>
            </a:xfrm>
            <a:custGeom>
              <a:avLst/>
              <a:gdLst/>
              <a:ahLst/>
              <a:cxnLst/>
              <a:rect l="l" t="t" r="r" b="b"/>
              <a:pathLst>
                <a:path w="3326780" h="545840">
                  <a:moveTo>
                    <a:pt x="272920" y="0"/>
                  </a:moveTo>
                  <a:lnTo>
                    <a:pt x="1028317" y="0"/>
                  </a:lnTo>
                  <a:lnTo>
                    <a:pt x="2298463" y="0"/>
                  </a:lnTo>
                  <a:lnTo>
                    <a:pt x="3053860" y="0"/>
                  </a:lnTo>
                  <a:lnTo>
                    <a:pt x="3326780" y="272920"/>
                  </a:lnTo>
                  <a:lnTo>
                    <a:pt x="3053860" y="545840"/>
                  </a:lnTo>
                  <a:lnTo>
                    <a:pt x="2298463" y="545840"/>
                  </a:lnTo>
                  <a:lnTo>
                    <a:pt x="1028317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819398" y="3884578"/>
              <a:ext cx="1643399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项指标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239544" y="4788648"/>
            <a:ext cx="5891343" cy="844072"/>
            <a:chOff x="5695431" y="4788648"/>
            <a:chExt cx="5891343" cy="844072"/>
          </a:xfrm>
          <a:solidFill>
            <a:schemeClr val="accent1">
              <a:lumMod val="75000"/>
            </a:schemeClr>
          </a:solidFill>
        </p:grpSpPr>
        <p:sp>
          <p:nvSpPr>
            <p:cNvPr id="7" name="五边形 2"/>
            <p:cNvSpPr/>
            <p:nvPr/>
          </p:nvSpPr>
          <p:spPr>
            <a:xfrm flipH="1">
              <a:off x="5695431" y="4788648"/>
              <a:ext cx="5891343" cy="844072"/>
            </a:xfrm>
            <a:custGeom>
              <a:avLst/>
              <a:gdLst/>
              <a:ahLst/>
              <a:cxnLst/>
              <a:rect l="l" t="t" r="r" b="b"/>
              <a:pathLst>
                <a:path w="3809784" h="545840">
                  <a:moveTo>
                    <a:pt x="3536864" y="0"/>
                  </a:moveTo>
                  <a:lnTo>
                    <a:pt x="2298463" y="0"/>
                  </a:lnTo>
                  <a:lnTo>
                    <a:pt x="1511321" y="0"/>
                  </a:lnTo>
                  <a:lnTo>
                    <a:pt x="272920" y="0"/>
                  </a:lnTo>
                  <a:lnTo>
                    <a:pt x="0" y="272920"/>
                  </a:lnTo>
                  <a:lnTo>
                    <a:pt x="272920" y="545840"/>
                  </a:lnTo>
                  <a:lnTo>
                    <a:pt x="1511321" y="545840"/>
                  </a:lnTo>
                  <a:lnTo>
                    <a:pt x="2298463" y="545840"/>
                  </a:lnTo>
                  <a:lnTo>
                    <a:pt x="3536864" y="545840"/>
                  </a:lnTo>
                  <a:lnTo>
                    <a:pt x="3809784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19399" y="4918296"/>
              <a:ext cx="1643399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5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个参与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667855" y="1761745"/>
            <a:ext cx="380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每周五下午的周中重申会议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周日下午的周末总结会议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86772" y="2835369"/>
            <a:ext cx="380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周二老师课上监督</a:t>
            </a:r>
            <a:endParaRPr lang="en-US" altLang="zh-CN" dirty="0" smtClean="0"/>
          </a:p>
          <a:p>
            <a:r>
              <a:rPr lang="zh-CN" altLang="en-US" dirty="0" smtClean="0"/>
              <a:t>周五周末会议监督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57425" y="3984555"/>
            <a:ext cx="38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签到、投入、提问、完成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130879" y="5026017"/>
            <a:ext cx="38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人全体参与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5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3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上期工作</a:t>
            </a:r>
            <a:endParaRPr kumimoji="1" lang="zh-CN" altLang="en-US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3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3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kern="0" dirty="0">
                <a:cs typeface="+mn-ea"/>
                <a:sym typeface="+mn-lt"/>
              </a:rPr>
              <a:t>上期工作</a:t>
            </a: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909923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3842970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13304" y="2553865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13304" y="4102154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 11"/>
          <p:cNvSpPr/>
          <p:nvPr/>
        </p:nvSpPr>
        <p:spPr>
          <a:xfrm>
            <a:off x="1436362" y="1909925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矩形 13"/>
          <p:cNvSpPr/>
          <p:nvPr/>
        </p:nvSpPr>
        <p:spPr>
          <a:xfrm>
            <a:off x="1436362" y="3842971"/>
            <a:ext cx="779916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3363" y="2081941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3363" y="4017530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19517" y="2764438"/>
            <a:ext cx="91676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rgbClr val="FFFFFF"/>
                </a:solidFill>
                <a:cs typeface="+mn-ea"/>
                <a:sym typeface="+mn-lt"/>
              </a:rPr>
              <a:t>研讨项目总体需求，按照子模块、子系统对整个项目进行划分并分配任务到个人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9517" y="4115730"/>
            <a:ext cx="89372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rgbClr val="FFFFFF"/>
                </a:solidFill>
                <a:cs typeface="+mn-ea"/>
                <a:sym typeface="+mn-lt"/>
              </a:rPr>
              <a:t>小组成员学习</a:t>
            </a:r>
            <a:r>
              <a:rPr lang="en-US" altLang="zh-CN" sz="2000" kern="0" dirty="0" smtClean="0">
                <a:solidFill>
                  <a:srgbClr val="FFFFFF"/>
                </a:solidFill>
                <a:cs typeface="+mn-ea"/>
                <a:sym typeface="+mn-lt"/>
              </a:rPr>
              <a:t>《</a:t>
            </a:r>
            <a:r>
              <a:rPr lang="zh-CN" altLang="en-US" sz="2000" kern="0" dirty="0" smtClean="0">
                <a:solidFill>
                  <a:srgbClr val="FFFFFF"/>
                </a:solidFill>
                <a:cs typeface="+mn-ea"/>
                <a:sym typeface="+mn-lt"/>
              </a:rPr>
              <a:t>软件工程基础</a:t>
            </a:r>
            <a:r>
              <a:rPr lang="en-US" altLang="zh-CN" sz="2000" kern="0" dirty="0" smtClean="0">
                <a:solidFill>
                  <a:srgbClr val="FFFFFF"/>
                </a:solidFill>
                <a:cs typeface="+mn-ea"/>
                <a:sym typeface="+mn-lt"/>
              </a:rPr>
              <a:t>》</a:t>
            </a:r>
            <a:r>
              <a:rPr lang="zh-CN" altLang="en-US" sz="2000" kern="0" dirty="0" smtClean="0">
                <a:solidFill>
                  <a:srgbClr val="FFFFFF"/>
                </a:solidFill>
                <a:cs typeface="+mn-ea"/>
                <a:sym typeface="+mn-lt"/>
              </a:rPr>
              <a:t>课本，复习相关软件工程概念，如软件需求工程、软件设计工程等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80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4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下期计划</a:t>
            </a:r>
            <a:endParaRPr kumimoji="1" lang="zh-CN" altLang="en-US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8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260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Microsoft YaHei</vt:lpstr>
      <vt:lpstr>Microsoft YaHei</vt:lpstr>
      <vt:lpstr>Arial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郭祥临</dc:creator>
  <cp:lastModifiedBy>郭祥临</cp:lastModifiedBy>
  <cp:revision>31</cp:revision>
  <dcterms:created xsi:type="dcterms:W3CDTF">2018-10-15T12:12:38Z</dcterms:created>
  <dcterms:modified xsi:type="dcterms:W3CDTF">2018-10-15T13:26:00Z</dcterms:modified>
</cp:coreProperties>
</file>