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22"/>
  </p:notes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  <p:sldId id="257" r:id="rId9"/>
    <p:sldId id="269" r:id="rId10"/>
    <p:sldId id="271" r:id="rId11"/>
    <p:sldId id="270" r:id="rId12"/>
    <p:sldId id="266" r:id="rId13"/>
    <p:sldId id="265" r:id="rId14"/>
    <p:sldId id="273" r:id="rId15"/>
    <p:sldId id="274" r:id="rId16"/>
    <p:sldId id="275" r:id="rId17"/>
    <p:sldId id="268" r:id="rId18"/>
    <p:sldId id="267" r:id="rId19"/>
    <p:sldId id="272" r:id="rId20"/>
    <p:sldId id="26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sign Notes" id="{8B995469-BB0B-2D41-B3AD-40FEA49126C5}">
          <p14:sldIdLst>
            <p14:sldId id="256"/>
            <p14:sldId id="258"/>
            <p14:sldId id="259"/>
            <p14:sldId id="260"/>
            <p14:sldId id="261"/>
            <p14:sldId id="263"/>
            <p14:sldId id="262"/>
          </p14:sldIdLst>
        </p14:section>
        <p14:section name="Your Presentation" id="{A8D7B0BD-02B5-F641-8106-1F81A10ED379}">
          <p14:sldIdLst>
            <p14:sldId id="257"/>
            <p14:sldId id="269"/>
            <p14:sldId id="271"/>
            <p14:sldId id="270"/>
            <p14:sldId id="266"/>
            <p14:sldId id="265"/>
            <p14:sldId id="273"/>
            <p14:sldId id="274"/>
            <p14:sldId id="275"/>
            <p14:sldId id="268"/>
            <p14:sldId id="267"/>
            <p14:sldId id="272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286" autoAdjust="0"/>
  </p:normalViewPr>
  <p:slideViewPr>
    <p:cSldViewPr snapToGrid="0" snapToObjects="1">
      <p:cViewPr varScale="1">
        <p:scale>
          <a:sx n="122" d="100"/>
          <a:sy n="122" d="100"/>
        </p:scale>
        <p:origin x="114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4CD-4B32-AC75-67A0F3EBBE3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4CD-4B32-AC75-67A0F3EBBE3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4CD-4B32-AC75-67A0F3EBBE3C}"/>
              </c:ext>
            </c:extLst>
          </c:dPt>
          <c:dLbls>
            <c:dLbl>
              <c:idx val="0"/>
              <c:layout>
                <c:manualLayout>
                  <c:x val="2.52979827224241E-2"/>
                  <c:y val="2.0819633124809132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84CD-4B32-AC75-67A0F3EBBE3C}"/>
                </c:ext>
              </c:extLst>
            </c:dLbl>
            <c:dLbl>
              <c:idx val="1"/>
              <c:layout>
                <c:manualLayout>
                  <c:x val="2.2135734882120988E-2"/>
                  <c:y val="4.4613499553162426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84CD-4B32-AC75-67A0F3EBBE3C}"/>
                </c:ext>
              </c:extLst>
            </c:dLbl>
            <c:dLbl>
              <c:idx val="2"/>
              <c:layout>
                <c:manualLayout>
                  <c:x val="-3.9528098003787489E-2"/>
                  <c:y val="-7.7330065892148317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84CD-4B32-AC75-67A0F3EBBE3C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Sheet1!$A$1:$A$3</c:f>
              <c:strCache>
                <c:ptCount val="3"/>
                <c:pt idx="0">
                  <c:v>Time spent writing code</c:v>
                </c:pt>
                <c:pt idx="1">
                  <c:v>Time spent writing tests</c:v>
                </c:pt>
                <c:pt idx="2">
                  <c:v>time spent trying to mock a rest api for unit tests</c:v>
                </c:pt>
              </c:strCache>
            </c:strRef>
          </c:cat>
          <c:val>
            <c:numRef>
              <c:f>Sheet1!$B$1:$B$3</c:f>
              <c:numCache>
                <c:formatCode>0%</c:formatCode>
                <c:ptCount val="3"/>
                <c:pt idx="0">
                  <c:v>0.1</c:v>
                </c:pt>
                <c:pt idx="1">
                  <c:v>0.15</c:v>
                </c:pt>
                <c:pt idx="2">
                  <c:v>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4CD-4B32-AC75-67A0F3EBBE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8B8BF6-A8F6-45E4-934F-66193C77F253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EB332F-D54A-4050-A012-A33A569E7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93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Build…easy.</a:t>
            </a:r>
            <a:r>
              <a:rPr lang="en-US" baseline="0" dirty="0" smtClean="0"/>
              <a:t>  Deploy…easy.  Unit tests? A month and a couple thousand lines of code later I gave that 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B332F-D54A-4050-A012-A33A569E7EA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85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Deploy</a:t>
            </a:r>
            <a:r>
              <a:rPr lang="en-US" baseline="0" dirty="0" smtClean="0"/>
              <a:t> a virtual appliance in the cloud.  Two things needed:</a:t>
            </a:r>
          </a:p>
          <a:p>
            <a:r>
              <a:rPr lang="en-US" baseline="0" dirty="0" smtClean="0"/>
              <a:t>ARM Template</a:t>
            </a:r>
          </a:p>
          <a:p>
            <a:r>
              <a:rPr lang="en-US" baseline="0" dirty="0" smtClean="0"/>
              <a:t>Authentication 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B332F-D54A-4050-A012-A33A569E7EA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44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Here’s the problem.  When</a:t>
            </a:r>
            <a:r>
              <a:rPr lang="en-US" baseline="0" dirty="0" smtClean="0"/>
              <a:t> you mock invoke-</a:t>
            </a:r>
            <a:r>
              <a:rPr lang="en-US" baseline="0" dirty="0" err="1" smtClean="0"/>
              <a:t>restmethod</a:t>
            </a:r>
            <a:r>
              <a:rPr lang="en-US" baseline="0" dirty="0" smtClean="0"/>
              <a:t> you basically have to reverse engineer your API.</a:t>
            </a:r>
          </a:p>
          <a:p>
            <a:r>
              <a:rPr lang="en-US" baseline="0" dirty="0" smtClean="0"/>
              <a:t>Or write a specific mock for every 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B332F-D54A-4050-A012-A33A569E7EA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60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76194"/>
            <a:ext cx="4673600" cy="965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56" y="6214207"/>
            <a:ext cx="1228344" cy="4297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969477" y="1594338"/>
            <a:ext cx="8768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DEMO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969478" y="3141663"/>
            <a:ext cx="8792186" cy="2039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804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6708" y="365125"/>
            <a:ext cx="926709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086708" y="1911350"/>
            <a:ext cx="9267092" cy="3586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688123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400" dirty="0"/>
              <a:t>DESIGN</a:t>
            </a:r>
            <a:r>
              <a:rPr lang="en-US" sz="4400" baseline="0" dirty="0"/>
              <a:t> </a:t>
            </a:r>
            <a:r>
              <a:rPr lang="en-US" sz="4400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18540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04093" y="281354"/>
            <a:ext cx="8768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THAN</a:t>
            </a:r>
            <a:r>
              <a:rPr lang="en-US" sz="8000" b="1" baseline="0" dirty="0"/>
              <a:t>K YOU!</a:t>
            </a:r>
            <a:endParaRPr lang="en-US" sz="8000" b="1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44770" y="1373960"/>
            <a:ext cx="8768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Please use the event app or </a:t>
            </a:r>
            <a:r>
              <a:rPr lang="en-US" sz="2400" b="0" dirty="0" err="1"/>
              <a:t>Sched.com</a:t>
            </a:r>
            <a:r>
              <a:rPr lang="en-US" sz="2400" b="0" dirty="0"/>
              <a:t> to submit a session rating!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154" y="5487456"/>
            <a:ext cx="4673600" cy="965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93" y="5610993"/>
            <a:ext cx="2052515" cy="71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58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76194"/>
            <a:ext cx="4673600" cy="965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26" y="167159"/>
            <a:ext cx="3855289" cy="36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ramblingcookiemonster.github.io/PSDeploy-Inception/" TargetMode="External"/><Relationship Id="rId2" Type="http://schemas.openxmlformats.org/officeDocument/2006/relationships/hyperlink" Target="https://github.com/murrahjm/Infoblox-Class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powershell/wmf/5.0/class_newtyp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Notes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These slides are hidden, and will not display when presenting.</a:t>
            </a:r>
          </a:p>
          <a:p>
            <a:r>
              <a:rPr lang="en-US" dirty="0"/>
              <a:t>You’re welcome to delete these slides if you plan to share your deck.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943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Why?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Code Separation</a:t>
            </a:r>
          </a:p>
          <a:p>
            <a:pPr lvl="1"/>
            <a:r>
              <a:rPr lang="en-US" dirty="0" smtClean="0"/>
              <a:t>Class definitions interface between REST API and </a:t>
            </a:r>
            <a:r>
              <a:rPr lang="en-US" dirty="0" err="1" smtClean="0"/>
              <a:t>powershell</a:t>
            </a:r>
            <a:endParaRPr lang="en-US" dirty="0" smtClean="0"/>
          </a:p>
          <a:p>
            <a:pPr lvl="1"/>
            <a:r>
              <a:rPr lang="en-US" dirty="0" smtClean="0"/>
              <a:t>Cmdlets interface between </a:t>
            </a:r>
            <a:r>
              <a:rPr lang="en-US" dirty="0" err="1" smtClean="0"/>
              <a:t>powershell</a:t>
            </a:r>
            <a:r>
              <a:rPr lang="en-US" dirty="0" smtClean="0"/>
              <a:t> and the user</a:t>
            </a:r>
          </a:p>
          <a:p>
            <a:r>
              <a:rPr lang="en-US" dirty="0" smtClean="0"/>
              <a:t>Cleaner Parameter validation</a:t>
            </a:r>
            <a:endParaRPr lang="en-US" dirty="0"/>
          </a:p>
          <a:p>
            <a:r>
              <a:rPr lang="en-US" dirty="0" smtClean="0"/>
              <a:t>Why not?</a:t>
            </a:r>
          </a:p>
        </p:txBody>
      </p:sp>
    </p:spTree>
    <p:extLst>
      <p:ext uri="{BB962C8B-B14F-4D97-AF65-F5344CB8AC3E}">
        <p14:creationId xmlns:p14="http://schemas.microsoft.com/office/powerpoint/2010/main" val="67709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</a:t>
            </a:r>
            <a:r>
              <a:rPr lang="en-US" dirty="0" smtClean="0"/>
              <a:t>Why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err="1">
                <a:solidFill>
                  <a:srgbClr val="00008B"/>
                </a:solidFill>
                <a:latin typeface="Consolas" panose="020B0609020204030204" pitchFamily="49" charset="0"/>
              </a:rPr>
              <a:t>Param</a:t>
            </a:r>
            <a:r>
              <a:rPr lang="en-US" sz="1400" dirty="0">
                <a:solidFill>
                  <a:srgbClr val="00008B"/>
                </a:solidFill>
                <a:latin typeface="Consolas" panose="020B0609020204030204" pitchFamily="49" charset="0"/>
              </a:rPr>
              <a:t>(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[Parameter(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Mandatory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F4500"/>
                </a:solidFill>
                <a:latin typeface="Consolas" panose="020B0609020204030204" pitchFamily="49" charset="0"/>
              </a:rPr>
              <a:t>$True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)]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ObjectType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00008B"/>
                </a:solidFill>
                <a:latin typeface="Consolas" panose="020B0609020204030204" pitchFamily="49" charset="0"/>
              </a:rPr>
              <a:t>$</a:t>
            </a:r>
            <a:r>
              <a:rPr lang="en-US" sz="1400" dirty="0" err="1">
                <a:solidFill>
                  <a:srgbClr val="FF4500"/>
                </a:solidFill>
                <a:latin typeface="Consolas" panose="020B0609020204030204" pitchFamily="49" charset="0"/>
              </a:rPr>
              <a:t>InputObject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8B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err="1" smtClean="0">
                <a:solidFill>
                  <a:srgbClr val="00008B"/>
                </a:solidFill>
                <a:latin typeface="Consolas" panose="020B0609020204030204" pitchFamily="49" charset="0"/>
              </a:rPr>
              <a:t>Param</a:t>
            </a:r>
            <a:r>
              <a:rPr lang="en-US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8B"/>
                </a:solidFill>
                <a:latin typeface="Consolas" panose="020B0609020204030204" pitchFamily="49" charset="0"/>
              </a:rPr>
              <a:t>(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[Parameter(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ValueFromPipelineByPropertyName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)]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Parameter(</a:t>
            </a:r>
            <a:r>
              <a:rPr lang="en-US" sz="1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Mandatory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F4500"/>
                </a:solidFill>
                <a:latin typeface="Consolas" panose="020B0609020204030204" pitchFamily="49" charset="0"/>
              </a:rPr>
              <a:t>$True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)]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[String]</a:t>
            </a:r>
            <a:r>
              <a:rPr lang="en-US" sz="1400" dirty="0">
                <a:solidFill>
                  <a:srgbClr val="00008B"/>
                </a:solidFill>
                <a:latin typeface="Consolas" panose="020B0609020204030204" pitchFamily="49" charset="0"/>
              </a:rPr>
              <a:t>$</a:t>
            </a:r>
            <a:r>
              <a:rPr lang="en-US" sz="1400" dirty="0">
                <a:solidFill>
                  <a:srgbClr val="FF4500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A9A9A9"/>
                </a:solidFill>
                <a:latin typeface="Consolas" panose="020B0609020204030204" pitchFamily="49" charset="0"/>
              </a:rPr>
              <a:t>,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[Parameter(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ValueFromPipelineByPropertyName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)]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Parameter(</a:t>
            </a:r>
            <a:r>
              <a:rPr lang="en-US" sz="1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Mandatory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F4500"/>
                </a:solidFill>
                <a:latin typeface="Consolas" panose="020B0609020204030204" pitchFamily="49" charset="0"/>
              </a:rPr>
              <a:t>$True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)]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00008B"/>
                </a:solidFill>
                <a:latin typeface="Consolas" panose="020B0609020204030204" pitchFamily="49" charset="0"/>
              </a:rPr>
              <a:t>$</a:t>
            </a:r>
            <a:r>
              <a:rPr lang="en-US" sz="1400" dirty="0" err="1">
                <a:solidFill>
                  <a:srgbClr val="FF4500"/>
                </a:solidFill>
                <a:latin typeface="Consolas" panose="020B0609020204030204" pitchFamily="49" charset="0"/>
              </a:rPr>
              <a:t>numericalvalue</a:t>
            </a:r>
            <a:r>
              <a:rPr lang="en-US" sz="1400" dirty="0" smtClean="0">
                <a:solidFill>
                  <a:srgbClr val="A9A9A9"/>
                </a:solidFill>
                <a:latin typeface="Consolas" panose="020B0609020204030204" pitchFamily="49" charset="0"/>
              </a:rPr>
              <a:t>,</a:t>
            </a:r>
          </a:p>
          <a:p>
            <a:pPr marL="457200" lvl="1" indent="0">
              <a:buNone/>
            </a:pP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[Parameter(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ValueFromPipelineByPropertyName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)]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Parameter(</a:t>
            </a:r>
            <a:r>
              <a:rPr lang="en-US" sz="1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Mandatory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F4500"/>
                </a:solidFill>
                <a:latin typeface="Consolas" panose="020B0609020204030204" pitchFamily="49" charset="0"/>
              </a:rPr>
              <a:t>$True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)]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Parameter(</a:t>
            </a:r>
            <a:r>
              <a:rPr lang="en-US" sz="1400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ValidateNotNullorEmpty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)]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[String]</a:t>
            </a:r>
            <a:r>
              <a:rPr lang="en-US" sz="1400" dirty="0">
                <a:solidFill>
                  <a:srgbClr val="00008B"/>
                </a:solidFill>
                <a:latin typeface="Consolas" panose="020B0609020204030204" pitchFamily="49" charset="0"/>
              </a:rPr>
              <a:t>$</a:t>
            </a:r>
            <a:r>
              <a:rPr lang="en-US" sz="1400" dirty="0" err="1">
                <a:solidFill>
                  <a:srgbClr val="FF4500"/>
                </a:solidFill>
                <a:latin typeface="Consolas" panose="020B0609020204030204" pitchFamily="49" charset="0"/>
              </a:rPr>
              <a:t>Stringvalue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8B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57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1">
            <a:extLst>
              <a:ext uri="{FF2B5EF4-FFF2-40B4-BE49-F238E27FC236}">
                <a16:creationId xmlns:a16="http://schemas.microsoft.com/office/drawing/2014/main" id="{F98ED85F-DCEE-4B50-802E-71A6E3E12B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270101E-70DF-493D-8544-A518EE4CD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Things to know about the Infoblox API</a:t>
            </a:r>
            <a:endParaRPr lang="en-US" dirty="0"/>
          </a:p>
        </p:txBody>
      </p:sp>
      <p:sp>
        <p:nvSpPr>
          <p:cNvPr id="21" name="Content Placeholder 6">
            <a:extLst>
              <a:ext uri="{FF2B5EF4-FFF2-40B4-BE49-F238E27FC236}">
                <a16:creationId xmlns:a16="http://schemas.microsoft.com/office/drawing/2014/main" id="{6303ABF4-D3A0-4A37-A613-C3B66CC5E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_ref string is unique identifier for every object</a:t>
            </a:r>
          </a:p>
          <a:p>
            <a:r>
              <a:rPr lang="en-US" dirty="0"/>
              <a:t>                </a:t>
            </a:r>
            <a:r>
              <a:rPr lang="en-US" dirty="0" err="1"/>
              <a:t>objectType</a:t>
            </a:r>
            <a:r>
              <a:rPr lang="en-US" dirty="0"/>
              <a:t>/</a:t>
            </a:r>
            <a:r>
              <a:rPr lang="en-US" dirty="0" err="1"/>
              <a:t>uniqueID</a:t>
            </a:r>
            <a:r>
              <a:rPr lang="en-US" dirty="0"/>
              <a:t>/</a:t>
            </a:r>
            <a:r>
              <a:rPr lang="en-US" dirty="0" err="1"/>
              <a:t>primaryvalue</a:t>
            </a:r>
            <a:endParaRPr lang="en-US" dirty="0"/>
          </a:p>
          <a:p>
            <a:r>
              <a:rPr lang="en-US" dirty="0"/>
              <a:t>                </a:t>
            </a:r>
            <a:r>
              <a:rPr lang="en-US" dirty="0" err="1"/>
              <a:t>record:a</a:t>
            </a:r>
            <a:r>
              <a:rPr lang="en-US" dirty="0"/>
              <a:t>/asdlfjfvpvioinhjknmflkffoewrfofnof/hostname.domain.com</a:t>
            </a:r>
          </a:p>
          <a:p>
            <a:r>
              <a:rPr lang="en-US" dirty="0"/>
              <a:t>                </a:t>
            </a:r>
            <a:r>
              <a:rPr lang="en-US" dirty="0" err="1"/>
              <a:t>record:ptr</a:t>
            </a:r>
            <a:r>
              <a:rPr lang="en-US" dirty="0"/>
              <a:t>/</a:t>
            </a:r>
            <a:r>
              <a:rPr lang="en-US" dirty="0" err="1"/>
              <a:t>wefBNJBPfdsasWTPKDasfdsfdsagFVJF</a:t>
            </a:r>
            <a:r>
              <a:rPr lang="en-US" dirty="0"/>
              <a:t>/10.1.1.2</a:t>
            </a:r>
          </a:p>
          <a:p>
            <a:r>
              <a:rPr lang="en-US" dirty="0" smtClean="0"/>
              <a:t>Extensible attributes, or “</a:t>
            </a:r>
            <a:r>
              <a:rPr lang="en-US" dirty="0" err="1" smtClean="0"/>
              <a:t>extattr</a:t>
            </a:r>
            <a:r>
              <a:rPr lang="en-US" dirty="0" smtClean="0"/>
              <a:t>” </a:t>
            </a:r>
            <a:r>
              <a:rPr lang="en-US" dirty="0"/>
              <a:t>is like object tagging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/>
              <a:t>gridmaster</a:t>
            </a:r>
            <a:r>
              <a:rPr lang="en-US" dirty="0"/>
              <a:t> is the </a:t>
            </a:r>
            <a:r>
              <a:rPr lang="en-US" dirty="0" err="1"/>
              <a:t>api</a:t>
            </a:r>
            <a:r>
              <a:rPr lang="en-US" dirty="0"/>
              <a:t> hosting appliance</a:t>
            </a:r>
          </a:p>
          <a:p>
            <a:r>
              <a:rPr lang="en-US" dirty="0"/>
              <a:t>to specify what fields are returned use _</a:t>
            </a:r>
            <a:r>
              <a:rPr lang="en-US" dirty="0" err="1"/>
              <a:t>return_fields</a:t>
            </a:r>
            <a:endParaRPr lang="en-US" dirty="0"/>
          </a:p>
          <a:p>
            <a:r>
              <a:rPr lang="en-US" dirty="0"/>
              <a:t>REST GETs can be URI query or </a:t>
            </a:r>
            <a:r>
              <a:rPr lang="en-US" dirty="0" err="1"/>
              <a:t>json</a:t>
            </a:r>
            <a:r>
              <a:rPr lang="en-US" dirty="0"/>
              <a:t> body.  I mostly used URI query</a:t>
            </a:r>
          </a:p>
          <a:p>
            <a:pPr lvl="1"/>
            <a:r>
              <a:rPr lang="en-US" dirty="0"/>
              <a:t>https://gridmaster/wapi/v1.2/record:a?name=value&amp;</a:t>
            </a:r>
          </a:p>
          <a:p>
            <a:pPr lvl="1"/>
            <a:r>
              <a:rPr lang="en-US" dirty="0"/>
              <a:t>https://gridmaster/wapi/v1.2/record:a/asdfkjsdalfjdklfjdklfjasd/value.domain.com?_return_fields=name,ipaddress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9771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6F50367-CCF8-43B5-9C4E-F40739DC523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68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Release Pipeline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Build…Test…Deploy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22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Release Pipeline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Build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create directory structure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combine script files into psm1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set module manifest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compile help files with </a:t>
            </a:r>
            <a:r>
              <a:rPr lang="en-US" dirty="0" err="1" smtClean="0"/>
              <a:t>platyPS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Test – unit test by mocking Invoke-</a:t>
            </a:r>
            <a:r>
              <a:rPr lang="en-US" dirty="0" err="1" smtClean="0"/>
              <a:t>RestMethod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Deploy – publish module to the </a:t>
            </a:r>
            <a:r>
              <a:rPr lang="en-US" dirty="0" err="1" smtClean="0"/>
              <a:t>Powershell</a:t>
            </a:r>
            <a:r>
              <a:rPr lang="en-US" dirty="0" smtClean="0"/>
              <a:t> Gallery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832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The Cloud!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753" y="854440"/>
            <a:ext cx="4220307" cy="4220307"/>
          </a:xfrm>
        </p:spPr>
      </p:pic>
    </p:spTree>
    <p:extLst>
      <p:ext uri="{BB962C8B-B14F-4D97-AF65-F5344CB8AC3E}">
        <p14:creationId xmlns:p14="http://schemas.microsoft.com/office/powerpoint/2010/main" val="291138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Always test your code!.....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6227818"/>
              </p:ext>
            </p:extLst>
          </p:nvPr>
        </p:nvGraphicFramePr>
        <p:xfrm>
          <a:off x="3321538" y="1906955"/>
          <a:ext cx="8032261" cy="4270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5809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828099" y="1247614"/>
            <a:ext cx="1557581" cy="4766194"/>
          </a:xfrm>
          <a:prstGeom prst="round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549675" y="1247614"/>
            <a:ext cx="1557581" cy="4766194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9106523" y="1247614"/>
            <a:ext cx="1557581" cy="4793750"/>
          </a:xfrm>
          <a:prstGeom prst="roundRect">
            <a:avLst/>
          </a:prstGeom>
          <a:solidFill>
            <a:schemeClr val="accent1">
              <a:lumMod val="50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Psake.ps1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8011" y="344823"/>
            <a:ext cx="8596668" cy="63801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Release Pipeline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251169" y="2348153"/>
            <a:ext cx="1255363" cy="57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251169" y="3080655"/>
            <a:ext cx="1255363" cy="57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251163" y="4545659"/>
            <a:ext cx="1255363" cy="57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251166" y="1615651"/>
            <a:ext cx="1255363" cy="57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 err="1" smtClean="0"/>
              <a:t>nit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251169" y="3813157"/>
            <a:ext cx="1255363" cy="57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uild test </a:t>
            </a:r>
            <a:r>
              <a:rPr lang="en-US" dirty="0" err="1" smtClean="0"/>
              <a:t>env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251164" y="5278162"/>
            <a:ext cx="1255363" cy="57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deploy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985676" y="3053099"/>
            <a:ext cx="1255363" cy="57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Build.ps1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689181" y="1607175"/>
            <a:ext cx="1255363" cy="57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Appveyor. </a:t>
            </a:r>
            <a:r>
              <a:rPr lang="en-US" dirty="0" err="1" smtClean="0"/>
              <a:t>yml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985676" y="1600815"/>
            <a:ext cx="1255363" cy="57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Appveyor. ps1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8" idx="3"/>
            <a:endCxn id="19" idx="1"/>
          </p:cNvCxnSpPr>
          <p:nvPr/>
        </p:nvCxnSpPr>
        <p:spPr>
          <a:xfrm flipV="1">
            <a:off x="5944544" y="1886535"/>
            <a:ext cx="1041132" cy="6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3"/>
          </p:cNvCxnSpPr>
          <p:nvPr/>
        </p:nvCxnSpPr>
        <p:spPr>
          <a:xfrm>
            <a:off x="8241039" y="1886535"/>
            <a:ext cx="8654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3"/>
          </p:cNvCxnSpPr>
          <p:nvPr/>
        </p:nvCxnSpPr>
        <p:spPr>
          <a:xfrm flipV="1">
            <a:off x="8241039" y="1961965"/>
            <a:ext cx="865484" cy="1376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39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Reference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3164" y="1825625"/>
            <a:ext cx="7400636" cy="4351338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github.com/murrahjm/Infoblox-Classy</a:t>
            </a:r>
            <a:endParaRPr lang="en-US" sz="2000" dirty="0" smtClean="0"/>
          </a:p>
          <a:p>
            <a:r>
              <a:rPr lang="en-US" sz="2000" dirty="0">
                <a:hlinkClick r:id="rId3"/>
              </a:rPr>
              <a:t>http://ramblingcookiemonster.github.io/PSDeploy-Inception</a:t>
            </a:r>
            <a:r>
              <a:rPr lang="en-US" sz="2000" dirty="0" smtClean="0">
                <a:hlinkClick r:id="rId3"/>
              </a:rPr>
              <a:t>/</a:t>
            </a:r>
            <a:endParaRPr lang="en-US" sz="2000" dirty="0" smtClean="0"/>
          </a:p>
          <a:p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docs.microsoft.com/en-us/powershell/wmf/5.0/class_newtype</a:t>
            </a:r>
            <a:endParaRPr lang="en-US" sz="18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675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You are responsible for sharing your deck, your code, or anything else you like.</a:t>
            </a:r>
          </a:p>
          <a:p>
            <a:r>
              <a:rPr lang="en-US" dirty="0"/>
              <a:t>You can use </a:t>
            </a:r>
            <a:r>
              <a:rPr lang="en-US" dirty="0" err="1"/>
              <a:t>Sched.com</a:t>
            </a:r>
            <a:r>
              <a:rPr lang="en-US" dirty="0"/>
              <a:t>, or you can use another location. It’s entirely up to you.</a:t>
            </a:r>
          </a:p>
          <a:p>
            <a:r>
              <a:rPr lang="en-US" dirty="0"/>
              <a:t>We suggest including a shortened URL at the end of the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49447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149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Please modify console, ISE, or VS Code colors to use a high-contrast color scheme.</a:t>
            </a:r>
          </a:p>
          <a:p>
            <a:r>
              <a:rPr lang="en-US" dirty="0"/>
              <a:t>“Light” themes often work better, especially when combined with bold fonts and dark text colors.</a:t>
            </a:r>
          </a:p>
          <a:p>
            <a:r>
              <a:rPr lang="en-US" dirty="0"/>
              <a:t>Jack up the font size so your code is legible at the back of the room.</a:t>
            </a:r>
          </a:p>
        </p:txBody>
      </p:sp>
    </p:spTree>
    <p:extLst>
      <p:ext uri="{BB962C8B-B14F-4D97-AF65-F5344CB8AC3E}">
        <p14:creationId xmlns:p14="http://schemas.microsoft.com/office/powerpoint/2010/main" val="81187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We strongly recommend the use of VS Code </a:t>
            </a:r>
            <a:r>
              <a:rPr lang="mr-IN" dirty="0"/>
              <a:t>–</a:t>
            </a:r>
            <a:r>
              <a:rPr lang="en-US" dirty="0"/>
              <a:t> all attendees can get it, and we’d like them to get used to it</a:t>
            </a:r>
          </a:p>
          <a:p>
            <a:r>
              <a:rPr lang="en-US" dirty="0"/>
              <a:t>We recommend the Light+ theme</a:t>
            </a:r>
          </a:p>
          <a:p>
            <a:r>
              <a:rPr lang="en-US" dirty="0"/>
              <a:t>Use the Zoom feature to raise the font size consistently throughout the UI</a:t>
            </a:r>
          </a:p>
        </p:txBody>
      </p:sp>
    </p:spTree>
    <p:extLst>
      <p:ext uri="{BB962C8B-B14F-4D97-AF65-F5344CB8AC3E}">
        <p14:creationId xmlns:p14="http://schemas.microsoft.com/office/powerpoint/2010/main" val="208720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Copyright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Please do not include graphics or videos you found on the Internet unless you have </a:t>
            </a:r>
            <a:r>
              <a:rPr lang="en-US" b="1" dirty="0"/>
              <a:t>explicit permission from their owner</a:t>
            </a:r>
            <a:r>
              <a:rPr lang="en-US" dirty="0"/>
              <a:t> to use them.</a:t>
            </a:r>
          </a:p>
          <a:p>
            <a:r>
              <a:rPr lang="en-US" dirty="0"/>
              <a:t>We have had take-down notices in the past and would like to avoid this.</a:t>
            </a:r>
          </a:p>
          <a:p>
            <a:r>
              <a:rPr lang="en-US" dirty="0"/>
              <a:t>When in doubt, skip the silly picture.</a:t>
            </a:r>
          </a:p>
        </p:txBody>
      </p:sp>
    </p:spTree>
    <p:extLst>
      <p:ext uri="{BB962C8B-B14F-4D97-AF65-F5344CB8AC3E}">
        <p14:creationId xmlns:p14="http://schemas.microsoft.com/office/powerpoint/2010/main" val="1586476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Copyright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We default slides to a Creative Commons attribution, </a:t>
            </a:r>
            <a:r>
              <a:rPr lang="en-US" dirty="0" err="1"/>
              <a:t>sharealike</a:t>
            </a:r>
            <a:r>
              <a:rPr lang="en-US" dirty="0"/>
              <a:t>, noncommercial license</a:t>
            </a:r>
          </a:p>
          <a:p>
            <a:r>
              <a:rPr lang="en-US" dirty="0"/>
              <a:t>You’re welcome to state a different copyright policy. If you do, please remove the CC logos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093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Please leave the boilerplate slide at the end of the presentation, and leave it on-screen as you end.</a:t>
            </a:r>
          </a:p>
          <a:p>
            <a:r>
              <a:rPr lang="en-US" dirty="0"/>
              <a:t>During your “Final Q&amp;A” is a good time to bring that slide up.</a:t>
            </a:r>
          </a:p>
        </p:txBody>
      </p:sp>
    </p:spTree>
    <p:extLst>
      <p:ext uri="{BB962C8B-B14F-4D97-AF65-F5344CB8AC3E}">
        <p14:creationId xmlns:p14="http://schemas.microsoft.com/office/powerpoint/2010/main" val="1297997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214022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Building cmdlets for REST API with PowerShell classes, Azure-based integration tests and continuous deployment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4717774"/>
            <a:ext cx="9144000" cy="1655762"/>
          </a:xfrm>
        </p:spPr>
        <p:txBody>
          <a:bodyPr/>
          <a:lstStyle/>
          <a:p>
            <a:r>
              <a:rPr lang="en-US" dirty="0"/>
              <a:t>Jeremy Murrah</a:t>
            </a:r>
          </a:p>
        </p:txBody>
      </p:sp>
    </p:spTree>
    <p:extLst>
      <p:ext uri="{BB962C8B-B14F-4D97-AF65-F5344CB8AC3E}">
        <p14:creationId xmlns:p14="http://schemas.microsoft.com/office/powerpoint/2010/main" val="59591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API                           CLASSES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https://website/api/objecttype</a:t>
            </a:r>
          </a:p>
          <a:p>
            <a:pPr lvl="1"/>
            <a:r>
              <a:rPr lang="en-US" dirty="0" smtClean="0"/>
              <a:t>PUT	update</a:t>
            </a:r>
          </a:p>
          <a:p>
            <a:pPr lvl="1"/>
            <a:r>
              <a:rPr lang="en-US" dirty="0" smtClean="0"/>
              <a:t>GET	read</a:t>
            </a:r>
          </a:p>
          <a:p>
            <a:pPr lvl="1"/>
            <a:r>
              <a:rPr lang="en-US" dirty="0" smtClean="0"/>
              <a:t>POST	create</a:t>
            </a:r>
          </a:p>
          <a:p>
            <a:pPr lvl="1"/>
            <a:r>
              <a:rPr lang="en-US" dirty="0" smtClean="0"/>
              <a:t>DELETE	delete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objecttype</a:t>
            </a:r>
            <a:r>
              <a:rPr lang="en-US" dirty="0" smtClean="0"/>
              <a:t>{</a:t>
            </a:r>
          </a:p>
          <a:p>
            <a:pPr lvl="1"/>
            <a:r>
              <a:rPr lang="en-US" dirty="0" smtClean="0"/>
              <a:t>Static </a:t>
            </a:r>
            <a:r>
              <a:rPr lang="en-US" dirty="0" err="1" smtClean="0"/>
              <a:t>objecttype</a:t>
            </a:r>
            <a:r>
              <a:rPr lang="en-US" dirty="0" smtClean="0"/>
              <a:t> create {}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en-US" dirty="0" err="1" smtClean="0"/>
              <a:t>objecttype</a:t>
            </a:r>
            <a:r>
              <a:rPr lang="en-US" dirty="0" smtClean="0"/>
              <a:t> update {}</a:t>
            </a:r>
          </a:p>
          <a:p>
            <a:pPr lvl="1"/>
            <a:r>
              <a:rPr lang="en-US" dirty="0" smtClean="0"/>
              <a:t>Static </a:t>
            </a:r>
            <a:r>
              <a:rPr lang="en-US" dirty="0" err="1" smtClean="0"/>
              <a:t>objecttype</a:t>
            </a:r>
            <a:r>
              <a:rPr lang="en-US" dirty="0" smtClean="0"/>
              <a:t> get {}</a:t>
            </a:r>
          </a:p>
          <a:p>
            <a:pPr lvl="1"/>
            <a:r>
              <a:rPr lang="en-US" dirty="0" smtClean="0"/>
              <a:t>           </a:t>
            </a:r>
            <a:r>
              <a:rPr lang="en-US" dirty="0" err="1" smtClean="0"/>
              <a:t>objecttype</a:t>
            </a:r>
            <a:r>
              <a:rPr lang="en-US" dirty="0" smtClean="0"/>
              <a:t> delete {}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8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824</TotalTime>
  <Words>554</Words>
  <Application>Microsoft Office PowerPoint</Application>
  <PresentationFormat>Widescreen</PresentationFormat>
  <Paragraphs>112</Paragraphs>
  <Slides>20</Slides>
  <Notes>3</Notes>
  <HiddenSlides>9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Mangal</vt:lpstr>
      <vt:lpstr>Office Theme</vt:lpstr>
      <vt:lpstr>Design Notes</vt:lpstr>
      <vt:lpstr>Sharing</vt:lpstr>
      <vt:lpstr>Demos</vt:lpstr>
      <vt:lpstr>Demos</vt:lpstr>
      <vt:lpstr>Copyright</vt:lpstr>
      <vt:lpstr>Copyright</vt:lpstr>
      <vt:lpstr>Lastly</vt:lpstr>
      <vt:lpstr>Building cmdlets for REST API with PowerShell classes, Azure-based integration tests and continuous deployment</vt:lpstr>
      <vt:lpstr>REST API                           CLASSES</vt:lpstr>
      <vt:lpstr>But Why?</vt:lpstr>
      <vt:lpstr>But Why?</vt:lpstr>
      <vt:lpstr>Things to know about the Infoblox API</vt:lpstr>
      <vt:lpstr>PowerPoint Presentation</vt:lpstr>
      <vt:lpstr>Release Pipeline</vt:lpstr>
      <vt:lpstr>Release Pipeline </vt:lpstr>
      <vt:lpstr>To The Cloud!</vt:lpstr>
      <vt:lpstr>Always test your code!.....</vt:lpstr>
      <vt:lpstr>Release Pipeline</vt:lpstr>
      <vt:lpstr>Reference links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Jones</dc:creator>
  <cp:lastModifiedBy>Murrah, Jeremy</cp:lastModifiedBy>
  <cp:revision>26</cp:revision>
  <dcterms:created xsi:type="dcterms:W3CDTF">2017-08-03T21:53:21Z</dcterms:created>
  <dcterms:modified xsi:type="dcterms:W3CDTF">2018-02-22T22:42:12Z</dcterms:modified>
</cp:coreProperties>
</file>