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A70B-2522-45B6-BA17-8FDFE8436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2E8BE-5A0E-40C1-AA26-25271047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1F85-CB87-45A3-9AD6-BE2CD08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723-34F0-4932-9AF0-24B54E0E48E2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9FA8-6F6D-4BF2-AB09-2F4C8E5A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404C-A600-4EE1-8109-5FDBF509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53D5-B089-4F3A-B98A-E84081C4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3419-F591-4C13-9A21-6C5EE23F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2AB17-FAD3-428A-B26F-6E333EF4C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8FDE-A5AE-48EC-8FED-FFB606AA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723-34F0-4932-9AF0-24B54E0E48E2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B79DF-4B92-4C20-9524-2043252B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6A28-0B97-4B6D-8F50-E9DE5319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53D5-B089-4F3A-B98A-E84081C4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C6EA9-389D-44C1-B9C2-0743E0505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2D24F-0D18-4FFE-8CEB-7A527CA11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9687-D14C-4207-98CB-D5D75C79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723-34F0-4932-9AF0-24B54E0E48E2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0BAD-BF30-4280-BC1B-9862FE90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0EA5-249C-4F31-A398-724F522A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53D5-B089-4F3A-B98A-E84081C4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3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2993-6A58-4CEB-B80C-90F4EAB8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E4B0-11AB-454B-9211-B55E1C05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45EFB-DBE6-4E9C-A90C-B2980064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723-34F0-4932-9AF0-24B54E0E48E2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B0C8-C99A-4A84-9C35-CDF95759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1086-2A15-4DEC-8D23-E3BE05F7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53D5-B089-4F3A-B98A-E84081C4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4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5F06-1C6B-4465-8C4A-19E04266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EE8DD-E4AF-4404-98A0-198A9BDA5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3E1D-CE7B-4D13-BB26-9415B181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723-34F0-4932-9AF0-24B54E0E48E2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B797-C89F-480A-8C95-A740EC69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5A96-4F2D-4CB5-8340-7B5899C3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53D5-B089-4F3A-B98A-E84081C4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944A-62E3-42F4-9CEA-18256422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E57D-F92C-459F-9374-196F32C9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43523-E33A-4577-BDA0-7C7DBFFF8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D844-8F02-4208-AA8D-35411850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723-34F0-4932-9AF0-24B54E0E48E2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CA16A-6FEE-46AE-AA9B-F186D6FA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BCE5A-EEC3-49B7-A331-A862E7E3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53D5-B089-4F3A-B98A-E84081C4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47B8-5270-4B9B-ABE4-14D37F41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90B9D-18D5-42D8-B3BC-74F07538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5E1F8-6DEA-42FF-9863-27331B65E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C3251-BCD7-4B75-9151-65AE2A96A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A8A06-D2C9-4C83-9E85-76187F4F6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CE69E-CCA5-41ED-9E72-238336DA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723-34F0-4932-9AF0-24B54E0E48E2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E9C53-6718-4EEB-86CF-009B3CDF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DADF8-F4C7-4C04-AAB7-DED25750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53D5-B089-4F3A-B98A-E84081C4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0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053E-1CD1-4C6C-AEC9-65F22121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5BA34-1420-4582-8DBF-8C4C70A8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723-34F0-4932-9AF0-24B54E0E48E2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2889D-BE69-4784-9983-61D65252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7C80A-B61F-4B6E-A372-0843BDB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53D5-B089-4F3A-B98A-E84081C4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5EBFE-4C4C-429E-9A0F-F8BB4836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723-34F0-4932-9AF0-24B54E0E48E2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967AA-EE02-4259-9784-26CB9EB3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E2BF7-B3EE-4CB5-B9E5-69094F83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53D5-B089-4F3A-B98A-E84081C4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1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DC6F-41AC-475E-AC97-9792FF38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D530-5F46-4A2A-BC81-C66BB215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E0314-8DDB-46BD-9794-8CEC65B49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B7CAC-C83A-42B4-9038-8600AA2D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723-34F0-4932-9AF0-24B54E0E48E2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5A6A-587B-4436-9F83-B1B82EB9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B8EA-7460-4A42-9128-89D7061E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53D5-B089-4F3A-B98A-E84081C4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C13A-F239-4D76-AF9D-634AF8D6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C2DB6-00BF-4C7D-A749-A3930517D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4E0B1-16E1-4067-930D-7A2736154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6A89D-B035-40E7-87EF-129BED5D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723-34F0-4932-9AF0-24B54E0E48E2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63399-1BDA-46CB-A104-DED025B7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79DA3-9159-44E6-A904-E80E609B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53D5-B089-4F3A-B98A-E84081C4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C56A-246F-4653-8CB1-C1959A6A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A95BD-1E9A-4A27-92C9-9143F1919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0D723-34F0-4932-9AF0-24B54E0E48E2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325E0-A034-4011-9E4D-122E28566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CF6E-47CC-406E-8CCA-D05B57C9E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53D5-B089-4F3A-B98A-E84081C46A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F0766-A526-472E-90B6-7F0706D89DC5}"/>
              </a:ext>
            </a:extLst>
          </p:cNvPr>
          <p:cNvSpPr txBox="1"/>
          <p:nvPr userDrawn="1"/>
        </p:nvSpPr>
        <p:spPr>
          <a:xfrm>
            <a:off x="1" y="265034"/>
            <a:ext cx="12191999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Proof of concept: database user/credentials vending and orchestration</a:t>
            </a:r>
          </a:p>
        </p:txBody>
      </p:sp>
    </p:spTree>
    <p:extLst>
      <p:ext uri="{BB962C8B-B14F-4D97-AF65-F5344CB8AC3E}">
        <p14:creationId xmlns:p14="http://schemas.microsoft.com/office/powerpoint/2010/main" val="90612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E9543-046D-4C99-ACDA-7A5D5D3577F0}"/>
              </a:ext>
            </a:extLst>
          </p:cNvPr>
          <p:cNvSpPr txBox="1"/>
          <p:nvPr/>
        </p:nvSpPr>
        <p:spPr>
          <a:xfrm>
            <a:off x="570648" y="1337053"/>
            <a:ext cx="11203341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400" b="1" dirty="0"/>
              <a:t>Desired solution attributes/functionality:</a:t>
            </a:r>
          </a:p>
          <a:p>
            <a:pPr marL="342900" indent="-342900">
              <a:spcAft>
                <a:spcPts val="15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Allow support users to fetch temporary credentials to customer database</a:t>
            </a:r>
          </a:p>
          <a:p>
            <a:pPr marL="342900" indent="-342900">
              <a:spcAft>
                <a:spcPts val="15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Automatically revoke the credentials after a pre-defined interval, even in the case of a server restart, or other failure</a:t>
            </a:r>
          </a:p>
          <a:p>
            <a:pPr marL="342900" indent="-342900">
              <a:spcAft>
                <a:spcPts val="15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Avoid running or managing infrastructure (servers)</a:t>
            </a:r>
          </a:p>
          <a:p>
            <a:pPr marL="342900" indent="-342900">
              <a:spcAft>
                <a:spcPts val="15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Low cost of operations</a:t>
            </a:r>
          </a:p>
          <a:p>
            <a:pPr marL="342900" indent="-342900">
              <a:spcAft>
                <a:spcPts val="15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Ensure an audit trail is available for security team to review usage</a:t>
            </a:r>
          </a:p>
          <a:p>
            <a:pPr marL="342900" indent="-342900">
              <a:spcAft>
                <a:spcPts val="15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Secure and encrypt long-term database credentials – do not persist anywhere on disk or in code</a:t>
            </a:r>
          </a:p>
        </p:txBody>
      </p:sp>
    </p:spTree>
    <p:extLst>
      <p:ext uri="{BB962C8B-B14F-4D97-AF65-F5344CB8AC3E}">
        <p14:creationId xmlns:p14="http://schemas.microsoft.com/office/powerpoint/2010/main" val="46347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B5DEE-A5F2-4E04-8E7C-1EDA3B34D1D5}"/>
              </a:ext>
            </a:extLst>
          </p:cNvPr>
          <p:cNvSpPr txBox="1"/>
          <p:nvPr/>
        </p:nvSpPr>
        <p:spPr>
          <a:xfrm>
            <a:off x="570648" y="1337053"/>
            <a:ext cx="112033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PoC solution for automated self-service vending of temporary database credentials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Serverless solution using:</a:t>
            </a:r>
          </a:p>
          <a:p>
            <a:pPr marL="594360" lvl="1">
              <a:spcAft>
                <a:spcPts val="1800"/>
              </a:spcAft>
            </a:pPr>
            <a:r>
              <a:rPr lang="en-US" sz="2000" dirty="0"/>
              <a:t>AWS Step Functions: visual workflow service to automate processes &amp; orchestrate microservices</a:t>
            </a:r>
          </a:p>
          <a:p>
            <a:pPr marL="594360" lvl="1">
              <a:spcAft>
                <a:spcPts val="1800"/>
              </a:spcAft>
            </a:pPr>
            <a:r>
              <a:rPr lang="en-US" sz="2000" dirty="0"/>
              <a:t>AWS Lambda: serverless platform for running event-driven code without infrastructure</a:t>
            </a:r>
          </a:p>
          <a:p>
            <a:pPr marL="594360" lvl="1">
              <a:spcAft>
                <a:spcPts val="1800"/>
              </a:spcAft>
            </a:pPr>
            <a:r>
              <a:rPr lang="en-US" sz="2000" dirty="0"/>
              <a:t>Amazon ECS w/Fargate: scalable container orchestration without managing servers</a:t>
            </a:r>
          </a:p>
          <a:p>
            <a:pPr marL="594360" lvl="1">
              <a:spcAft>
                <a:spcPts val="1500"/>
              </a:spcAft>
            </a:pPr>
            <a:r>
              <a:rPr lang="en-US" sz="2000" dirty="0"/>
              <a:t>AWS Secrets Manager: centrally-managed, secure, and serverless management of application secrets encrypted with AWS KMS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100" dirty="0"/>
              <a:t>Lambda function code and website hosted in ECS written in C# targeting .NET 6 (Lambda functions) and .NET 8 (ASP.NET Core website)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C7B07C-2D85-4A54-90EE-75F3080CE148}"/>
              </a:ext>
            </a:extLst>
          </p:cNvPr>
          <p:cNvGrpSpPr/>
          <p:nvPr/>
        </p:nvGrpSpPr>
        <p:grpSpPr>
          <a:xfrm>
            <a:off x="730713" y="2424666"/>
            <a:ext cx="365760" cy="1991866"/>
            <a:chOff x="730713" y="2424666"/>
            <a:chExt cx="365760" cy="1991866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7B54AD8D-A173-48C7-84EB-DD4A350A7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713" y="2424666"/>
              <a:ext cx="365760" cy="365760"/>
            </a:xfrm>
            <a:prstGeom prst="rect">
              <a:avLst/>
            </a:prstGeom>
          </p:spPr>
        </p:pic>
        <p:pic>
          <p:nvPicPr>
            <p:cNvPr id="5" name="Graphic 17">
              <a:extLst>
                <a:ext uri="{FF2B5EF4-FFF2-40B4-BE49-F238E27FC236}">
                  <a16:creationId xmlns:a16="http://schemas.microsoft.com/office/drawing/2014/main" id="{B635541E-64B0-4B6C-9CD3-364C8E435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713" y="4050772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Graphic 18">
              <a:extLst>
                <a:ext uri="{FF2B5EF4-FFF2-40B4-BE49-F238E27FC236}">
                  <a16:creationId xmlns:a16="http://schemas.microsoft.com/office/drawing/2014/main" id="{7B5DD5BB-D68F-460E-A169-C6F2CCCCE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713" y="3503220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Graphic 10">
              <a:extLst>
                <a:ext uri="{FF2B5EF4-FFF2-40B4-BE49-F238E27FC236}">
                  <a16:creationId xmlns:a16="http://schemas.microsoft.com/office/drawing/2014/main" id="{D56233CE-7C17-45B3-9BB5-4DA7ED3CCB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713" y="2948151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242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05D75CD-619B-468D-9CF4-4327B6F2644B}"/>
              </a:ext>
            </a:extLst>
          </p:cNvPr>
          <p:cNvGrpSpPr/>
          <p:nvPr/>
        </p:nvGrpSpPr>
        <p:grpSpPr>
          <a:xfrm>
            <a:off x="4537800" y="1321904"/>
            <a:ext cx="2788920" cy="4224528"/>
            <a:chOff x="4389120" y="1321904"/>
            <a:chExt cx="2788920" cy="42245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B9B0684-73BF-4B58-A33B-319FAB4B2AC2}"/>
                </a:ext>
              </a:extLst>
            </p:cNvPr>
            <p:cNvSpPr/>
            <p:nvPr/>
          </p:nvSpPr>
          <p:spPr>
            <a:xfrm>
              <a:off x="4389120" y="1321904"/>
              <a:ext cx="2788920" cy="4224528"/>
            </a:xfrm>
            <a:prstGeom prst="rect">
              <a:avLst/>
            </a:prstGeom>
            <a:noFill/>
            <a:ln w="15875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Step Functions workflow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394A6CAB-AA4B-405A-B48E-09D7D7A98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6310" y="1321904"/>
              <a:ext cx="381000" cy="381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DC2A5F2-95ED-45D4-9DB5-83FA03274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6310" y="1702904"/>
              <a:ext cx="2773920" cy="3833192"/>
            </a:xfrm>
            <a:prstGeom prst="rect">
              <a:avLst/>
            </a:prstGeom>
          </p:spPr>
        </p:pic>
      </p:grpSp>
      <p:pic>
        <p:nvPicPr>
          <p:cNvPr id="10" name="Graphic 45">
            <a:extLst>
              <a:ext uri="{FF2B5EF4-FFF2-40B4-BE49-F238E27FC236}">
                <a16:creationId xmlns:a16="http://schemas.microsoft.com/office/drawing/2014/main" id="{C1B57C5B-9652-4BDD-88C7-3B085CB74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12" y="3110560"/>
            <a:ext cx="82296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56B1D6-179B-4ADA-A375-8EB8419927B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42289" y="2827020"/>
            <a:ext cx="1466845" cy="65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639A1-1A1D-47D6-B914-B5EA687AE80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942289" y="4447359"/>
            <a:ext cx="1466845" cy="272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26E712-5361-4057-A0EC-07FCEA5E5489}"/>
              </a:ext>
            </a:extLst>
          </p:cNvPr>
          <p:cNvGrpSpPr/>
          <p:nvPr/>
        </p:nvGrpSpPr>
        <p:grpSpPr>
          <a:xfrm>
            <a:off x="7989348" y="1329525"/>
            <a:ext cx="1512969" cy="4200055"/>
            <a:chOff x="7840668" y="1329525"/>
            <a:chExt cx="1512969" cy="4200055"/>
          </a:xfrm>
        </p:grpSpPr>
        <p:pic>
          <p:nvPicPr>
            <p:cNvPr id="6" name="Graphic 13">
              <a:extLst>
                <a:ext uri="{FF2B5EF4-FFF2-40B4-BE49-F238E27FC236}">
                  <a16:creationId xmlns:a16="http://schemas.microsoft.com/office/drawing/2014/main" id="{1DFACD81-0816-4356-AFCF-AC39D28AE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454" y="2485207"/>
              <a:ext cx="696687" cy="69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Graphic 13">
              <a:extLst>
                <a:ext uri="{FF2B5EF4-FFF2-40B4-BE49-F238E27FC236}">
                  <a16:creationId xmlns:a16="http://schemas.microsoft.com/office/drawing/2014/main" id="{A119BE07-F8BE-4750-BFF4-99C0EB3BF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454" y="4099015"/>
              <a:ext cx="696687" cy="69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Graphic 10">
              <a:extLst>
                <a:ext uri="{FF2B5EF4-FFF2-40B4-BE49-F238E27FC236}">
                  <a16:creationId xmlns:a16="http://schemas.microsoft.com/office/drawing/2014/main" id="{A7FC43E3-C275-4CCC-86E2-0C8B8D021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668" y="132952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85A23F-F7B8-40B6-8DF7-249A0932EEA2}"/>
                </a:ext>
              </a:extLst>
            </p:cNvPr>
            <p:cNvSpPr/>
            <p:nvPr/>
          </p:nvSpPr>
          <p:spPr>
            <a:xfrm>
              <a:off x="7840668" y="1331006"/>
              <a:ext cx="1512969" cy="4198574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0EC56D-98A4-4B0F-9240-85C9AD300DDD}"/>
                </a:ext>
              </a:extLst>
            </p:cNvPr>
            <p:cNvSpPr txBox="1"/>
            <p:nvPr/>
          </p:nvSpPr>
          <p:spPr>
            <a:xfrm>
              <a:off x="8002305" y="3163454"/>
              <a:ext cx="1351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Create login + user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E9597F-81DE-4364-81EF-E830690F312E}"/>
                </a:ext>
              </a:extLst>
            </p:cNvPr>
            <p:cNvSpPr txBox="1"/>
            <p:nvPr/>
          </p:nvSpPr>
          <p:spPr>
            <a:xfrm>
              <a:off x="7933131" y="4786513"/>
              <a:ext cx="1352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Delete login + user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10F228-1434-4E51-877D-F3D3532348D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9105821" y="2833551"/>
            <a:ext cx="1603691" cy="68848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D9403B-7EBD-43EF-A8B5-A955CDD5133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05821" y="3522040"/>
            <a:ext cx="1603691" cy="92531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BAAC2-70CE-48C7-9EC4-EB1E6134E877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 flipV="1">
            <a:off x="1438258" y="3060349"/>
            <a:ext cx="476548" cy="121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BD83AD-F65C-491A-8CA9-F3FFF16E9B84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552817" y="2053154"/>
            <a:ext cx="2175141" cy="10071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34D39C6-B97A-4100-B248-3A5EBC3E5239}"/>
              </a:ext>
            </a:extLst>
          </p:cNvPr>
          <p:cNvSpPr/>
          <p:nvPr/>
        </p:nvSpPr>
        <p:spPr>
          <a:xfrm>
            <a:off x="2716613" y="1328928"/>
            <a:ext cx="1123769" cy="2887078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32" name="Graphic 18">
            <a:extLst>
              <a:ext uri="{FF2B5EF4-FFF2-40B4-BE49-F238E27FC236}">
                <a16:creationId xmlns:a16="http://schemas.microsoft.com/office/drawing/2014/main" id="{03D77857-0C5B-44A9-B084-F4EC377F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13" y="132588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32">
            <a:extLst>
              <a:ext uri="{FF2B5EF4-FFF2-40B4-BE49-F238E27FC236}">
                <a16:creationId xmlns:a16="http://schemas.microsoft.com/office/drawing/2014/main" id="{295A3F6A-CA91-449D-9D0F-69CBA43A2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77" y="278602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41AE64-9637-4B40-90AC-80537349EA74}"/>
              </a:ext>
            </a:extLst>
          </p:cNvPr>
          <p:cNvGrpSpPr/>
          <p:nvPr/>
        </p:nvGrpSpPr>
        <p:grpSpPr>
          <a:xfrm>
            <a:off x="2829497" y="2007965"/>
            <a:ext cx="905192" cy="1698621"/>
            <a:chOff x="2758928" y="2301887"/>
            <a:chExt cx="905192" cy="2145468"/>
          </a:xfrm>
        </p:grpSpPr>
        <p:pic>
          <p:nvPicPr>
            <p:cNvPr id="38" name="Graphic 38">
              <a:extLst>
                <a:ext uri="{FF2B5EF4-FFF2-40B4-BE49-F238E27FC236}">
                  <a16:creationId xmlns:a16="http://schemas.microsoft.com/office/drawing/2014/main" id="{EA9BADB2-788D-4330-931F-331FAD2AE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546" y="2321427"/>
              <a:ext cx="319939" cy="319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F28B938-64A3-4545-BC3B-3ADED91CAB38}"/>
                </a:ext>
              </a:extLst>
            </p:cNvPr>
            <p:cNvSpPr/>
            <p:nvPr/>
          </p:nvSpPr>
          <p:spPr>
            <a:xfrm>
              <a:off x="2758928" y="2301887"/>
              <a:ext cx="905192" cy="2145468"/>
            </a:xfrm>
            <a:prstGeom prst="roundRect">
              <a:avLst>
                <a:gd name="adj" fmla="val 4976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FDEBF71-60E6-4135-A156-B34BBCC7675E}"/>
              </a:ext>
            </a:extLst>
          </p:cNvPr>
          <p:cNvSpPr txBox="1"/>
          <p:nvPr/>
        </p:nvSpPr>
        <p:spPr>
          <a:xfrm>
            <a:off x="2817659" y="2474922"/>
            <a:ext cx="9332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ASP.NET Core</a:t>
            </a:r>
            <a:br>
              <a:rPr lang="en-US" sz="1050" dirty="0"/>
            </a:br>
            <a:r>
              <a:rPr lang="en-US" sz="1050" dirty="0"/>
              <a:t>web app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2BA313-773C-4B15-8422-397107F76763}"/>
              </a:ext>
            </a:extLst>
          </p:cNvPr>
          <p:cNvSpPr txBox="1"/>
          <p:nvPr/>
        </p:nvSpPr>
        <p:spPr>
          <a:xfrm>
            <a:off x="3085465" y="1385261"/>
            <a:ext cx="60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D02508-ACFA-4E9A-BD55-66AF293D29F3}"/>
              </a:ext>
            </a:extLst>
          </p:cNvPr>
          <p:cNvSpPr txBox="1"/>
          <p:nvPr/>
        </p:nvSpPr>
        <p:spPr>
          <a:xfrm>
            <a:off x="3073249" y="2070610"/>
            <a:ext cx="61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Service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A226B-0A70-49F2-B1E1-91690A9F6170}"/>
              </a:ext>
            </a:extLst>
          </p:cNvPr>
          <p:cNvGrpSpPr/>
          <p:nvPr/>
        </p:nvGrpSpPr>
        <p:grpSpPr>
          <a:xfrm>
            <a:off x="579522" y="2697737"/>
            <a:ext cx="989823" cy="1031588"/>
            <a:chOff x="591433" y="2469726"/>
            <a:chExt cx="989823" cy="1031588"/>
          </a:xfrm>
        </p:grpSpPr>
        <p:pic>
          <p:nvPicPr>
            <p:cNvPr id="20" name="Graphic 24">
              <a:extLst>
                <a:ext uri="{FF2B5EF4-FFF2-40B4-BE49-F238E27FC236}">
                  <a16:creationId xmlns:a16="http://schemas.microsoft.com/office/drawing/2014/main" id="{A7FA3C73-091F-4E7A-9B41-9EF2821A7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21" y="2469726"/>
              <a:ext cx="727648" cy="727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68B323C-FC93-4AF0-A270-D0117A9803E3}"/>
                </a:ext>
              </a:extLst>
            </p:cNvPr>
            <p:cNvSpPr txBox="1"/>
            <p:nvPr/>
          </p:nvSpPr>
          <p:spPr>
            <a:xfrm>
              <a:off x="591433" y="3224315"/>
              <a:ext cx="989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Support staff</a:t>
              </a:r>
            </a:p>
          </p:txBody>
        </p:sp>
      </p:grpSp>
      <p:pic>
        <p:nvPicPr>
          <p:cNvPr id="43" name="Graphic 17">
            <a:extLst>
              <a:ext uri="{FF2B5EF4-FFF2-40B4-BE49-F238E27FC236}">
                <a16:creationId xmlns:a16="http://schemas.microsoft.com/office/drawing/2014/main" id="{7CEF66B0-5F89-412B-838B-64C19C04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597" y="442921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0F7864E1-0FD2-418F-ABB1-EF8DC42C5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0571" y="5192619"/>
            <a:ext cx="13514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452512-D0FD-4EFE-AB45-0086612ADFBF}"/>
              </a:ext>
            </a:extLst>
          </p:cNvPr>
          <p:cNvCxnSpPr>
            <a:cxnSpLocks/>
          </p:cNvCxnSpPr>
          <p:nvPr/>
        </p:nvCxnSpPr>
        <p:spPr>
          <a:xfrm>
            <a:off x="3278497" y="3301953"/>
            <a:ext cx="0" cy="1120368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33">
            <a:extLst>
              <a:ext uri="{FF2B5EF4-FFF2-40B4-BE49-F238E27FC236}">
                <a16:creationId xmlns:a16="http://schemas.microsoft.com/office/drawing/2014/main" id="{F179A8D1-228B-4ECB-9AAF-BE88AE94A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18" y="3869359"/>
            <a:ext cx="183873" cy="18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Arc 60">
            <a:extLst>
              <a:ext uri="{FF2B5EF4-FFF2-40B4-BE49-F238E27FC236}">
                <a16:creationId xmlns:a16="http://schemas.microsoft.com/office/drawing/2014/main" id="{508E6D00-6F9A-423B-9664-772DA1C11E54}"/>
              </a:ext>
            </a:extLst>
          </p:cNvPr>
          <p:cNvSpPr>
            <a:spLocks noChangeAspect="1"/>
          </p:cNvSpPr>
          <p:nvPr/>
        </p:nvSpPr>
        <p:spPr>
          <a:xfrm rot="8161738">
            <a:off x="3208116" y="801904"/>
            <a:ext cx="5530165" cy="5577840"/>
          </a:xfrm>
          <a:prstGeom prst="arc">
            <a:avLst>
              <a:gd name="adj1" fmla="val 15382376"/>
              <a:gd name="adj2" fmla="val 587039"/>
            </a:avLst>
          </a:prstGeom>
          <a:ln w="12700">
            <a:solidFill>
              <a:schemeClr val="tx2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phic 33">
            <a:extLst>
              <a:ext uri="{FF2B5EF4-FFF2-40B4-BE49-F238E27FC236}">
                <a16:creationId xmlns:a16="http://schemas.microsoft.com/office/drawing/2014/main" id="{4E70048A-E1C2-4FCB-BAE6-829AE88D7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897" y="5970177"/>
            <a:ext cx="183873" cy="18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8">
            <a:extLst>
              <a:ext uri="{FF2B5EF4-FFF2-40B4-BE49-F238E27FC236}">
                <a16:creationId xmlns:a16="http://schemas.microsoft.com/office/drawing/2014/main" id="{3C04EACF-F52F-4E4D-8785-DB13AE5D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06" y="2754334"/>
            <a:ext cx="612030" cy="61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5EE783-1A73-4F2F-B83A-2BF56D8B1BFA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2526836" y="3060349"/>
            <a:ext cx="477341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29">
            <a:extLst>
              <a:ext uri="{FF2B5EF4-FFF2-40B4-BE49-F238E27FC236}">
                <a16:creationId xmlns:a16="http://schemas.microsoft.com/office/drawing/2014/main" id="{2EB87A6B-477D-4980-BEF6-663A4013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350" y="612767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0920E7-3851-4068-85F5-4BE16F8B9C22}"/>
              </a:ext>
            </a:extLst>
          </p:cNvPr>
          <p:cNvSpPr txBox="1"/>
          <p:nvPr/>
        </p:nvSpPr>
        <p:spPr>
          <a:xfrm>
            <a:off x="5407978" y="5836925"/>
            <a:ext cx="1130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VPC endpoint</a:t>
            </a:r>
          </a:p>
        </p:txBody>
      </p:sp>
    </p:spTree>
    <p:extLst>
      <p:ext uri="{BB962C8B-B14F-4D97-AF65-F5344CB8AC3E}">
        <p14:creationId xmlns:p14="http://schemas.microsoft.com/office/powerpoint/2010/main" val="194653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207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Kirk</dc:creator>
  <cp:lastModifiedBy>Davis, Kirk</cp:lastModifiedBy>
  <cp:revision>29</cp:revision>
  <dcterms:created xsi:type="dcterms:W3CDTF">2023-11-09T21:22:18Z</dcterms:created>
  <dcterms:modified xsi:type="dcterms:W3CDTF">2023-12-15T23:55:08Z</dcterms:modified>
</cp:coreProperties>
</file>