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97" r:id="rId6"/>
    <p:sldId id="260" r:id="rId7"/>
    <p:sldId id="261" r:id="rId8"/>
    <p:sldId id="262" r:id="rId9"/>
    <p:sldId id="299" r:id="rId10"/>
    <p:sldId id="29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0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4EFD-24F4-49FD-8FE6-B5EB1B1EA9E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4EE1B-4CEF-488A-82F4-E88D19E00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6E2D-AC6E-4C20-AF34-53D47FE53A14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7626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6E2D-AC6E-4C20-AF34-53D47FE53A14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1842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4485" y="107061"/>
            <a:ext cx="595502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2520" y="-73558"/>
            <a:ext cx="1346835" cy="1049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9052" y="1386332"/>
            <a:ext cx="5883275" cy="286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psV0v26w44" TargetMode="External"/><Relationship Id="rId2" Type="http://schemas.openxmlformats.org/officeDocument/2006/relationships/hyperlink" Target="https://www.youtube.com/watch?v=_Xr-TyJsbH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_4j_gzOKdQ" TargetMode="External"/><Relationship Id="rId4" Type="http://schemas.openxmlformats.org/officeDocument/2006/relationships/hyperlink" Target="https://www.youtube.com/watch?v=0UTYr-1Msn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951" y="2960954"/>
            <a:ext cx="31515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Al</a:t>
            </a:r>
            <a:r>
              <a:rPr sz="5400" spc="-45" dirty="0"/>
              <a:t>g</a:t>
            </a:r>
            <a:r>
              <a:rPr sz="5400" dirty="0"/>
              <a:t>oritmos</a:t>
            </a:r>
            <a:endParaRPr sz="5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FC5E32-D1F1-56AA-44D5-834E0532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4910553"/>
            <a:ext cx="1605600" cy="1600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5E3928-2E3D-F1A1-18BC-AA9924B61A72}"/>
              </a:ext>
            </a:extLst>
          </p:cNvPr>
          <p:cNvSpPr txBox="1"/>
          <p:nvPr/>
        </p:nvSpPr>
        <p:spPr>
          <a:xfrm>
            <a:off x="0" y="6502732"/>
            <a:ext cx="26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Facultad de Ingeniería UPC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43382"/>
            <a:ext cx="5017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US" sz="4400" spc="-10" dirty="0"/>
              <a:t>Clase gráficas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025144"/>
            <a:ext cx="8839200" cy="5322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También se puede crear un objeto </a:t>
            </a:r>
            <a:r>
              <a:rPr lang="es-ES" sz="2000" dirty="0" err="1">
                <a:solidFill>
                  <a:srgbClr val="001F5F"/>
                </a:solidFill>
                <a:latin typeface="Consolas"/>
              </a:rPr>
              <a:t>Graphics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a partir de una imagen utilizando el método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FromImage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1F5F"/>
              </a:solidFill>
              <a:latin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Se puede dibujar muchas formas y líneas diferentes utilizando un objeto </a:t>
            </a:r>
            <a:r>
              <a:rPr lang="es-ES" sz="2000" dirty="0" err="1">
                <a:solidFill>
                  <a:srgbClr val="001F5F"/>
                </a:solidFill>
                <a:latin typeface="Consolas"/>
              </a:rPr>
              <a:t>Graphics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. Para obtener más información sobre cómo dibujar líneas y formas, consultar el método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DrawGraphicalElement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específico para la línea o forma que desea dibujar. Estos métodos incluyen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DrawLine</a:t>
            </a:r>
            <a:r>
              <a:rPr lang="es-ES" sz="2000" b="1" dirty="0">
                <a:solidFill>
                  <a:srgbClr val="001F5F"/>
                </a:solidFill>
                <a:latin typeface="Consolas"/>
              </a:rPr>
              <a:t> ,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DrawArc</a:t>
            </a:r>
            <a:r>
              <a:rPr lang="es-ES" sz="2000" b="1" dirty="0">
                <a:solidFill>
                  <a:srgbClr val="001F5F"/>
                </a:solidFill>
                <a:latin typeface="Consolas"/>
              </a:rPr>
              <a:t> ,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DrawClosedCurve</a:t>
            </a:r>
            <a:r>
              <a:rPr lang="es-ES" sz="2000" b="1" dirty="0">
                <a:solidFill>
                  <a:srgbClr val="001F5F"/>
                </a:solidFill>
                <a:latin typeface="Consolas"/>
              </a:rPr>
              <a:t> ,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DrawPolygon</a:t>
            </a:r>
            <a:r>
              <a:rPr lang="es-ES" sz="2000" b="1" dirty="0">
                <a:solidFill>
                  <a:srgbClr val="001F5F"/>
                </a:solidFill>
                <a:latin typeface="Consolas"/>
              </a:rPr>
              <a:t> y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DrawRectangle</a:t>
            </a:r>
            <a:r>
              <a:rPr lang="es-ES" sz="2000" b="1" dirty="0">
                <a:solidFill>
                  <a:srgbClr val="001F5F"/>
                </a:solidFill>
                <a:latin typeface="Consolas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1F5F"/>
              </a:solidFill>
              <a:latin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Se puede obtener más información sobre cómo dibujar líneas y formas, consultando el Uso de un lápiz (</a:t>
            </a:r>
            <a:r>
              <a:rPr lang="es-ES" sz="2000" dirty="0" err="1">
                <a:solidFill>
                  <a:srgbClr val="001F5F"/>
                </a:solidFill>
                <a:latin typeface="Consolas"/>
              </a:rPr>
              <a:t>shapes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/</a:t>
            </a:r>
            <a:r>
              <a:rPr lang="es-ES" sz="2000" dirty="0" err="1">
                <a:solidFill>
                  <a:srgbClr val="001F5F"/>
                </a:solidFill>
                <a:latin typeface="Consolas"/>
              </a:rPr>
              <a:t>pens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) para dibujar líneas y formas y Uso de un pincel (Brush) para rellenar formas. 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1F5F"/>
              </a:solidFill>
              <a:latin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También se puede dibujar imágenes e iconos utilizando los métodos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DrawImage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y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DrawIcon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, respectivamente.</a:t>
            </a:r>
            <a:endParaRPr sz="2000" dirty="0">
              <a:solidFill>
                <a:srgbClr val="001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701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632" y="107061"/>
            <a:ext cx="3358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Generalidades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0809" y="1010793"/>
            <a:ext cx="8535035" cy="2350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La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clase 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Graphics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de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.NET es una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clase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que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permite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realizar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operaciones con un canvas. 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Esta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clase se encuentra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dentro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del </a:t>
            </a:r>
            <a:r>
              <a:rPr sz="2000" spc="-108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namespace</a:t>
            </a:r>
            <a:r>
              <a:rPr sz="20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nsolas"/>
                <a:cs typeface="Consolas"/>
              </a:rPr>
              <a:t>System::Drawing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.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785870" algn="l"/>
              </a:tabLst>
            </a:pP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r>
              <a:rPr sz="20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sistema de</a:t>
            </a:r>
            <a:r>
              <a:rPr sz="20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coordenadas	por</a:t>
            </a:r>
            <a:r>
              <a:rPr sz="2000" spc="-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defecto</a:t>
            </a:r>
            <a:r>
              <a:rPr sz="20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es</a:t>
            </a:r>
            <a:r>
              <a:rPr sz="2000" spc="-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siguiente:</a:t>
            </a:r>
            <a:endParaRPr sz="2000" dirty="0">
              <a:latin typeface="Consolas"/>
              <a:cs typeface="Consolas"/>
            </a:endParaRPr>
          </a:p>
          <a:p>
            <a:pPr marL="97790" marR="76708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r>
              <a:rPr sz="20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punto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0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coordenadas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inicio empieza en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la</a:t>
            </a:r>
            <a:r>
              <a:rPr sz="20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esquina </a:t>
            </a:r>
            <a:r>
              <a:rPr sz="2000" spc="-108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superior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izquierda</a:t>
            </a:r>
            <a:r>
              <a:rPr sz="2000" spc="-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(0,0).</a:t>
            </a:r>
            <a:endParaRPr sz="2000" dirty="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Su</a:t>
            </a:r>
            <a:r>
              <a:rPr sz="20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escala</a:t>
            </a:r>
            <a:r>
              <a:rPr sz="20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medición</a:t>
            </a:r>
            <a:r>
              <a:rPr sz="20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por</a:t>
            </a:r>
            <a:r>
              <a:rPr sz="2000" spc="-4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defecto son</a:t>
            </a:r>
            <a:r>
              <a:rPr sz="20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los</a:t>
            </a:r>
            <a:r>
              <a:rPr sz="20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pixeles</a:t>
            </a:r>
            <a:endParaRPr sz="20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936" y="3692652"/>
            <a:ext cx="1572768" cy="12115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247" y="5273040"/>
            <a:ext cx="2150364" cy="11993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155691" y="3601211"/>
            <a:ext cx="1676400" cy="1391920"/>
            <a:chOff x="5155691" y="3601211"/>
            <a:chExt cx="1676400" cy="1391920"/>
          </a:xfrm>
        </p:grpSpPr>
        <p:sp>
          <p:nvSpPr>
            <p:cNvPr id="7" name="object 7"/>
            <p:cNvSpPr/>
            <p:nvPr/>
          </p:nvSpPr>
          <p:spPr>
            <a:xfrm>
              <a:off x="5366003" y="3788663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9144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" y="6858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6003" y="3788663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685800"/>
                  </a:moveTo>
                  <a:lnTo>
                    <a:pt x="914400" y="6858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3331" y="3601211"/>
              <a:ext cx="1508760" cy="420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3123" y="3704843"/>
              <a:ext cx="171196" cy="1719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6004" y="3770629"/>
              <a:ext cx="1220470" cy="39370"/>
            </a:xfrm>
            <a:custGeom>
              <a:avLst/>
              <a:gdLst/>
              <a:ahLst/>
              <a:cxnLst/>
              <a:rect l="l" t="t" r="r" b="b"/>
              <a:pathLst>
                <a:path w="1220470" h="39370">
                  <a:moveTo>
                    <a:pt x="1220470" y="1143"/>
                  </a:moveTo>
                  <a:lnTo>
                    <a:pt x="1149845" y="1016"/>
                  </a:lnTo>
                  <a:lnTo>
                    <a:pt x="0" y="0"/>
                  </a:lnTo>
                  <a:lnTo>
                    <a:pt x="0" y="38227"/>
                  </a:lnTo>
                  <a:lnTo>
                    <a:pt x="1149985" y="39370"/>
                  </a:lnTo>
                  <a:lnTo>
                    <a:pt x="1182497" y="20193"/>
                  </a:lnTo>
                  <a:lnTo>
                    <a:pt x="1210818" y="36830"/>
                  </a:lnTo>
                  <a:lnTo>
                    <a:pt x="1220470" y="36830"/>
                  </a:lnTo>
                  <a:lnTo>
                    <a:pt x="1220470" y="3683"/>
                  </a:lnTo>
                  <a:lnTo>
                    <a:pt x="1220470" y="114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5691" y="3771899"/>
              <a:ext cx="420624" cy="1220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2183" y="4591176"/>
              <a:ext cx="171957" cy="1708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48985" y="3791711"/>
              <a:ext cx="39370" cy="894715"/>
            </a:xfrm>
            <a:custGeom>
              <a:avLst/>
              <a:gdLst/>
              <a:ahLst/>
              <a:cxnLst/>
              <a:rect l="l" t="t" r="r" b="b"/>
              <a:pathLst>
                <a:path w="39370" h="894714">
                  <a:moveTo>
                    <a:pt x="39242" y="0"/>
                  </a:moveTo>
                  <a:lnTo>
                    <a:pt x="1015" y="0"/>
                  </a:lnTo>
                  <a:lnTo>
                    <a:pt x="0" y="862202"/>
                  </a:lnTo>
                  <a:lnTo>
                    <a:pt x="19050" y="894714"/>
                  </a:lnTo>
                  <a:lnTo>
                    <a:pt x="38226" y="862202"/>
                  </a:lnTo>
                  <a:lnTo>
                    <a:pt x="39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45455" y="3621404"/>
            <a:ext cx="1235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(0,0)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0591" y="3678428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6596" y="4593717"/>
            <a:ext cx="5358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913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240665" indent="-228600">
              <a:lnSpc>
                <a:spcPts val="213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escala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medición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25" dirty="0">
                <a:latin typeface="Calibri"/>
                <a:cs typeface="Calibri"/>
              </a:rPr>
              <a:t>defecto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pixeles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7532" y="107061"/>
            <a:ext cx="1918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Ejemplo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09" y="1007109"/>
            <a:ext cx="80968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Al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realizar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una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línea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desde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punto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(4,2)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hasta </a:t>
            </a:r>
            <a:r>
              <a:rPr sz="2400" spc="-13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punto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(12,8)</a:t>
            </a:r>
            <a:r>
              <a:rPr sz="24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se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“pintan”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los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pixeles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la 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siguiente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manera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37" y="3048000"/>
            <a:ext cx="456742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438" y="107061"/>
            <a:ext cx="6588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Graphics</a:t>
            </a:r>
            <a:r>
              <a:rPr sz="4400" spc="-100" dirty="0"/>
              <a:t> </a:t>
            </a:r>
            <a:r>
              <a:rPr sz="4400" dirty="0"/>
              <a:t>-</a:t>
            </a:r>
            <a:r>
              <a:rPr sz="4400" spc="-85" dirty="0"/>
              <a:t> </a:t>
            </a:r>
            <a:r>
              <a:rPr sz="4400" spc="-10" dirty="0"/>
              <a:t>VisibleClipBounds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400" y="984410"/>
            <a:ext cx="8813191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lang="es-PE" sz="2400" dirty="0">
                <a:solidFill>
                  <a:srgbClr val="001F5F"/>
                </a:solidFill>
                <a:latin typeface="Consolas"/>
                <a:cs typeface="Consolas"/>
              </a:rPr>
              <a:t>Es una propiedad </a:t>
            </a:r>
            <a:r>
              <a:rPr lang="es-US" sz="2400" dirty="0" err="1">
                <a:solidFill>
                  <a:srgbClr val="001F5F"/>
                </a:solidFill>
                <a:latin typeface="Consolas"/>
                <a:cs typeface="Consolas"/>
              </a:rPr>
              <a:t>Graphics.VisibleClipBounds</a:t>
            </a:r>
            <a:r>
              <a:rPr lang="es-US" sz="2400" dirty="0">
                <a:solidFill>
                  <a:srgbClr val="001F5F"/>
                </a:solidFill>
                <a:latin typeface="Consolas"/>
                <a:cs typeface="Consolas"/>
              </a:rPr>
              <a:t>.</a:t>
            </a:r>
            <a:endParaRPr lang="es-PE" sz="2400" dirty="0">
              <a:solidFill>
                <a:srgbClr val="001F5F"/>
              </a:solidFill>
              <a:latin typeface="Consolas"/>
              <a:cs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sz="2400" dirty="0" err="1">
                <a:solidFill>
                  <a:srgbClr val="001F5F"/>
                </a:solidFill>
                <a:latin typeface="Consolas"/>
                <a:cs typeface="Consolas"/>
              </a:rPr>
              <a:t>Contiene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las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dimensiones</a:t>
            </a:r>
            <a:r>
              <a:rPr sz="2400" spc="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la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 parte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visible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del</a:t>
            </a:r>
            <a:r>
              <a:rPr lang="es-PE" sz="24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canvas.</a:t>
            </a:r>
            <a:endParaRPr lang="es-PE" sz="2400" dirty="0">
              <a:solidFill>
                <a:srgbClr val="001F5F"/>
              </a:solidFill>
              <a:latin typeface="Consolas"/>
              <a:cs typeface="Consolas"/>
            </a:endParaRP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lang="es-ES" sz="2400" dirty="0">
                <a:solidFill>
                  <a:srgbClr val="001F5F"/>
                </a:solidFill>
                <a:latin typeface="Consolas"/>
              </a:rPr>
              <a:t>Obtiene el rectángulo delimitador de la región de recorte visible de este </a:t>
            </a:r>
            <a:r>
              <a:rPr lang="es-ES" sz="2400" dirty="0" err="1">
                <a:solidFill>
                  <a:srgbClr val="001F5F"/>
                </a:solidFill>
                <a:latin typeface="Consolas"/>
              </a:rPr>
              <a:t>Graphics</a:t>
            </a:r>
            <a:r>
              <a:rPr lang="es-ES" sz="2400" dirty="0">
                <a:solidFill>
                  <a:srgbClr val="001F5F"/>
                </a:solidFill>
                <a:latin typeface="Consolas"/>
              </a:rPr>
              <a:t>.</a:t>
            </a:r>
            <a:endParaRPr lang="es-US" sz="24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51535" algn="l"/>
              </a:tabLst>
            </a:pPr>
            <a:endParaRPr sz="2400" dirty="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46020" y="3427385"/>
            <a:ext cx="2654935" cy="1969135"/>
            <a:chOff x="2446020" y="3131820"/>
            <a:chExt cx="2654935" cy="1969135"/>
          </a:xfrm>
        </p:grpSpPr>
        <p:sp>
          <p:nvSpPr>
            <p:cNvPr id="5" name="object 5"/>
            <p:cNvSpPr/>
            <p:nvPr/>
          </p:nvSpPr>
          <p:spPr>
            <a:xfrm>
              <a:off x="2458212" y="3144012"/>
              <a:ext cx="2628900" cy="1943100"/>
            </a:xfrm>
            <a:custGeom>
              <a:avLst/>
              <a:gdLst/>
              <a:ahLst/>
              <a:cxnLst/>
              <a:rect l="l" t="t" r="r" b="b"/>
              <a:pathLst>
                <a:path w="2628900" h="1943100">
                  <a:moveTo>
                    <a:pt x="2628900" y="0"/>
                  </a:moveTo>
                  <a:lnTo>
                    <a:pt x="0" y="0"/>
                  </a:lnTo>
                  <a:lnTo>
                    <a:pt x="0" y="1943100"/>
                  </a:lnTo>
                  <a:lnTo>
                    <a:pt x="2628900" y="19431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8974" y="3144774"/>
              <a:ext cx="2628900" cy="1943100"/>
            </a:xfrm>
            <a:custGeom>
              <a:avLst/>
              <a:gdLst/>
              <a:ahLst/>
              <a:cxnLst/>
              <a:rect l="l" t="t" r="r" b="b"/>
              <a:pathLst>
                <a:path w="2628900" h="1943100">
                  <a:moveTo>
                    <a:pt x="0" y="1943100"/>
                  </a:moveTo>
                  <a:lnTo>
                    <a:pt x="2628900" y="1943100"/>
                  </a:lnTo>
                  <a:lnTo>
                    <a:pt x="2628900" y="0"/>
                  </a:lnTo>
                  <a:lnTo>
                    <a:pt x="0" y="0"/>
                  </a:lnTo>
                  <a:lnTo>
                    <a:pt x="0" y="19431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6139" y="3156874"/>
            <a:ext cx="450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0)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01239" y="3302416"/>
            <a:ext cx="3169920" cy="2484120"/>
            <a:chOff x="2301239" y="3006851"/>
            <a:chExt cx="3169920" cy="24841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239" y="5178551"/>
              <a:ext cx="2939795" cy="3124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68875" y="5257419"/>
              <a:ext cx="118745" cy="121285"/>
            </a:xfrm>
            <a:custGeom>
              <a:avLst/>
              <a:gdLst/>
              <a:ahLst/>
              <a:cxnLst/>
              <a:rect l="l" t="t" r="r" b="b"/>
              <a:pathLst>
                <a:path w="118745" h="121285">
                  <a:moveTo>
                    <a:pt x="15239" y="0"/>
                  </a:moveTo>
                  <a:lnTo>
                    <a:pt x="7365" y="2031"/>
                  </a:lnTo>
                  <a:lnTo>
                    <a:pt x="3683" y="8254"/>
                  </a:lnTo>
                  <a:lnTo>
                    <a:pt x="126" y="14477"/>
                  </a:lnTo>
                  <a:lnTo>
                    <a:pt x="2159" y="22478"/>
                  </a:lnTo>
                  <a:lnTo>
                    <a:pt x="8382" y="26034"/>
                  </a:lnTo>
                  <a:lnTo>
                    <a:pt x="44703" y="47370"/>
                  </a:lnTo>
                  <a:lnTo>
                    <a:pt x="92583" y="47370"/>
                  </a:lnTo>
                  <a:lnTo>
                    <a:pt x="92583" y="73405"/>
                  </a:lnTo>
                  <a:lnTo>
                    <a:pt x="44703" y="73405"/>
                  </a:lnTo>
                  <a:lnTo>
                    <a:pt x="8382" y="94741"/>
                  </a:lnTo>
                  <a:lnTo>
                    <a:pt x="2159" y="98297"/>
                  </a:lnTo>
                  <a:lnTo>
                    <a:pt x="0" y="106298"/>
                  </a:lnTo>
                  <a:lnTo>
                    <a:pt x="3683" y="112521"/>
                  </a:lnTo>
                  <a:lnTo>
                    <a:pt x="7238" y="118744"/>
                  </a:lnTo>
                  <a:lnTo>
                    <a:pt x="15239" y="120776"/>
                  </a:lnTo>
                  <a:lnTo>
                    <a:pt x="118237" y="60451"/>
                  </a:lnTo>
                  <a:lnTo>
                    <a:pt x="21462" y="355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8211" y="5256275"/>
              <a:ext cx="118237" cy="1209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83866" y="5303646"/>
              <a:ext cx="2578100" cy="27305"/>
            </a:xfrm>
            <a:custGeom>
              <a:avLst/>
              <a:gdLst/>
              <a:ahLst/>
              <a:cxnLst/>
              <a:rect l="l" t="t" r="r" b="b"/>
              <a:pathLst>
                <a:path w="2578100" h="27304">
                  <a:moveTo>
                    <a:pt x="2577592" y="1143"/>
                  </a:moveTo>
                  <a:lnTo>
                    <a:pt x="2529713" y="1143"/>
                  </a:lnTo>
                  <a:lnTo>
                    <a:pt x="47752" y="0"/>
                  </a:lnTo>
                  <a:lnTo>
                    <a:pt x="0" y="0"/>
                  </a:lnTo>
                  <a:lnTo>
                    <a:pt x="0" y="26035"/>
                  </a:lnTo>
                  <a:lnTo>
                    <a:pt x="47879" y="26035"/>
                  </a:lnTo>
                  <a:lnTo>
                    <a:pt x="2529840" y="27178"/>
                  </a:lnTo>
                  <a:lnTo>
                    <a:pt x="2577592" y="27178"/>
                  </a:lnTo>
                  <a:lnTo>
                    <a:pt x="2577592" y="25400"/>
                  </a:lnTo>
                  <a:lnTo>
                    <a:pt x="2577592" y="2933"/>
                  </a:lnTo>
                  <a:lnTo>
                    <a:pt x="2571115" y="2933"/>
                  </a:lnTo>
                  <a:lnTo>
                    <a:pt x="2577592" y="2921"/>
                  </a:lnTo>
                  <a:lnTo>
                    <a:pt x="2577592" y="114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8739" y="3006851"/>
              <a:ext cx="312420" cy="22539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6275" y="4968366"/>
              <a:ext cx="120903" cy="1182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03647" y="3195319"/>
              <a:ext cx="27305" cy="1840230"/>
            </a:xfrm>
            <a:custGeom>
              <a:avLst/>
              <a:gdLst/>
              <a:ahLst/>
              <a:cxnLst/>
              <a:rect l="l" t="t" r="r" b="b"/>
              <a:pathLst>
                <a:path w="27304" h="1840229">
                  <a:moveTo>
                    <a:pt x="14097" y="0"/>
                  </a:moveTo>
                  <a:lnTo>
                    <a:pt x="1142" y="22225"/>
                  </a:lnTo>
                  <a:lnTo>
                    <a:pt x="0" y="1817623"/>
                  </a:lnTo>
                  <a:lnTo>
                    <a:pt x="13080" y="1839848"/>
                  </a:lnTo>
                  <a:lnTo>
                    <a:pt x="26035" y="1817623"/>
                  </a:lnTo>
                  <a:lnTo>
                    <a:pt x="27177" y="22225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291" y="3144011"/>
              <a:ext cx="120904" cy="11823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452109" y="4243106"/>
            <a:ext cx="233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VisibleClipBounds.Height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6875" y="5677408"/>
            <a:ext cx="225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VisibleClipBounds.Width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3128" y="5432461"/>
            <a:ext cx="256984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7475" marR="5080" indent="-105410">
              <a:lnSpc>
                <a:spcPct val="1006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(VisibleClipBounds.Right,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2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pB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unds.B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om</a:t>
            </a:r>
            <a:r>
              <a:rPr sz="180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658" y="107061"/>
            <a:ext cx="7648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Colores,</a:t>
            </a:r>
            <a:r>
              <a:rPr sz="4400" spc="-70" dirty="0"/>
              <a:t> </a:t>
            </a:r>
            <a:r>
              <a:rPr sz="4400" spc="-5" dirty="0"/>
              <a:t>tipos</a:t>
            </a:r>
            <a:r>
              <a:rPr sz="4400" spc="-50" dirty="0"/>
              <a:t> </a:t>
            </a:r>
            <a:r>
              <a:rPr sz="4400" dirty="0"/>
              <a:t>de</a:t>
            </a:r>
            <a:r>
              <a:rPr sz="4400" spc="-10" dirty="0"/>
              <a:t> </a:t>
            </a:r>
            <a:r>
              <a:rPr sz="4400" dirty="0"/>
              <a:t>pincel</a:t>
            </a:r>
            <a:r>
              <a:rPr sz="4400" spc="-25" dirty="0"/>
              <a:t> </a:t>
            </a:r>
            <a:r>
              <a:rPr sz="4400" dirty="0"/>
              <a:t>y</a:t>
            </a:r>
            <a:r>
              <a:rPr sz="4400" spc="-75" dirty="0"/>
              <a:t> </a:t>
            </a:r>
            <a:r>
              <a:rPr sz="4400" spc="-10" dirty="0"/>
              <a:t>fuentes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0809" y="1007109"/>
            <a:ext cx="8312784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335915" indent="-205740">
              <a:lnSpc>
                <a:spcPct val="100000"/>
              </a:lnSpc>
              <a:spcBef>
                <a:spcPts val="100"/>
              </a:spcBef>
              <a:buFont typeface="Segoe UI Symbol"/>
              <a:buChar char="⚫"/>
              <a:tabLst>
                <a:tab pos="21844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En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los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ejemplos</a:t>
            </a:r>
            <a:r>
              <a:rPr sz="24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anteriores</a:t>
            </a:r>
            <a:r>
              <a:rPr sz="24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hemos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visto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que</a:t>
            </a:r>
            <a:r>
              <a:rPr sz="24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los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métodos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dibujo</a:t>
            </a:r>
            <a:r>
              <a:rPr sz="24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reciben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como</a:t>
            </a:r>
            <a:r>
              <a:rPr sz="24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parámetro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los 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colores y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tipos</a:t>
            </a:r>
            <a:r>
              <a:rPr sz="24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5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fuente.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Segoe UI Symbol"/>
              <a:buChar char="⚫"/>
            </a:pPr>
            <a:endParaRPr sz="3300">
              <a:latin typeface="Consolas"/>
              <a:cs typeface="Consolas"/>
            </a:endParaRPr>
          </a:p>
          <a:p>
            <a:pPr marL="218440" marR="5080" indent="-205740">
              <a:lnSpc>
                <a:spcPct val="100000"/>
              </a:lnSpc>
              <a:buFont typeface="Segoe UI Symbol"/>
              <a:buChar char="⚫"/>
              <a:tabLst>
                <a:tab pos="21844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Hasta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momento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hemos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utilizado</a:t>
            </a:r>
            <a:r>
              <a:rPr sz="24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los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colores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y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fuentes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por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defecto,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decir,</a:t>
            </a:r>
            <a:r>
              <a:rPr sz="2400" spc="4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los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que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ya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vienen </a:t>
            </a:r>
            <a:r>
              <a:rPr sz="2400" spc="-13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con el</a:t>
            </a:r>
            <a:r>
              <a:rPr sz="24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software.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Segoe UI Symbol"/>
              <a:buChar char="⚫"/>
            </a:pPr>
            <a:endParaRPr sz="3250">
              <a:latin typeface="Consolas"/>
              <a:cs typeface="Consolas"/>
            </a:endParaRPr>
          </a:p>
          <a:p>
            <a:pPr marL="218440" marR="503555" indent="-205740">
              <a:lnSpc>
                <a:spcPct val="100000"/>
              </a:lnSpc>
              <a:buFont typeface="Segoe UI Symbol"/>
              <a:buChar char="⚫"/>
              <a:tabLst>
                <a:tab pos="21844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Sin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embargo,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podemos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generar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nuestros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propios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colores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y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configurarlos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como mejor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nos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parezca.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1" y="1277111"/>
            <a:ext cx="6100698" cy="1237615"/>
            <a:chOff x="2973323" y="1277111"/>
            <a:chExt cx="5565775" cy="1237615"/>
          </a:xfrm>
        </p:grpSpPr>
        <p:sp>
          <p:nvSpPr>
            <p:cNvPr id="3" name="object 3"/>
            <p:cNvSpPr/>
            <p:nvPr/>
          </p:nvSpPr>
          <p:spPr>
            <a:xfrm>
              <a:off x="3083052" y="2168664"/>
              <a:ext cx="2005330" cy="269875"/>
            </a:xfrm>
            <a:custGeom>
              <a:avLst/>
              <a:gdLst/>
              <a:ahLst/>
              <a:cxnLst/>
              <a:rect l="l" t="t" r="r" b="b"/>
              <a:pathLst>
                <a:path w="2005329" h="269875">
                  <a:moveTo>
                    <a:pt x="750824" y="0"/>
                  </a:moveTo>
                  <a:lnTo>
                    <a:pt x="0" y="0"/>
                  </a:lnTo>
                  <a:lnTo>
                    <a:pt x="0" y="269354"/>
                  </a:lnTo>
                  <a:lnTo>
                    <a:pt x="750824" y="269354"/>
                  </a:lnTo>
                  <a:lnTo>
                    <a:pt x="750824" y="0"/>
                  </a:lnTo>
                  <a:close/>
                </a:path>
                <a:path w="2005329" h="269875">
                  <a:moveTo>
                    <a:pt x="876160" y="0"/>
                  </a:moveTo>
                  <a:lnTo>
                    <a:pt x="751332" y="0"/>
                  </a:lnTo>
                  <a:lnTo>
                    <a:pt x="751332" y="269354"/>
                  </a:lnTo>
                  <a:lnTo>
                    <a:pt x="876160" y="269354"/>
                  </a:lnTo>
                  <a:lnTo>
                    <a:pt x="876160" y="0"/>
                  </a:lnTo>
                  <a:close/>
                </a:path>
                <a:path w="2005329" h="269875">
                  <a:moveTo>
                    <a:pt x="2005203" y="0"/>
                  </a:moveTo>
                  <a:lnTo>
                    <a:pt x="876300" y="0"/>
                  </a:lnTo>
                  <a:lnTo>
                    <a:pt x="876300" y="269354"/>
                  </a:lnTo>
                  <a:lnTo>
                    <a:pt x="2005203" y="269354"/>
                  </a:lnTo>
                  <a:lnTo>
                    <a:pt x="2005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92373" y="1296161"/>
              <a:ext cx="5527675" cy="1199515"/>
            </a:xfrm>
            <a:custGeom>
              <a:avLst/>
              <a:gdLst/>
              <a:ahLst/>
              <a:cxnLst/>
              <a:rect l="l" t="t" r="r" b="b"/>
              <a:pathLst>
                <a:path w="5527675" h="1199514">
                  <a:moveTo>
                    <a:pt x="0" y="1199388"/>
                  </a:moveTo>
                  <a:lnTo>
                    <a:pt x="5527548" y="1199388"/>
                  </a:lnTo>
                  <a:lnTo>
                    <a:pt x="5527548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83051" y="1345691"/>
            <a:ext cx="4637405" cy="2698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05"/>
              </a:lnSpc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Graphics</a:t>
            </a:r>
            <a:r>
              <a:rPr sz="1800" spc="-10" dirty="0">
                <a:latin typeface="Consolas"/>
                <a:cs typeface="Consolas"/>
              </a:rPr>
              <a:t>^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gr=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800" spc="-10" dirty="0">
                <a:latin typeface="Consolas"/>
                <a:cs typeface="Consolas"/>
              </a:rPr>
              <a:t>-&gt;CreateGraphics();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1621" y="1574672"/>
            <a:ext cx="52558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gcnew</a:t>
            </a:r>
            <a:r>
              <a:rPr lang="es-PE"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s-PE" spc="-5" dirty="0">
                <a:solidFill>
                  <a:srgbClr val="00B0F0"/>
                </a:solidFill>
                <a:latin typeface="Consolas"/>
                <a:cs typeface="Consolas"/>
              </a:rPr>
              <a:t>Pen(Color</a:t>
            </a:r>
            <a:r>
              <a:rPr lang="es-PE" sz="1800" spc="-10" dirty="0">
                <a:solidFill>
                  <a:srgbClr val="0000FF"/>
                </a:solidFill>
                <a:latin typeface="Consolas"/>
                <a:cs typeface="Consolas"/>
              </a:rPr>
              <a:t>::Red,3);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3591" y="1848688"/>
            <a:ext cx="59595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885" algn="l"/>
              </a:tabLst>
            </a:pPr>
            <a:r>
              <a:rPr sz="1800" spc="-10" dirty="0">
                <a:latin typeface="Consolas"/>
                <a:cs typeface="Consolas"/>
              </a:rPr>
              <a:t>gr-</a:t>
            </a:r>
            <a:r>
              <a:rPr sz="1800" spc="-15" dirty="0">
                <a:latin typeface="Consolas"/>
                <a:cs typeface="Consolas"/>
              </a:rPr>
              <a:t>&gt;DrawLine(lapicero, </a:t>
            </a:r>
            <a:r>
              <a:rPr sz="1800" spc="-10" dirty="0">
                <a:latin typeface="Consolas"/>
                <a:cs typeface="Consolas"/>
              </a:rPr>
              <a:t>10, 10,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59283" y="2625089"/>
            <a:ext cx="6060766" cy="1477010"/>
          </a:xfrm>
          <a:custGeom>
            <a:avLst/>
            <a:gdLst/>
            <a:ahLst/>
            <a:cxnLst/>
            <a:rect l="l" t="t" r="r" b="b"/>
            <a:pathLst>
              <a:path w="5527675" h="1477010">
                <a:moveTo>
                  <a:pt x="0" y="1476756"/>
                </a:moveTo>
                <a:lnTo>
                  <a:pt x="5527548" y="1476756"/>
                </a:lnTo>
                <a:lnTo>
                  <a:pt x="5527548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1622" y="2398014"/>
            <a:ext cx="5255895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95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sz="18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1995"/>
              </a:lnSpc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Graphics</a:t>
            </a:r>
            <a:r>
              <a:rPr sz="1800" spc="-10" dirty="0">
                <a:latin typeface="Consolas"/>
                <a:cs typeface="Consolas"/>
              </a:rPr>
              <a:t>^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gr=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800" spc="-10" dirty="0">
                <a:latin typeface="Consolas"/>
                <a:cs typeface="Consolas"/>
              </a:rPr>
              <a:t>-&gt;CreateGraphics();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gcnew</a:t>
            </a:r>
            <a:r>
              <a:rPr lang="es-PE"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s-PE" spc="-5" dirty="0">
                <a:solidFill>
                  <a:srgbClr val="00B0F0"/>
                </a:solidFill>
                <a:latin typeface="Consolas"/>
                <a:cs typeface="Consolas"/>
              </a:rPr>
              <a:t>Pen(Color</a:t>
            </a:r>
            <a:r>
              <a:rPr lang="es-PE" sz="1800" spc="-10" dirty="0">
                <a:solidFill>
                  <a:srgbClr val="0000FF"/>
                </a:solidFill>
                <a:latin typeface="Consolas"/>
                <a:cs typeface="Consolas"/>
              </a:rPr>
              <a:t>::Red,3);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3051" y="3223260"/>
            <a:ext cx="4512945" cy="24365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10"/>
              </a:lnSpc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lapicero1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83051" y="3497579"/>
            <a:ext cx="2506980" cy="2698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14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dynamic_cast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^&gt;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62168" y="3453510"/>
            <a:ext cx="239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lapicero-&gt;Clone());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622" y="3727830"/>
            <a:ext cx="500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nsolas"/>
                <a:cs typeface="Consolas"/>
              </a:rPr>
              <a:t>gr-&gt;DrawLine(lapicero1,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10,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50,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1940" y="2939034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1940" y="1609471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bujar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59283" y="4231385"/>
            <a:ext cx="6060766" cy="2032000"/>
          </a:xfrm>
          <a:custGeom>
            <a:avLst/>
            <a:gdLst/>
            <a:ahLst/>
            <a:cxnLst/>
            <a:rect l="l" t="t" r="r" b="b"/>
            <a:pathLst>
              <a:path w="5527675" h="2032000">
                <a:moveTo>
                  <a:pt x="0" y="2031491"/>
                </a:moveTo>
                <a:lnTo>
                  <a:pt x="5527548" y="2031491"/>
                </a:lnTo>
                <a:lnTo>
                  <a:pt x="5527548" y="0"/>
                </a:lnTo>
                <a:lnTo>
                  <a:pt x="0" y="0"/>
                </a:lnTo>
                <a:lnTo>
                  <a:pt x="0" y="203149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71622" y="4236846"/>
            <a:ext cx="5255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Graphics</a:t>
            </a:r>
            <a:r>
              <a:rPr sz="1800" spc="-10" dirty="0">
                <a:latin typeface="Consolas"/>
                <a:cs typeface="Consolas"/>
              </a:rPr>
              <a:t>^ </a:t>
            </a:r>
            <a:r>
              <a:rPr sz="1800" spc="-15" dirty="0">
                <a:latin typeface="Consolas"/>
                <a:cs typeface="Consolas"/>
              </a:rPr>
              <a:t>gr=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800" spc="-10" dirty="0">
                <a:latin typeface="Consolas"/>
                <a:cs typeface="Consolas"/>
              </a:rPr>
              <a:t>-&gt;CreateGraphics(); 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</a:t>
            </a:r>
            <a:r>
              <a:rPr sz="1800" spc="5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5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gcnew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800" spc="-10" dirty="0">
                <a:latin typeface="Consolas"/>
                <a:cs typeface="Consolas"/>
              </a:rPr>
              <a:t>::Red,3); 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 </a:t>
            </a:r>
            <a:r>
              <a:rPr sz="1800" spc="-10" dirty="0">
                <a:latin typeface="Consolas"/>
                <a:cs typeface="Consolas"/>
              </a:rPr>
              <a:t>lapicero1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dynamic_cast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^&gt;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(lapicero-&gt;Clone());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3051" y="5378196"/>
            <a:ext cx="4011295" cy="2698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14"/>
              </a:lnSpc>
            </a:pPr>
            <a:r>
              <a:rPr sz="1800" spc="-10" dirty="0">
                <a:latin typeface="Consolas"/>
                <a:cs typeface="Consolas"/>
              </a:rPr>
              <a:t>lapicero1-&gt;ScaleTransform(5,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1622" y="5608726"/>
            <a:ext cx="525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nsolas"/>
                <a:cs typeface="Consolas"/>
              </a:rPr>
              <a:t>gr-&gt;DrawLine(lapicero,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10, 10, 50,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gr-&gt;DrawLine(lapicero1,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50,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100,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100);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1940" y="4413580"/>
            <a:ext cx="669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78071" y="107061"/>
            <a:ext cx="895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P</a:t>
            </a:r>
            <a:r>
              <a:rPr sz="4400" spc="5" dirty="0"/>
              <a:t>en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1" y="3566921"/>
            <a:ext cx="6157847" cy="1478280"/>
          </a:xfrm>
          <a:custGeom>
            <a:avLst/>
            <a:gdLst/>
            <a:ahLst/>
            <a:cxnLst/>
            <a:rect l="l" t="t" r="r" b="b"/>
            <a:pathLst>
              <a:path w="5527675" h="1478279">
                <a:moveTo>
                  <a:pt x="0" y="1478279"/>
                </a:moveTo>
                <a:lnTo>
                  <a:pt x="5527548" y="1478279"/>
                </a:lnTo>
                <a:lnTo>
                  <a:pt x="5527548" y="0"/>
                </a:lnTo>
                <a:lnTo>
                  <a:pt x="0" y="0"/>
                </a:lnTo>
                <a:lnTo>
                  <a:pt x="0" y="147827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1622" y="3573017"/>
            <a:ext cx="464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Graphics</a:t>
            </a:r>
            <a:r>
              <a:rPr sz="1800" spc="-10" dirty="0">
                <a:latin typeface="Consolas"/>
                <a:cs typeface="Consolas"/>
              </a:rPr>
              <a:t>^ </a:t>
            </a:r>
            <a:r>
              <a:rPr sz="1800" spc="-15" dirty="0">
                <a:latin typeface="Consolas"/>
                <a:cs typeface="Consolas"/>
              </a:rPr>
              <a:t>gr=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800" spc="-10" dirty="0">
                <a:latin typeface="Consolas"/>
                <a:cs typeface="Consolas"/>
              </a:rPr>
              <a:t>-&gt;CreateGraphics();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gcnew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3051" y="4166615"/>
            <a:ext cx="2633345" cy="2679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10"/>
              </a:lnSpc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800" spc="-10" dirty="0">
                <a:latin typeface="Consolas"/>
                <a:cs typeface="Consolas"/>
              </a:rPr>
              <a:t>::Red,3);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la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1698" y="4108449"/>
            <a:ext cx="226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picero-&gt;LineJoin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83051" y="4440935"/>
            <a:ext cx="3384550" cy="2679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10"/>
              </a:lnSpc>
            </a:pPr>
            <a:r>
              <a:rPr sz="1800" spc="-10" dirty="0">
                <a:latin typeface="Consolas"/>
                <a:cs typeface="Consolas"/>
              </a:rPr>
              <a:t>Drawing2D::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LineJoin</a:t>
            </a:r>
            <a:r>
              <a:rPr sz="1800" spc="-10" dirty="0">
                <a:latin typeface="Consolas"/>
                <a:cs typeface="Consolas"/>
              </a:rPr>
              <a:t>::</a:t>
            </a:r>
            <a:r>
              <a:rPr sz="1800" spc="-10" dirty="0">
                <a:solidFill>
                  <a:srgbClr val="2D4F4F"/>
                </a:solidFill>
                <a:latin typeface="Consolas"/>
                <a:cs typeface="Consolas"/>
              </a:rPr>
              <a:t>Bevel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1622" y="4670552"/>
            <a:ext cx="488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nsolas"/>
                <a:cs typeface="Consolas"/>
              </a:rPr>
              <a:t>gr-&gt;DrawLine(lapicero,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10, 10,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50,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1940" y="3887800"/>
            <a:ext cx="9385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tilo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1" y="1148333"/>
            <a:ext cx="6157848" cy="2308860"/>
          </a:xfrm>
          <a:custGeom>
            <a:avLst/>
            <a:gdLst/>
            <a:ahLst/>
            <a:cxnLst/>
            <a:rect l="l" t="t" r="r" b="b"/>
            <a:pathLst>
              <a:path w="5527675" h="2308860">
                <a:moveTo>
                  <a:pt x="0" y="2308860"/>
                </a:moveTo>
                <a:lnTo>
                  <a:pt x="5527548" y="2308860"/>
                </a:lnTo>
                <a:lnTo>
                  <a:pt x="5527548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1622" y="1152525"/>
            <a:ext cx="4887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Graphics</a:t>
            </a:r>
            <a:r>
              <a:rPr sz="1800" spc="-10" dirty="0">
                <a:latin typeface="Consolas"/>
                <a:cs typeface="Consolas"/>
              </a:rPr>
              <a:t>^ </a:t>
            </a:r>
            <a:r>
              <a:rPr sz="1800" spc="-15" dirty="0">
                <a:latin typeface="Consolas"/>
                <a:cs typeface="Consolas"/>
              </a:rPr>
              <a:t>gr=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800" spc="-10" dirty="0">
                <a:latin typeface="Consolas"/>
                <a:cs typeface="Consolas"/>
              </a:rPr>
              <a:t>-&gt;CreateGraphics(); 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</a:t>
            </a:r>
            <a:r>
              <a:rPr sz="1800" spc="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3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gcnew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800" spc="-10" dirty="0">
                <a:latin typeface="Consolas"/>
                <a:cs typeface="Consolas"/>
              </a:rPr>
              <a:t>::Red,3); 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 </a:t>
            </a:r>
            <a:r>
              <a:rPr sz="1800" spc="-10" dirty="0">
                <a:latin typeface="Consolas"/>
                <a:cs typeface="Consolas"/>
              </a:rPr>
              <a:t>lapicero1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dynamic_cast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^&gt;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(lapicero-&gt;Clone());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3051" y="2295144"/>
            <a:ext cx="4011295" cy="2698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05"/>
              </a:lnSpc>
            </a:pPr>
            <a:r>
              <a:rPr sz="1800" spc="-10" dirty="0">
                <a:latin typeface="Consolas"/>
                <a:cs typeface="Consolas"/>
              </a:rPr>
              <a:t>lapicero1-&gt;ScaleTransform(5,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3051" y="2569464"/>
            <a:ext cx="3509645" cy="2698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05"/>
              </a:lnSpc>
            </a:pPr>
            <a:r>
              <a:rPr sz="1800" spc="-10" dirty="0">
                <a:latin typeface="Consolas"/>
                <a:cs typeface="Consolas"/>
              </a:rPr>
              <a:t>lapicero1-&gt;ResetTransform();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622" y="2798826"/>
            <a:ext cx="525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nsolas"/>
                <a:cs typeface="Consolas"/>
              </a:rPr>
              <a:t>gr-&gt;DrawLine(lapicero,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10, 10, 50,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gr-&gt;DrawLine(lapicero1,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50, 50, 100,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100);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1940" y="2493009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Resetear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2201" y="5267704"/>
            <a:ext cx="6157847" cy="1478280"/>
          </a:xfrm>
          <a:custGeom>
            <a:avLst/>
            <a:gdLst/>
            <a:ahLst/>
            <a:cxnLst/>
            <a:rect l="l" t="t" r="r" b="b"/>
            <a:pathLst>
              <a:path w="5527675" h="1478279">
                <a:moveTo>
                  <a:pt x="0" y="1478280"/>
                </a:moveTo>
                <a:lnTo>
                  <a:pt x="5527548" y="1478280"/>
                </a:lnTo>
                <a:lnTo>
                  <a:pt x="5527548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71622" y="5248147"/>
            <a:ext cx="6377178" cy="140833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24380">
              <a:lnSpc>
                <a:spcPct val="101899"/>
              </a:lnSpc>
              <a:spcBef>
                <a:spcPts val="55"/>
              </a:spcBef>
            </a:pPr>
            <a:r>
              <a:rPr sz="1800" spc="-15" dirty="0">
                <a:latin typeface="Courier New"/>
                <a:cs typeface="Courier New"/>
              </a:rPr>
              <a:t>Pen^ pen2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gcnew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Pen(Color::Blue, </a:t>
            </a:r>
            <a:r>
              <a:rPr sz="1800" spc="-15" dirty="0">
                <a:latin typeface="Courier New"/>
                <a:cs typeface="Courier New"/>
              </a:rPr>
              <a:t>3.0);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pen2-&gt;DashStyle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lang="es-PE" sz="1800" spc="-10" dirty="0">
                <a:latin typeface="Consolas"/>
                <a:cs typeface="Consolas"/>
              </a:rPr>
              <a:t>Drawing2D::D</a:t>
            </a:r>
            <a:r>
              <a:rPr sz="1800" spc="-20" dirty="0" err="1">
                <a:latin typeface="Courier New"/>
                <a:cs typeface="Courier New"/>
              </a:rPr>
              <a:t>ashStyle</a:t>
            </a:r>
            <a:r>
              <a:rPr sz="1800" spc="-20" dirty="0">
                <a:latin typeface="Courier New"/>
                <a:cs typeface="Courier New"/>
              </a:rPr>
              <a:t>::DashDotDot;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15"/>
              </a:lnSpc>
            </a:pPr>
            <a:r>
              <a:rPr lang="es-PE" spc="-20" dirty="0">
                <a:latin typeface="Courier New"/>
                <a:cs typeface="Courier New"/>
              </a:rPr>
              <a:t>gr</a:t>
            </a:r>
            <a:r>
              <a:rPr sz="1800" spc="-20" dirty="0">
                <a:latin typeface="Courier New"/>
                <a:cs typeface="Courier New"/>
              </a:rPr>
              <a:t>-&gt;DrawLine(pen2,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10,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120,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250,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60);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1940" y="5267704"/>
            <a:ext cx="8870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tilo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78071" y="107061"/>
            <a:ext cx="895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P</a:t>
            </a:r>
            <a:r>
              <a:rPr sz="4400" spc="5" dirty="0"/>
              <a:t>en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766" y="1371600"/>
            <a:ext cx="6791959" cy="3683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 marR="410209">
              <a:lnSpc>
                <a:spcPct val="101099"/>
              </a:lnSpc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spc="2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Dibuja</a:t>
            </a:r>
            <a:r>
              <a:rPr sz="1800" spc="2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un</a:t>
            </a:r>
            <a:r>
              <a:rPr sz="1800" spc="229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rectangulo</a:t>
            </a:r>
            <a:r>
              <a:rPr sz="1800" spc="229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con</a:t>
            </a:r>
            <a:r>
              <a:rPr sz="1800" spc="2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relleno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SolidBrush^ </a:t>
            </a:r>
            <a:r>
              <a:rPr sz="1800" spc="-10" dirty="0">
                <a:latin typeface="Courier New"/>
                <a:cs typeface="Courier New"/>
              </a:rPr>
              <a:t>sb1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gcnew </a:t>
            </a:r>
            <a:r>
              <a:rPr sz="1800" spc="-20" dirty="0">
                <a:latin typeface="Courier New"/>
                <a:cs typeface="Courier New"/>
              </a:rPr>
              <a:t>SolidBrush(Color::Red);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lang="es-PE" spc="-20" dirty="0">
                <a:latin typeface="Courier New"/>
                <a:cs typeface="Courier New"/>
              </a:rPr>
              <a:t>gr</a:t>
            </a:r>
            <a:r>
              <a:rPr sz="1800" spc="-20" dirty="0">
                <a:latin typeface="Courier New"/>
                <a:cs typeface="Courier New"/>
              </a:rPr>
              <a:t>-&gt;FillRectangle(sb1,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60,30,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40,40);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Dibujar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un 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rectángulo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lleno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y 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contorneado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SolidBrush^ </a:t>
            </a:r>
            <a:r>
              <a:rPr sz="1800" spc="-10" dirty="0">
                <a:latin typeface="Courier New"/>
                <a:cs typeface="Courier New"/>
              </a:rPr>
              <a:t>sb2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gcnew </a:t>
            </a:r>
            <a:r>
              <a:rPr sz="1800" spc="-20" dirty="0">
                <a:latin typeface="Courier New"/>
                <a:cs typeface="Courier New"/>
              </a:rPr>
              <a:t>SolidBrush(Color::Yellow);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lang="es-PE" spc="-20" dirty="0">
                <a:latin typeface="Courier New"/>
                <a:cs typeface="Courier New"/>
              </a:rPr>
              <a:t>gr</a:t>
            </a:r>
            <a:r>
              <a:rPr sz="1800" spc="-20" dirty="0">
                <a:latin typeface="Courier New"/>
                <a:cs typeface="Courier New"/>
              </a:rPr>
              <a:t>-&gt;FillRectangle(sb2,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90,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40,</a:t>
            </a:r>
            <a:r>
              <a:rPr sz="1800" spc="-15" dirty="0">
                <a:latin typeface="Courier New"/>
                <a:cs typeface="Courier New"/>
              </a:rPr>
              <a:t> 45,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45);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s-PE" spc="-20" dirty="0">
                <a:latin typeface="Courier New"/>
                <a:cs typeface="Courier New"/>
              </a:rPr>
              <a:t>gr</a:t>
            </a:r>
            <a:r>
              <a:rPr sz="1800" spc="-20" dirty="0">
                <a:latin typeface="Courier New"/>
                <a:cs typeface="Courier New"/>
              </a:rPr>
              <a:t>-&gt;DrawRectangle(pen1,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90,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40,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45,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45);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Dibujar</a:t>
            </a:r>
            <a:r>
              <a:rPr sz="1800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una</a:t>
            </a:r>
            <a:r>
              <a:rPr sz="18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elipse</a:t>
            </a:r>
            <a:r>
              <a:rPr sz="1800" spc="-1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rellena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SolidBrush^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sb3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gcnew</a:t>
            </a:r>
            <a:r>
              <a:rPr sz="1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SolidBrush(Color::Green);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s-PE" spc="-20" dirty="0">
                <a:latin typeface="Courier New"/>
                <a:cs typeface="Courier New"/>
              </a:rPr>
              <a:t>gr</a:t>
            </a:r>
            <a:r>
              <a:rPr sz="1800" spc="-20" dirty="0">
                <a:latin typeface="Courier New"/>
                <a:cs typeface="Courier New"/>
              </a:rPr>
              <a:t>-&gt;FillEllipse(sb3,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30,100,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65,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50);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8071" y="107061"/>
            <a:ext cx="895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P</a:t>
            </a:r>
            <a:r>
              <a:rPr sz="4400" spc="5" dirty="0"/>
              <a:t>en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6820" y="107061"/>
            <a:ext cx="1116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P</a:t>
            </a:r>
            <a:r>
              <a:rPr sz="4400" spc="-5" dirty="0"/>
              <a:t>ens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0809" y="1007109"/>
            <a:ext cx="8142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5740">
              <a:lnSpc>
                <a:spcPct val="100000"/>
              </a:lnSpc>
              <a:spcBef>
                <a:spcPts val="100"/>
              </a:spcBef>
              <a:buFont typeface="Segoe UI Symbol"/>
              <a:buChar char="⚫"/>
              <a:tabLst>
                <a:tab pos="21844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En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lugar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usar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Pens::Red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que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nos</a:t>
            </a:r>
            <a:r>
              <a:rPr sz="2400" spc="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una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línea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roja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ancho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1.</a:t>
            </a:r>
            <a:r>
              <a:rPr sz="24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Podemos</a:t>
            </a:r>
            <a:r>
              <a:rPr sz="24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utilizar: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08" y="2153564"/>
            <a:ext cx="8142605" cy="12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Pen</a:t>
            </a:r>
            <a:r>
              <a:rPr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^miLapiz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pc="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gcnew</a:t>
            </a:r>
            <a:r>
              <a:rPr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Pen(Color::FromArgb(255,</a:t>
            </a:r>
            <a:r>
              <a:rPr spc="4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50,</a:t>
            </a:r>
            <a:r>
              <a:rPr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0),</a:t>
            </a:r>
            <a:r>
              <a:rPr spc="7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10); </a:t>
            </a:r>
            <a:r>
              <a:rPr spc="-944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miLapiz-&gt;LineJoin =</a:t>
            </a:r>
            <a:r>
              <a:rPr spc="-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Drawing2D::LineJoin::Round;</a:t>
            </a:r>
            <a:endParaRPr dirty="0">
              <a:latin typeface="Courier New"/>
              <a:cs typeface="Courier New"/>
            </a:endParaRPr>
          </a:p>
          <a:p>
            <a:pPr marL="12700" marR="1235710">
              <a:lnSpc>
                <a:spcPts val="2330"/>
              </a:lnSpc>
              <a:spcBef>
                <a:spcPts val="85"/>
              </a:spcBef>
            </a:pP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miLapiz-&gt;DashStyle</a:t>
            </a:r>
            <a:r>
              <a:rPr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pc="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Drawing2D::DashStyle::Dash; </a:t>
            </a:r>
            <a:r>
              <a:rPr spc="-944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g-&gt;DrawRectangle(miLapiz,</a:t>
            </a:r>
            <a:r>
              <a:rPr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5,</a:t>
            </a:r>
            <a:r>
              <a:rPr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15,</a:t>
            </a:r>
            <a:r>
              <a:rPr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200,</a:t>
            </a:r>
            <a:r>
              <a:rPr spc="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200);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808" y="3640554"/>
            <a:ext cx="8660791" cy="24123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405"/>
              </a:spcBef>
              <a:buFont typeface="Segoe UI Symbol"/>
              <a:buChar char="⚫"/>
              <a:tabLst>
                <a:tab pos="21844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Esto</a:t>
            </a:r>
            <a:r>
              <a:rPr sz="24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crea un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rectángulo</a:t>
            </a:r>
            <a:r>
              <a:rPr sz="2400" spc="5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de:</a:t>
            </a:r>
            <a:endParaRPr sz="2400" dirty="0">
              <a:latin typeface="Consolas"/>
              <a:cs typeface="Consolas"/>
            </a:endParaRPr>
          </a:p>
          <a:p>
            <a:pPr marL="424180" marR="5080" lvl="1">
              <a:lnSpc>
                <a:spcPct val="100000"/>
              </a:lnSpc>
              <a:spcBef>
                <a:spcPts val="300"/>
              </a:spcBef>
              <a:buSzPct val="91666"/>
              <a:buFont typeface="Segoe UI Symbol"/>
              <a:buChar char="⚫"/>
              <a:tabLst>
                <a:tab pos="587375" algn="l"/>
                <a:tab pos="109601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Color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borde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(255 de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rojo, 50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verde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y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0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	azul)</a:t>
            </a:r>
            <a:endParaRPr sz="2400" dirty="0">
              <a:latin typeface="Consolas"/>
              <a:cs typeface="Consolas"/>
            </a:endParaRPr>
          </a:p>
          <a:p>
            <a:pPr marL="594360" lvl="1" indent="-170815">
              <a:lnSpc>
                <a:spcPct val="100000"/>
              </a:lnSpc>
              <a:spcBef>
                <a:spcPts val="300"/>
              </a:spcBef>
              <a:buSzPct val="91666"/>
              <a:buFont typeface="Segoe UI Symbol"/>
              <a:buChar char="⚫"/>
              <a:tabLst>
                <a:tab pos="59499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Ancho</a:t>
            </a:r>
            <a:r>
              <a:rPr sz="2400" spc="-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10</a:t>
            </a:r>
            <a:endParaRPr sz="2400" dirty="0">
              <a:latin typeface="Consolas"/>
              <a:cs typeface="Consolas"/>
            </a:endParaRPr>
          </a:p>
          <a:p>
            <a:pPr marL="594360" lvl="1" indent="-170815">
              <a:lnSpc>
                <a:spcPct val="100000"/>
              </a:lnSpc>
              <a:spcBef>
                <a:spcPts val="300"/>
              </a:spcBef>
              <a:buSzPct val="91666"/>
              <a:buFont typeface="Segoe UI Symbol"/>
              <a:buChar char="⚫"/>
              <a:tabLst>
                <a:tab pos="59499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Con</a:t>
            </a:r>
            <a:r>
              <a:rPr sz="24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bordes</a:t>
            </a:r>
            <a:r>
              <a:rPr sz="24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redondeados</a:t>
            </a:r>
            <a:endParaRPr sz="2400" dirty="0">
              <a:latin typeface="Consolas"/>
              <a:cs typeface="Consolas"/>
            </a:endParaRPr>
          </a:p>
          <a:p>
            <a:pPr marL="594360" lvl="1" indent="-170815">
              <a:lnSpc>
                <a:spcPct val="100000"/>
              </a:lnSpc>
              <a:spcBef>
                <a:spcPts val="305"/>
              </a:spcBef>
              <a:buSzPct val="91666"/>
              <a:buFont typeface="Segoe UI Symbol"/>
              <a:buChar char="⚫"/>
              <a:tabLst>
                <a:tab pos="59499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Con</a:t>
            </a:r>
            <a:r>
              <a:rPr sz="24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bordes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semicortados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440" y="107061"/>
            <a:ext cx="1868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Brushes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0809" y="1007109"/>
            <a:ext cx="8277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En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lugar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usar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Brushes::Red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que</a:t>
            </a:r>
            <a:r>
              <a:rPr sz="2400" spc="5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nos da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fondo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rojo sólido.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Podemos</a:t>
            </a:r>
            <a:r>
              <a:rPr sz="2400" spc="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utilizar: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08" y="2141372"/>
            <a:ext cx="8813191" cy="683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0"/>
              </a:spcBef>
            </a:pP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TextureBrush</a:t>
            </a:r>
            <a:r>
              <a:rPr spc="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^miBrocha</a:t>
            </a:r>
            <a:r>
              <a:rPr spc="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pc="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gcnew</a:t>
            </a:r>
            <a:r>
              <a:rPr spc="1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TextureBrush(pictureBox1-&gt;Image); </a:t>
            </a:r>
            <a:r>
              <a:rPr spc="-95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g-&gt;FillRectangle(miBrocha,</a:t>
            </a:r>
            <a:r>
              <a:rPr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5,</a:t>
            </a:r>
            <a:r>
              <a:rPr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15,</a:t>
            </a:r>
            <a:r>
              <a:rPr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1F5F"/>
                </a:solidFill>
                <a:latin typeface="Courier New"/>
                <a:cs typeface="Courier New"/>
              </a:rPr>
              <a:t>200,</a:t>
            </a:r>
            <a:r>
              <a:rPr spc="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1F5F"/>
                </a:solidFill>
                <a:latin typeface="Courier New"/>
                <a:cs typeface="Courier New"/>
              </a:rPr>
              <a:t>200);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809" y="3089528"/>
            <a:ext cx="826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Esto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crea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 rectángulo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relleno con</a:t>
            </a:r>
            <a:r>
              <a:rPr sz="24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imagen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del </a:t>
            </a:r>
            <a:r>
              <a:rPr sz="2400" spc="-13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pictureBox1.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808" y="4227067"/>
            <a:ext cx="8660791" cy="651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699"/>
              </a:lnSpc>
              <a:spcBef>
                <a:spcPts val="100"/>
              </a:spcBef>
            </a:pP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SolidBrush</a:t>
            </a:r>
            <a:r>
              <a:rPr sz="16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^miBrocha</a:t>
            </a:r>
            <a:r>
              <a:rPr sz="1600" spc="-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600" spc="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gcnew</a:t>
            </a:r>
            <a:r>
              <a:rPr sz="16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SolidBrush(Color::FromArgb(255,</a:t>
            </a:r>
            <a:r>
              <a:rPr sz="16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50,</a:t>
            </a:r>
            <a:r>
              <a:rPr sz="1600" spc="4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0)); </a:t>
            </a:r>
            <a:r>
              <a:rPr sz="1600" spc="-70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endParaRPr lang="es-PE" sz="1600" spc="-705" dirty="0">
              <a:solidFill>
                <a:srgbClr val="001F5F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26699"/>
              </a:lnSpc>
              <a:spcBef>
                <a:spcPts val="100"/>
              </a:spcBef>
            </a:pP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g-&gt;FillRectangle(miBrocha,</a:t>
            </a:r>
            <a:r>
              <a:rPr sz="160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5, </a:t>
            </a:r>
            <a:r>
              <a:rPr sz="1600" spc="5" dirty="0">
                <a:solidFill>
                  <a:srgbClr val="001F5F"/>
                </a:solidFill>
                <a:latin typeface="Courier New"/>
                <a:cs typeface="Courier New"/>
              </a:rPr>
              <a:t>15, </a:t>
            </a: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200,</a:t>
            </a:r>
            <a:r>
              <a:rPr sz="1600" spc="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1F5F"/>
                </a:solidFill>
                <a:latin typeface="Courier New"/>
                <a:cs typeface="Courier New"/>
              </a:rPr>
              <a:t>200);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808" y="5173471"/>
            <a:ext cx="8355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Esto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crea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rectángulo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relleno con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color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que</a:t>
            </a:r>
            <a:endParaRPr sz="2400" dirty="0">
              <a:latin typeface="Consolas"/>
              <a:cs typeface="Consolas"/>
            </a:endParaRPr>
          </a:p>
          <a:p>
            <a:pPr marL="14986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tiene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255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rojo,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50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verde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y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0</a:t>
            </a:r>
            <a:r>
              <a:rPr sz="2400" spc="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400" spc="8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azul.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7151" y="2793998"/>
            <a:ext cx="3909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Primitivas</a:t>
            </a:r>
            <a:r>
              <a:rPr spc="-100" dirty="0"/>
              <a:t> </a:t>
            </a:r>
            <a:r>
              <a:rPr spc="-30" dirty="0"/>
              <a:t>Gráficas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107061"/>
            <a:ext cx="1062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F</a:t>
            </a:r>
            <a:r>
              <a:rPr sz="4400" spc="-5" dirty="0"/>
              <a:t>o</a:t>
            </a:r>
            <a:r>
              <a:rPr sz="4400" spc="-50" dirty="0"/>
              <a:t>n</a:t>
            </a:r>
            <a:r>
              <a:rPr sz="4400" dirty="0"/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0809" y="1000505"/>
            <a:ext cx="83966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1F5F"/>
                </a:solidFill>
                <a:latin typeface="Consolas"/>
                <a:cs typeface="Consolas"/>
              </a:rPr>
              <a:t>En </a:t>
            </a:r>
            <a:r>
              <a:rPr sz="2800" spc="-10" dirty="0">
                <a:solidFill>
                  <a:srgbClr val="001F5F"/>
                </a:solidFill>
                <a:latin typeface="Consolas"/>
                <a:cs typeface="Consolas"/>
              </a:rPr>
              <a:t>lugar </a:t>
            </a:r>
            <a:r>
              <a:rPr sz="2800" spc="-5" dirty="0">
                <a:solidFill>
                  <a:srgbClr val="001F5F"/>
                </a:solidFill>
                <a:latin typeface="Consolas"/>
                <a:cs typeface="Consolas"/>
              </a:rPr>
              <a:t>de </a:t>
            </a:r>
            <a:r>
              <a:rPr sz="2800" spc="-10" dirty="0">
                <a:solidFill>
                  <a:srgbClr val="001F5F"/>
                </a:solidFill>
                <a:latin typeface="Consolas"/>
                <a:cs typeface="Consolas"/>
              </a:rPr>
              <a:t>usar this-&gt;Font </a:t>
            </a:r>
            <a:r>
              <a:rPr sz="2800" spc="-15" dirty="0">
                <a:solidFill>
                  <a:srgbClr val="001F5F"/>
                </a:solidFill>
                <a:latin typeface="Consolas"/>
                <a:cs typeface="Consolas"/>
              </a:rPr>
              <a:t>que nos </a:t>
            </a:r>
            <a:r>
              <a:rPr sz="2800" spc="-10" dirty="0">
                <a:solidFill>
                  <a:srgbClr val="001F5F"/>
                </a:solidFill>
                <a:latin typeface="Consolas"/>
                <a:cs typeface="Consolas"/>
              </a:rPr>
              <a:t>imprime </a:t>
            </a:r>
            <a:r>
              <a:rPr sz="2800" spc="-15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onsolas"/>
                <a:cs typeface="Consolas"/>
              </a:rPr>
              <a:t>un </a:t>
            </a:r>
            <a:r>
              <a:rPr sz="2800" spc="-10" dirty="0">
                <a:solidFill>
                  <a:srgbClr val="001F5F"/>
                </a:solidFill>
                <a:latin typeface="Consolas"/>
                <a:cs typeface="Consolas"/>
              </a:rPr>
              <a:t>texto </a:t>
            </a:r>
            <a:r>
              <a:rPr sz="2800" spc="-5" dirty="0">
                <a:solidFill>
                  <a:srgbClr val="001F5F"/>
                </a:solidFill>
                <a:latin typeface="Consolas"/>
                <a:cs typeface="Consolas"/>
              </a:rPr>
              <a:t>con el </a:t>
            </a:r>
            <a:r>
              <a:rPr sz="2800" spc="-15" dirty="0">
                <a:solidFill>
                  <a:srgbClr val="001F5F"/>
                </a:solidFill>
                <a:latin typeface="Consolas"/>
                <a:cs typeface="Consolas"/>
              </a:rPr>
              <a:t>tipo </a:t>
            </a:r>
            <a:r>
              <a:rPr sz="2800" spc="-5" dirty="0">
                <a:solidFill>
                  <a:srgbClr val="001F5F"/>
                </a:solidFill>
                <a:latin typeface="Consolas"/>
                <a:cs typeface="Consolas"/>
              </a:rPr>
              <a:t>y tamaño de </a:t>
            </a:r>
            <a:r>
              <a:rPr sz="2800" spc="-10" dirty="0">
                <a:solidFill>
                  <a:srgbClr val="001F5F"/>
                </a:solidFill>
                <a:latin typeface="Consolas"/>
                <a:cs typeface="Consolas"/>
              </a:rPr>
              <a:t>letra del </a:t>
            </a:r>
            <a:r>
              <a:rPr sz="2800" spc="-15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onsolas"/>
                <a:cs typeface="Consolas"/>
              </a:rPr>
              <a:t>formulario.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" y="2833496"/>
            <a:ext cx="8991600" cy="618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Drawing::Font ^miFuente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800" spc="-15" dirty="0">
                <a:solidFill>
                  <a:srgbClr val="001F5F"/>
                </a:solidFill>
                <a:latin typeface="Courier New"/>
                <a:cs typeface="Courier New"/>
              </a:rPr>
              <a:t>gcnew </a:t>
            </a: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Drawing::Font("Arial </a:t>
            </a:r>
            <a:r>
              <a:rPr sz="1800" spc="-15" dirty="0">
                <a:solidFill>
                  <a:srgbClr val="001F5F"/>
                </a:solidFill>
                <a:latin typeface="Courier New"/>
                <a:cs typeface="Courier New"/>
              </a:rPr>
              <a:t>Black", </a:t>
            </a:r>
            <a:r>
              <a:rPr sz="1800" spc="-107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ourier New"/>
                <a:cs typeface="Courier New"/>
              </a:rPr>
              <a:t>24);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g-&gt;DrawString("Hola</a:t>
            </a:r>
            <a:r>
              <a:rPr sz="1800" spc="-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ourier New"/>
                <a:cs typeface="Courier New"/>
              </a:rPr>
              <a:t>mundo",</a:t>
            </a:r>
            <a:r>
              <a:rPr sz="1800" spc="-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miFuente,</a:t>
            </a:r>
            <a:r>
              <a:rPr sz="1800" spc="-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Brushes::Red,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5,</a:t>
            </a:r>
            <a:r>
              <a:rPr sz="1800" spc="-5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ourier New"/>
                <a:cs typeface="Courier New"/>
              </a:rPr>
              <a:t>15);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7119" y="4433249"/>
          <a:ext cx="8651874" cy="77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540">
                <a:tc>
                  <a:txBody>
                    <a:bodyPr/>
                    <a:lstStyle/>
                    <a:p>
                      <a:pPr marR="99060" algn="r">
                        <a:lnSpc>
                          <a:spcPts val="2635"/>
                        </a:lnSpc>
                      </a:pPr>
                      <a:r>
                        <a:rPr sz="2800" spc="-1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Esto</a:t>
                      </a:r>
                      <a:r>
                        <a:rPr sz="2800" spc="-6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imprime</a:t>
                      </a:r>
                      <a:r>
                        <a:rPr sz="2800" spc="-9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1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el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635"/>
                        </a:lnSpc>
                      </a:pPr>
                      <a:r>
                        <a:rPr sz="2800" spc="-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texto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35"/>
                        </a:lnSpc>
                      </a:pPr>
                      <a:r>
                        <a:rPr sz="2800" spc="-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Hola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2635"/>
                        </a:lnSpc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mundo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635"/>
                        </a:lnSpc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utilizando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40">
                <a:tc>
                  <a:txBody>
                    <a:bodyPr/>
                    <a:lstStyle/>
                    <a:p>
                      <a:pPr marR="97155" algn="r">
                        <a:lnSpc>
                          <a:spcPts val="2890"/>
                        </a:lnSpc>
                      </a:pPr>
                      <a:r>
                        <a:rPr sz="2800" spc="-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la</a:t>
                      </a:r>
                      <a:r>
                        <a:rPr sz="2800" spc="-3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1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fuente</a:t>
                      </a:r>
                      <a:r>
                        <a:rPr sz="2800" spc="-9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1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Arial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890"/>
                        </a:lnSpc>
                      </a:pPr>
                      <a:r>
                        <a:rPr sz="2800" spc="-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Black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2890"/>
                        </a:lnSpc>
                      </a:pPr>
                      <a:r>
                        <a:rPr sz="2800" spc="-5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tamaño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onsolas"/>
                          <a:cs typeface="Consolas"/>
                        </a:rPr>
                        <a:t>24.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202" y="107061"/>
            <a:ext cx="6567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Guardando</a:t>
            </a:r>
            <a:r>
              <a:rPr sz="4400" spc="-20" dirty="0"/>
              <a:t> </a:t>
            </a:r>
            <a:r>
              <a:rPr sz="4400" spc="-15" dirty="0"/>
              <a:t>colores</a:t>
            </a:r>
            <a:r>
              <a:rPr sz="4400" spc="-70" dirty="0"/>
              <a:t> </a:t>
            </a:r>
            <a:r>
              <a:rPr sz="4400" spc="-10" dirty="0"/>
              <a:t>como</a:t>
            </a:r>
            <a:r>
              <a:rPr sz="4400" spc="-70" dirty="0"/>
              <a:t> </a:t>
            </a:r>
            <a:r>
              <a:rPr sz="4400" spc="-5" dirty="0"/>
              <a:t>int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0809" y="975105"/>
            <a:ext cx="1147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565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En	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09" y="1305509"/>
            <a:ext cx="1537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ve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r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t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0554" y="975105"/>
            <a:ext cx="120269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en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t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rn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</a:t>
            </a:r>
            <a:endParaRPr sz="2400">
              <a:latin typeface="Consolas"/>
              <a:cs typeface="Consolas"/>
            </a:endParaRPr>
          </a:p>
          <a:p>
            <a:pPr marL="534035">
              <a:lnSpc>
                <a:spcPts val="2740"/>
              </a:lnSpc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los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6020" y="975105"/>
            <a:ext cx="1659889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310515">
              <a:lnSpc>
                <a:spcPts val="2600"/>
              </a:lnSpc>
              <a:spcBef>
                <a:spcPts val="420"/>
              </a:spcBef>
              <a:tabLst>
                <a:tab pos="1478915" algn="l"/>
              </a:tabLst>
            </a:pP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visual 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ol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o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res	a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0338" y="975105"/>
            <a:ext cx="1351280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61925" marR="5080" indent="-14986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tenemos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t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ros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6031" y="975105"/>
            <a:ext cx="1829435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8890">
              <a:lnSpc>
                <a:spcPts val="2600"/>
              </a:lnSpc>
              <a:spcBef>
                <a:spcPts val="420"/>
              </a:spcBef>
              <a:tabLst>
                <a:tab pos="974090" algn="l"/>
              </a:tabLst>
            </a:pP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q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ue	po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d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er  p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ra	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p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od</a:t>
            </a:r>
            <a:r>
              <a:rPr sz="2400" spc="15" dirty="0">
                <a:solidFill>
                  <a:srgbClr val="001F5F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809" y="1636903"/>
            <a:ext cx="557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337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almacenarlos</a:t>
            </a:r>
            <a:r>
              <a:rPr sz="24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en	nuestras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clases.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217" y="2259197"/>
            <a:ext cx="8826783" cy="83933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Para</a:t>
            </a:r>
            <a:r>
              <a:rPr sz="24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crear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r>
              <a:rPr sz="24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color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 aleatorio:</a:t>
            </a:r>
            <a:endParaRPr sz="2400" dirty="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System::Random </a:t>
            </a:r>
            <a:r>
              <a:rPr sz="1200" spc="5" dirty="0">
                <a:solidFill>
                  <a:srgbClr val="001F5F"/>
                </a:solidFill>
                <a:latin typeface="Courier New"/>
                <a:cs typeface="Courier New"/>
              </a:rPr>
              <a:t>^r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 =</a:t>
            </a:r>
            <a:r>
              <a:rPr sz="1200" spc="-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gcnew</a:t>
            </a:r>
            <a:r>
              <a:rPr sz="1200" spc="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System::Random();</a:t>
            </a:r>
            <a:endParaRPr sz="1200" dirty="0">
              <a:latin typeface="Courier New"/>
              <a:cs typeface="Courier New"/>
            </a:endParaRPr>
          </a:p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Drawing::Color</a:t>
            </a:r>
            <a:r>
              <a:rPr sz="120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col</a:t>
            </a:r>
            <a:r>
              <a:rPr sz="120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Drawing::Color::FromArgb(r-&gt;Next(255),</a:t>
            </a:r>
            <a:r>
              <a:rPr sz="1200" spc="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r-&gt;Next(255),</a:t>
            </a:r>
            <a:r>
              <a:rPr lang="es-PE" sz="1200" dirty="0">
                <a:solidFill>
                  <a:srgbClr val="001F5F"/>
                </a:solidFill>
                <a:latin typeface="Courier New"/>
                <a:cs typeface="Courier New"/>
              </a:rPr>
              <a:t>r-&gt;</a:t>
            </a:r>
            <a:r>
              <a:rPr lang="es-PE" sz="1200" dirty="0" err="1">
                <a:solidFill>
                  <a:srgbClr val="001F5F"/>
                </a:solidFill>
                <a:latin typeface="Courier New"/>
                <a:cs typeface="Courier New"/>
              </a:rPr>
              <a:t>Next</a:t>
            </a:r>
            <a:r>
              <a:rPr lang="es-PE" sz="1200" dirty="0">
                <a:solidFill>
                  <a:srgbClr val="001F5F"/>
                </a:solidFill>
                <a:latin typeface="Courier New"/>
                <a:cs typeface="Courier New"/>
              </a:rPr>
              <a:t>(255)):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926" y="3572511"/>
            <a:ext cx="838387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467485" algn="l"/>
                <a:tab pos="3424554" algn="l"/>
                <a:tab pos="420243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r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	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co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nv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rt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	el	D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r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aw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n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g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: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: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Co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lor 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entero:</a:t>
            </a:r>
            <a:endParaRPr sz="2400" dirty="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Int</a:t>
            </a: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ourier New"/>
                <a:cs typeface="Courier New"/>
              </a:rPr>
              <a:t>colInt</a:t>
            </a:r>
            <a:r>
              <a:rPr sz="1800" spc="-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ColorTranslator::ToWin32(col);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581" y="4953000"/>
            <a:ext cx="8841074" cy="10115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44450" indent="-342900">
              <a:lnSpc>
                <a:spcPts val="26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Para convertir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el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color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entero</a:t>
            </a:r>
            <a:r>
              <a:rPr sz="2400" spc="4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(colInt)</a:t>
            </a:r>
            <a:r>
              <a:rPr sz="2400" spc="4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un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Drawing::Color</a:t>
            </a:r>
            <a:endParaRPr sz="2400" dirty="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80"/>
              </a:spcBef>
            </a:pP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Drawing::Color</a:t>
            </a:r>
            <a:r>
              <a:rPr sz="1800" spc="-15" dirty="0">
                <a:solidFill>
                  <a:srgbClr val="001F5F"/>
                </a:solidFill>
                <a:latin typeface="Courier New"/>
                <a:cs typeface="Courier New"/>
              </a:rPr>
              <a:t> col2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ourier New"/>
                <a:cs typeface="Courier New"/>
              </a:rPr>
              <a:t>ColorTranslator::FromWin32(colInt);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098" y="107061"/>
            <a:ext cx="7459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Gráficos</a:t>
            </a:r>
            <a:r>
              <a:rPr sz="4400" spc="-50" dirty="0"/>
              <a:t> </a:t>
            </a:r>
            <a:r>
              <a:rPr sz="4400" spc="-5" dirty="0"/>
              <a:t>en</a:t>
            </a:r>
            <a:r>
              <a:rPr sz="4400" spc="-10" dirty="0"/>
              <a:t> </a:t>
            </a:r>
            <a:r>
              <a:rPr sz="4400" dirty="0"/>
              <a:t>2D</a:t>
            </a:r>
            <a:r>
              <a:rPr sz="4400" spc="-10" dirty="0"/>
              <a:t> </a:t>
            </a:r>
            <a:r>
              <a:rPr sz="4400" spc="-15" dirty="0"/>
              <a:t>soporte</a:t>
            </a:r>
            <a:r>
              <a:rPr sz="4400" spc="-20" dirty="0"/>
              <a:t> </a:t>
            </a:r>
            <a:r>
              <a:rPr sz="4400" dirty="0"/>
              <a:t>por</a:t>
            </a:r>
            <a:r>
              <a:rPr sz="4400" spc="-100" dirty="0"/>
              <a:t> </a:t>
            </a:r>
            <a:r>
              <a:rPr sz="4400" spc="-5" dirty="0"/>
              <a:t>GDI+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237" y="2194941"/>
            <a:ext cx="285877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SzPct val="95312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Líneas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95312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Rectángulos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95312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Elipses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95312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Arcos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95312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Polígonos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95312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Curva</a:t>
            </a:r>
            <a:r>
              <a:rPr sz="32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Cardinal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95312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Curva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Bezier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166" y="107061"/>
            <a:ext cx="4458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Métodos</a:t>
            </a:r>
            <a:r>
              <a:rPr sz="4400" spc="-55" dirty="0"/>
              <a:t> </a:t>
            </a:r>
            <a:r>
              <a:rPr sz="4400" dirty="0"/>
              <a:t>de</a:t>
            </a:r>
            <a:r>
              <a:rPr sz="4400" spc="-110" dirty="0"/>
              <a:t> </a:t>
            </a:r>
            <a:r>
              <a:rPr sz="4400" spc="-5" dirty="0"/>
              <a:t>Dibujo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43554" y="1600200"/>
            <a:ext cx="8551063" cy="1618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Para</a:t>
            </a:r>
            <a:r>
              <a:rPr sz="2400" spc="-1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toda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esta</a:t>
            </a:r>
            <a:r>
              <a:rPr sz="2400" spc="2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sección</a:t>
            </a:r>
            <a:r>
              <a:rPr sz="2400" spc="2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se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 err="1">
                <a:solidFill>
                  <a:srgbClr val="1F477B"/>
                </a:solidFill>
                <a:latin typeface="Consolas"/>
                <a:cs typeface="Consolas"/>
              </a:rPr>
              <a:t>asumirá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5" dirty="0" err="1">
                <a:solidFill>
                  <a:srgbClr val="1F477B"/>
                </a:solidFill>
                <a:latin typeface="Consolas"/>
                <a:cs typeface="Consolas"/>
              </a:rPr>
              <a:t>qu</a:t>
            </a:r>
            <a:r>
              <a:rPr lang="es-PE" sz="2400" spc="5" dirty="0">
                <a:solidFill>
                  <a:srgbClr val="1F477B"/>
                </a:solidFill>
                <a:latin typeface="Consolas"/>
                <a:cs typeface="Consolas"/>
              </a:rPr>
              <a:t>e se tiene un</a:t>
            </a:r>
            <a:r>
              <a:rPr lang="es-PE" sz="2400" spc="-1305" dirty="0">
                <a:solidFill>
                  <a:srgbClr val="1F477B"/>
                </a:solidFill>
                <a:latin typeface="Consolas"/>
                <a:cs typeface="Consolas"/>
              </a:rPr>
              <a:t>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1F477B"/>
                </a:solidFill>
                <a:latin typeface="Consolas"/>
                <a:cs typeface="Consolas"/>
              </a:rPr>
              <a:t>puntero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a</a:t>
            </a:r>
            <a:r>
              <a:rPr sz="2400" spc="1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una</a:t>
            </a:r>
            <a:r>
              <a:rPr sz="2400" spc="2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clase</a:t>
            </a:r>
            <a:r>
              <a:rPr sz="2400" spc="1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Graphics</a:t>
            </a:r>
            <a:r>
              <a:rPr sz="2400" spc="3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llamado 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1F477B"/>
                </a:solidFill>
                <a:latin typeface="Consolas"/>
                <a:cs typeface="Consolas"/>
              </a:rPr>
              <a:t>g.</a:t>
            </a:r>
            <a:endParaRPr lang="es-PE" sz="2400" spc="-5" dirty="0">
              <a:solidFill>
                <a:srgbClr val="1F477B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006FC0"/>
                </a:solidFill>
                <a:latin typeface="Consolas"/>
                <a:cs typeface="Consolas"/>
              </a:rPr>
              <a:t>System::Drawing::Graphics</a:t>
            </a:r>
            <a:r>
              <a:rPr sz="2400" b="1" spc="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onsolas"/>
                <a:cs typeface="Consolas"/>
              </a:rPr>
              <a:t>^g;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336" y="3581400"/>
            <a:ext cx="8272780" cy="960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Además</a:t>
            </a:r>
            <a:r>
              <a:rPr sz="2400" spc="2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se</a:t>
            </a:r>
            <a:r>
              <a:rPr sz="2400" spc="1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asumirá</a:t>
            </a:r>
            <a:r>
              <a:rPr sz="2400" spc="1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que</a:t>
            </a:r>
            <a:r>
              <a:rPr sz="2400" spc="1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se</a:t>
            </a:r>
            <a:r>
              <a:rPr sz="2400" spc="4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1F477B"/>
                </a:solidFill>
                <a:latin typeface="Consolas"/>
                <a:cs typeface="Consolas"/>
              </a:rPr>
              <a:t>ha</a:t>
            </a:r>
            <a:r>
              <a:rPr sz="2400" spc="1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incluido</a:t>
            </a:r>
            <a:r>
              <a:rPr sz="2400" spc="10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F477B"/>
                </a:solidFill>
                <a:latin typeface="Consolas"/>
                <a:cs typeface="Consolas"/>
              </a:rPr>
              <a:t>el</a:t>
            </a:r>
            <a:r>
              <a:rPr sz="2400" spc="15" dirty="0">
                <a:solidFill>
                  <a:srgbClr val="1F477B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onsolas"/>
                <a:cs typeface="Consolas"/>
              </a:rPr>
              <a:t>namespace </a:t>
            </a:r>
            <a:r>
              <a:rPr sz="3200" b="1" spc="-130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onsolas"/>
                <a:cs typeface="Consolas"/>
              </a:rPr>
              <a:t>System::Drawing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8052" y="107061"/>
            <a:ext cx="1214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Clear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0" y="100710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la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6" y="1007109"/>
            <a:ext cx="137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n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t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al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l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4875" y="1007109"/>
            <a:ext cx="53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c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4126" y="1007109"/>
            <a:ext cx="36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809" y="1007109"/>
            <a:ext cx="215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748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Pi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ta	to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d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6279" y="1372870"/>
            <a:ext cx="284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215" algn="l"/>
                <a:tab pos="249491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t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	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f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c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t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	se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7011" y="1372870"/>
            <a:ext cx="4563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58845">
              <a:lnSpc>
                <a:spcPct val="100000"/>
              </a:lnSpc>
              <a:spcBef>
                <a:spcPts val="100"/>
              </a:spcBef>
              <a:tabLst>
                <a:tab pos="1861820" algn="l"/>
                <a:tab pos="3373754" algn="l"/>
                <a:tab pos="4211955" algn="l"/>
              </a:tabLst>
            </a:pP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puede 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 c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ua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d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ra</a:t>
            </a:r>
            <a:r>
              <a:rPr sz="2400" spc="20" dirty="0">
                <a:solidFill>
                  <a:srgbClr val="001F5F"/>
                </a:solidFill>
                <a:latin typeface="Consolas"/>
                <a:cs typeface="Consolas"/>
              </a:rPr>
              <a:t>d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	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só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lid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	</a:t>
            </a:r>
            <a:r>
              <a:rPr sz="2400" spc="-5" dirty="0">
                <a:solidFill>
                  <a:srgbClr val="001F5F"/>
                </a:solidFill>
                <a:latin typeface="Consolas"/>
                <a:cs typeface="Consolas"/>
              </a:rPr>
              <a:t>d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	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2869" y="1007109"/>
            <a:ext cx="1205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0" algn="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c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o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lo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  s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m</a:t>
            </a:r>
            <a:r>
              <a:rPr sz="2400" spc="25" dirty="0">
                <a:solidFill>
                  <a:srgbClr val="001F5F"/>
                </a:solidFill>
                <a:latin typeface="Consolas"/>
                <a:cs typeface="Consolas"/>
              </a:rPr>
              <a:t>u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  </a:t>
            </a: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color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809" y="1372870"/>
            <a:ext cx="2552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1F5F"/>
                </a:solidFill>
                <a:latin typeface="Consolas"/>
                <a:cs typeface="Consolas"/>
              </a:rPr>
              <a:t>predeterminado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859280" algn="l"/>
              </a:tabLst>
            </a:pPr>
            <a:r>
              <a:rPr sz="2400" spc="-145" dirty="0" err="1">
                <a:solidFill>
                  <a:srgbClr val="001F5F"/>
                </a:solidFill>
                <a:latin typeface="Consolas"/>
                <a:cs typeface="Consolas"/>
              </a:rPr>
              <a:t>pintando</a:t>
            </a:r>
            <a:r>
              <a:rPr sz="2400" spc="-145" dirty="0">
                <a:solidFill>
                  <a:srgbClr val="001F5F"/>
                </a:solidFill>
                <a:latin typeface="Consolas"/>
                <a:cs typeface="Consolas"/>
              </a:rPr>
              <a:t>	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p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r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ed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ete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r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m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i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r>
              <a:rPr sz="2400" spc="10" dirty="0">
                <a:solidFill>
                  <a:srgbClr val="001F5F"/>
                </a:solidFill>
                <a:latin typeface="Consolas"/>
                <a:cs typeface="Consolas"/>
              </a:rPr>
              <a:t>do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.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809" y="2982848"/>
            <a:ext cx="4396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Los colores se obtienen de </a:t>
            </a:r>
            <a:r>
              <a:rPr sz="2400" spc="-130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System::Drawing::Colors.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0439" y="4119117"/>
            <a:ext cx="1961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g-&gt;Clear(Colors::Red)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0609" y="4119117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g-&gt;Clear(Colors::Blue)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4515611"/>
            <a:ext cx="1315085" cy="1028700"/>
          </a:xfrm>
          <a:custGeom>
            <a:avLst/>
            <a:gdLst/>
            <a:ahLst/>
            <a:cxnLst/>
            <a:rect l="l" t="t" r="r" b="b"/>
            <a:pathLst>
              <a:path w="1315085" h="1028700">
                <a:moveTo>
                  <a:pt x="1314703" y="0"/>
                </a:moveTo>
                <a:lnTo>
                  <a:pt x="0" y="0"/>
                </a:lnTo>
                <a:lnTo>
                  <a:pt x="0" y="1028700"/>
                </a:lnTo>
                <a:lnTo>
                  <a:pt x="1314703" y="1028700"/>
                </a:lnTo>
                <a:lnTo>
                  <a:pt x="13147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4900" y="4515611"/>
            <a:ext cx="1315085" cy="1028700"/>
          </a:xfrm>
          <a:custGeom>
            <a:avLst/>
            <a:gdLst/>
            <a:ahLst/>
            <a:cxnLst/>
            <a:rect l="l" t="t" r="r" b="b"/>
            <a:pathLst>
              <a:path w="1315085" h="1028700">
                <a:moveTo>
                  <a:pt x="1314703" y="0"/>
                </a:moveTo>
                <a:lnTo>
                  <a:pt x="0" y="0"/>
                </a:lnTo>
                <a:lnTo>
                  <a:pt x="0" y="1028700"/>
                </a:lnTo>
                <a:lnTo>
                  <a:pt x="1314703" y="1028700"/>
                </a:lnTo>
                <a:lnTo>
                  <a:pt x="13147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8552" y="4852415"/>
            <a:ext cx="2354580" cy="1041400"/>
            <a:chOff x="1368552" y="4852415"/>
            <a:chExt cx="2354580" cy="1041400"/>
          </a:xfrm>
        </p:grpSpPr>
        <p:sp>
          <p:nvSpPr>
            <p:cNvPr id="3" name="object 3"/>
            <p:cNvSpPr/>
            <p:nvPr/>
          </p:nvSpPr>
          <p:spPr>
            <a:xfrm>
              <a:off x="1374648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2342261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42261" y="1028700"/>
                  </a:lnTo>
                  <a:lnTo>
                    <a:pt x="2342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94560" y="5178551"/>
              <a:ext cx="685800" cy="342900"/>
            </a:xfrm>
            <a:custGeom>
              <a:avLst/>
              <a:gdLst/>
              <a:ahLst/>
              <a:cxnLst/>
              <a:rect l="l" t="t" r="r" b="b"/>
              <a:pathLst>
                <a:path w="685800" h="342900">
                  <a:moveTo>
                    <a:pt x="0" y="342900"/>
                  </a:moveTo>
                  <a:lnTo>
                    <a:pt x="685800" y="3429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4648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0" y="1028700"/>
                  </a:moveTo>
                  <a:lnTo>
                    <a:pt x="2342388" y="1028700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7685" y="0"/>
            <a:ext cx="3515360" cy="1049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500"/>
              </a:spcBef>
            </a:pPr>
            <a:r>
              <a:rPr spc="-20" dirty="0"/>
              <a:t>Rectángulos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2200" i="1" spc="-20" dirty="0">
                <a:latin typeface="Calibri"/>
                <a:cs typeface="Calibri"/>
              </a:rPr>
              <a:t>DrawRectangle</a:t>
            </a:r>
            <a:r>
              <a:rPr sz="2200" i="1" spc="3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FillRectangle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0" y="1789312"/>
            <a:ext cx="4571999" cy="201439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00" dirty="0" err="1">
                <a:solidFill>
                  <a:srgbClr val="001F5F"/>
                </a:solidFill>
                <a:latin typeface="Consolas"/>
                <a:cs typeface="Consolas"/>
              </a:rPr>
              <a:t>Parámetros</a:t>
            </a:r>
            <a:r>
              <a:rPr sz="1400" dirty="0">
                <a:solidFill>
                  <a:srgbClr val="001F5F"/>
                </a:solidFill>
                <a:latin typeface="Consolas"/>
                <a:cs typeface="Consolas"/>
              </a:rPr>
              <a:t>:</a:t>
            </a:r>
            <a:endParaRPr lang="es-PE" sz="1400" dirty="0">
              <a:solidFill>
                <a:srgbClr val="001F5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PE" sz="1400" dirty="0">
                <a:solidFill>
                  <a:srgbClr val="001F5F"/>
                </a:solidFill>
                <a:latin typeface="Consolas"/>
                <a:cs typeface="Consolas"/>
              </a:rPr>
              <a:t>Tipos de </a:t>
            </a:r>
            <a:r>
              <a:rPr lang="es-PE" sz="1400" dirty="0" err="1">
                <a:solidFill>
                  <a:srgbClr val="001F5F"/>
                </a:solidFill>
                <a:latin typeface="Consolas"/>
                <a:cs typeface="Consolas"/>
              </a:rPr>
              <a:t>lapiz</a:t>
            </a:r>
            <a:endParaRPr lang="es-PE" sz="1400" dirty="0">
              <a:solidFill>
                <a:srgbClr val="001F5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PE" sz="1400" dirty="0">
                <a:solidFill>
                  <a:srgbClr val="001F5F"/>
                </a:solidFill>
                <a:latin typeface="Consolas"/>
                <a:cs typeface="Consolas"/>
              </a:rPr>
              <a:t> x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PE" sz="1200" dirty="0">
                <a:solidFill>
                  <a:srgbClr val="665504"/>
                </a:solidFill>
                <a:latin typeface="Consolas"/>
                <a:cs typeface="Consolas"/>
              </a:rPr>
              <a:t> y</a:t>
            </a:r>
            <a:endParaRPr sz="1200" dirty="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290"/>
              </a:spcBef>
            </a:pPr>
            <a:r>
              <a:rPr lang="es-PE" sz="1200" dirty="0">
                <a:latin typeface="Consolas"/>
                <a:cs typeface="Consolas"/>
              </a:rPr>
              <a:t>Ancho</a:t>
            </a:r>
            <a:endParaRPr sz="1200" dirty="0">
              <a:latin typeface="Consolas"/>
              <a:cs typeface="Consolas"/>
            </a:endParaRPr>
          </a:p>
          <a:p>
            <a:pPr marL="97790" marR="3408045">
              <a:lnSpc>
                <a:spcPct val="120000"/>
              </a:lnSpc>
            </a:pP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Alto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400" dirty="0">
                <a:solidFill>
                  <a:srgbClr val="001F5F"/>
                </a:solidFill>
                <a:latin typeface="Consolas"/>
                <a:cs typeface="Consolas"/>
              </a:rPr>
              <a:t>Ejemplo: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5" dirty="0">
                <a:solidFill>
                  <a:srgbClr val="001F5F"/>
                </a:solidFill>
                <a:latin typeface="Courier New"/>
                <a:cs typeface="Courier New"/>
              </a:rPr>
              <a:t>g-&gt;DrawRectangle(Pens::Red,</a:t>
            </a:r>
            <a:r>
              <a:rPr sz="1350" spc="-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1F5F"/>
                </a:solidFill>
                <a:latin typeface="Courier New"/>
                <a:cs typeface="Courier New"/>
              </a:rPr>
              <a:t>5,</a:t>
            </a:r>
            <a:r>
              <a:rPr sz="1350" spc="-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1F5F"/>
                </a:solidFill>
                <a:latin typeface="Courier New"/>
                <a:cs typeface="Courier New"/>
              </a:rPr>
              <a:t>15, 25,</a:t>
            </a:r>
            <a:r>
              <a:rPr lang="es-PE" sz="1350" dirty="0">
                <a:solidFill>
                  <a:srgbClr val="001F5F"/>
                </a:solidFill>
                <a:latin typeface="Courier New"/>
                <a:cs typeface="Courier New"/>
              </a:rPr>
              <a:t>10);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143" y="1360932"/>
            <a:ext cx="3031490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2">
            <a:solidFill>
              <a:srgbClr val="C0504D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35"/>
              </a:spcBef>
            </a:pPr>
            <a:r>
              <a:rPr sz="1550" b="1" spc="-10" dirty="0">
                <a:solidFill>
                  <a:srgbClr val="3D3D3D"/>
                </a:solidFill>
                <a:latin typeface="Calibri"/>
                <a:cs typeface="Calibri"/>
              </a:rPr>
              <a:t>DrawRectangle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8111" y="1360932"/>
            <a:ext cx="3031490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2">
            <a:solidFill>
              <a:srgbClr val="C0504D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35"/>
              </a:spcBef>
            </a:pPr>
            <a:r>
              <a:rPr sz="1550" b="1" spc="-5" dirty="0">
                <a:solidFill>
                  <a:srgbClr val="3D3D3D"/>
                </a:solidFill>
                <a:latin typeface="Calibri"/>
                <a:cs typeface="Calibri"/>
              </a:rPr>
              <a:t>FillRectangle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8878" y="1843862"/>
            <a:ext cx="10077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á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os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1578" y="3167252"/>
            <a:ext cx="714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j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7480" y="2134168"/>
            <a:ext cx="4709922" cy="158248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100" spc="-5" dirty="0">
                <a:solidFill>
                  <a:srgbClr val="665504"/>
                </a:solidFill>
                <a:latin typeface="Calibri"/>
                <a:cs typeface="Calibri"/>
              </a:rPr>
              <a:t>Tip</a:t>
            </a:r>
            <a:r>
              <a:rPr sz="1100" dirty="0">
                <a:solidFill>
                  <a:srgbClr val="665504"/>
                </a:solidFill>
                <a:latin typeface="Calibri"/>
                <a:cs typeface="Calibri"/>
              </a:rPr>
              <a:t>o</a:t>
            </a:r>
            <a:r>
              <a:rPr sz="1100" spc="-45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665504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665504"/>
                </a:solidFill>
                <a:latin typeface="Calibri"/>
                <a:cs typeface="Calibri"/>
              </a:rPr>
              <a:t>e</a:t>
            </a:r>
            <a:r>
              <a:rPr sz="1100" spc="-20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665504"/>
                </a:solidFill>
                <a:latin typeface="Calibri"/>
                <a:cs typeface="Calibri"/>
              </a:rPr>
              <a:t>f</a:t>
            </a:r>
            <a:r>
              <a:rPr sz="1100" dirty="0">
                <a:solidFill>
                  <a:srgbClr val="665504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665504"/>
                </a:solidFill>
                <a:latin typeface="Calibri"/>
                <a:cs typeface="Calibri"/>
              </a:rPr>
              <a:t>n</a:t>
            </a:r>
            <a:r>
              <a:rPr sz="1100" spc="-20" dirty="0">
                <a:solidFill>
                  <a:srgbClr val="665504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665504"/>
                </a:solidFill>
                <a:latin typeface="Calibri"/>
                <a:cs typeface="Calibri"/>
              </a:rPr>
              <a:t>o</a:t>
            </a:r>
            <a:endParaRPr sz="11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100" dirty="0">
                <a:solidFill>
                  <a:srgbClr val="665504"/>
                </a:solidFill>
                <a:latin typeface="Calibri"/>
                <a:cs typeface="Calibri"/>
              </a:rPr>
              <a:t>X</a:t>
            </a:r>
            <a:endParaRPr sz="11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100" dirty="0">
                <a:solidFill>
                  <a:srgbClr val="665504"/>
                </a:solidFill>
                <a:latin typeface="Calibri"/>
                <a:cs typeface="Calibri"/>
              </a:rPr>
              <a:t>Y</a:t>
            </a:r>
            <a:endParaRPr sz="11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100" dirty="0">
                <a:solidFill>
                  <a:srgbClr val="665504"/>
                </a:solidFill>
                <a:latin typeface="Calibri"/>
                <a:cs typeface="Calibri"/>
              </a:rPr>
              <a:t>Ancho</a:t>
            </a:r>
            <a:endParaRPr sz="11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100" spc="-5" dirty="0">
                <a:solidFill>
                  <a:srgbClr val="665504"/>
                </a:solidFill>
                <a:latin typeface="Calibri"/>
                <a:cs typeface="Calibri"/>
              </a:rPr>
              <a:t>Alto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15" dirty="0">
                <a:latin typeface="Courier New"/>
                <a:cs typeface="Courier New"/>
              </a:rPr>
              <a:t>g-&gt;FillRectangle(Brushes::Red,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5,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15,</a:t>
            </a:r>
            <a:r>
              <a:rPr lang="es-PE" sz="1400" spc="-15" dirty="0">
                <a:latin typeface="Courier New"/>
                <a:cs typeface="Courier New"/>
              </a:rPr>
              <a:t>25,10);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647" y="4858511"/>
            <a:ext cx="2342515" cy="10287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(5,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15)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534795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latin typeface="Calibri"/>
                <a:cs typeface="Calibri"/>
              </a:rPr>
              <a:t>(30,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25)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81015" y="4852415"/>
            <a:ext cx="2354580" cy="1041400"/>
            <a:chOff x="5081015" y="4852415"/>
            <a:chExt cx="2354580" cy="1041400"/>
          </a:xfrm>
        </p:grpSpPr>
        <p:sp>
          <p:nvSpPr>
            <p:cNvPr id="15" name="object 15"/>
            <p:cNvSpPr/>
            <p:nvPr/>
          </p:nvSpPr>
          <p:spPr>
            <a:xfrm>
              <a:off x="5087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2342261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42261" y="1028700"/>
                  </a:lnTo>
                  <a:lnTo>
                    <a:pt x="2342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3559" y="5178551"/>
              <a:ext cx="685800" cy="342900"/>
            </a:xfrm>
            <a:custGeom>
              <a:avLst/>
              <a:gdLst/>
              <a:ahLst/>
              <a:cxnLst/>
              <a:rect l="l" t="t" r="r" b="b"/>
              <a:pathLst>
                <a:path w="685800" h="342900">
                  <a:moveTo>
                    <a:pt x="6858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685800" y="3429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7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0" y="1028700"/>
                  </a:moveTo>
                  <a:lnTo>
                    <a:pt x="2342388" y="1028700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87111" y="4858511"/>
            <a:ext cx="2342515" cy="10287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(5,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15)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51585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(29,</a:t>
            </a:r>
            <a:r>
              <a:rPr sz="105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24)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761" y="4852161"/>
            <a:ext cx="2355215" cy="1041400"/>
            <a:chOff x="1651761" y="4852161"/>
            <a:chExt cx="2355215" cy="1041400"/>
          </a:xfrm>
        </p:grpSpPr>
        <p:sp>
          <p:nvSpPr>
            <p:cNvPr id="3" name="object 3"/>
            <p:cNvSpPr/>
            <p:nvPr/>
          </p:nvSpPr>
          <p:spPr>
            <a:xfrm>
              <a:off x="1658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2342261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42261" y="1028700"/>
                  </a:lnTo>
                  <a:lnTo>
                    <a:pt x="2342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94559" y="5178551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0" y="365760"/>
                  </a:moveTo>
                  <a:lnTo>
                    <a:pt x="662939" y="365760"/>
                  </a:lnTo>
                  <a:lnTo>
                    <a:pt x="6629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6096">
              <a:solidFill>
                <a:srgbClr val="7D7D7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8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0" y="1028700"/>
                  </a:moveTo>
                  <a:lnTo>
                    <a:pt x="2342388" y="1028700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594" y="0"/>
            <a:ext cx="2701290" cy="1049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00"/>
              </a:spcBef>
            </a:pPr>
            <a:r>
              <a:rPr spc="-15" dirty="0"/>
              <a:t>Elipses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2200" i="1" spc="-5" dirty="0">
                <a:latin typeface="Calibri"/>
                <a:cs typeface="Calibri"/>
              </a:rPr>
              <a:t>DrawEllipse</a:t>
            </a:r>
            <a:r>
              <a:rPr sz="2200" i="1" spc="-9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i="1" spc="-7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FillEllipse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5" y="1533911"/>
            <a:ext cx="4419599" cy="2428998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00" spc="-20" dirty="0" err="1">
                <a:solidFill>
                  <a:srgbClr val="001F5F"/>
                </a:solidFill>
                <a:latin typeface="Consolas"/>
                <a:cs typeface="Consolas"/>
              </a:rPr>
              <a:t>Parámetros</a:t>
            </a:r>
            <a:r>
              <a:rPr sz="1600" spc="-20" dirty="0">
                <a:solidFill>
                  <a:srgbClr val="001F5F"/>
                </a:solidFill>
                <a:latin typeface="Consolas"/>
                <a:cs typeface="Consolas"/>
              </a:rPr>
              <a:t>:</a:t>
            </a:r>
            <a:endParaRPr lang="es-PE" sz="1600" spc="-20" dirty="0">
              <a:solidFill>
                <a:srgbClr val="001F5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s-PE" sz="1600" dirty="0">
                <a:latin typeface="Consolas"/>
                <a:cs typeface="Consolas"/>
              </a:rPr>
              <a:t>Tipo de </a:t>
            </a:r>
            <a:r>
              <a:rPr lang="es-PE" sz="1600" dirty="0" err="1">
                <a:latin typeface="Consolas"/>
                <a:cs typeface="Consolas"/>
              </a:rPr>
              <a:t>lapiz</a:t>
            </a:r>
            <a:endParaRPr lang="es-PE"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s-PE" sz="1600" dirty="0">
                <a:latin typeface="Consolas"/>
                <a:cs typeface="Consolas"/>
              </a:rPr>
              <a:t> x</a:t>
            </a:r>
            <a:endParaRPr sz="1600" dirty="0">
              <a:latin typeface="Consolas"/>
              <a:cs typeface="Consolas"/>
            </a:endParaRPr>
          </a:p>
          <a:p>
            <a:pPr marL="97790" marR="2435225">
              <a:lnSpc>
                <a:spcPct val="111400"/>
              </a:lnSpc>
              <a:spcBef>
                <a:spcPts val="114"/>
              </a:spcBef>
            </a:pPr>
            <a:r>
              <a:rPr lang="es-PE" sz="1400" spc="-5" dirty="0">
                <a:solidFill>
                  <a:srgbClr val="665504"/>
                </a:solidFill>
                <a:latin typeface="Consolas"/>
                <a:cs typeface="Consolas"/>
              </a:rPr>
              <a:t>y</a:t>
            </a:r>
            <a:endParaRPr sz="1400" dirty="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340"/>
              </a:spcBef>
            </a:pPr>
            <a:r>
              <a:rPr lang="es-PE" sz="1400" dirty="0">
                <a:solidFill>
                  <a:srgbClr val="665504"/>
                </a:solidFill>
                <a:latin typeface="Consolas"/>
                <a:cs typeface="Consolas"/>
              </a:rPr>
              <a:t>Ancho</a:t>
            </a:r>
            <a:endParaRPr sz="1400" dirty="0">
              <a:latin typeface="Consolas"/>
              <a:cs typeface="Consolas"/>
            </a:endParaRPr>
          </a:p>
          <a:p>
            <a:pPr marL="97790" marR="3221990">
              <a:lnSpc>
                <a:spcPct val="120000"/>
              </a:lnSpc>
            </a:pPr>
            <a:r>
              <a:rPr sz="1400" dirty="0">
                <a:solidFill>
                  <a:srgbClr val="665504"/>
                </a:solidFill>
                <a:latin typeface="Consolas"/>
                <a:cs typeface="Consolas"/>
              </a:rPr>
              <a:t>Alto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20" dirty="0">
                <a:solidFill>
                  <a:srgbClr val="001F5F"/>
                </a:solidFill>
                <a:latin typeface="Consolas"/>
                <a:cs typeface="Consolas"/>
              </a:rPr>
              <a:t>Ejemplo: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g-&gt;DrawEllipse(Pens::Red,</a:t>
            </a:r>
            <a:r>
              <a:rPr sz="1400" spc="-4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5,</a:t>
            </a:r>
            <a:r>
              <a:rPr sz="1400" spc="-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15,</a:t>
            </a:r>
            <a:r>
              <a:rPr sz="1400" spc="-1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Courier New"/>
                <a:cs typeface="Courier New"/>
              </a:rPr>
              <a:t>25,</a:t>
            </a:r>
            <a:r>
              <a:rPr lang="es-PE" sz="1400" spc="-15" dirty="0">
                <a:solidFill>
                  <a:srgbClr val="001F5F"/>
                </a:solidFill>
                <a:latin typeface="Courier New"/>
                <a:cs typeface="Courier New"/>
              </a:rPr>
              <a:t>10);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255" y="1083563"/>
            <a:ext cx="2089785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0">
            <a:solidFill>
              <a:srgbClr val="C0504D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225"/>
              </a:spcBef>
            </a:pPr>
            <a:r>
              <a:rPr sz="1550" b="1" spc="-10" dirty="0">
                <a:solidFill>
                  <a:srgbClr val="3D3D3D"/>
                </a:solidFill>
                <a:latin typeface="Calibri"/>
                <a:cs typeface="Calibri"/>
              </a:rPr>
              <a:t>DrawEllipse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5523" y="1112519"/>
            <a:ext cx="2296795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2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82320">
              <a:lnSpc>
                <a:spcPct val="100000"/>
              </a:lnSpc>
              <a:spcBef>
                <a:spcPts val="229"/>
              </a:spcBef>
            </a:pPr>
            <a:r>
              <a:rPr sz="1550" b="1" spc="-5" dirty="0">
                <a:solidFill>
                  <a:srgbClr val="3D3D3D"/>
                </a:solidFill>
                <a:latin typeface="Calibri"/>
                <a:cs typeface="Calibri"/>
              </a:rPr>
              <a:t>FillEllipse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7160" y="1635379"/>
            <a:ext cx="1008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á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os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9860" y="3192906"/>
            <a:ext cx="714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j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7160" y="1885543"/>
            <a:ext cx="4655440" cy="181331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665504"/>
                </a:solidFill>
                <a:latin typeface="Calibri"/>
                <a:cs typeface="Calibri"/>
              </a:rPr>
              <a:t>Tipo</a:t>
            </a:r>
            <a:r>
              <a:rPr sz="1400" spc="-50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65504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665504"/>
                </a:solidFill>
                <a:latin typeface="Calibri"/>
                <a:cs typeface="Calibri"/>
              </a:rPr>
              <a:t>fondo</a:t>
            </a:r>
            <a:endParaRPr sz="1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665504"/>
                </a:solidFill>
                <a:latin typeface="Calibri"/>
                <a:cs typeface="Calibri"/>
              </a:rPr>
              <a:t>X</a:t>
            </a:r>
            <a:endParaRPr sz="1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665504"/>
                </a:solidFill>
                <a:latin typeface="Calibri"/>
                <a:cs typeface="Calibri"/>
              </a:rPr>
              <a:t>Y</a:t>
            </a:r>
            <a:endParaRPr sz="1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665504"/>
                </a:solidFill>
                <a:latin typeface="Calibri"/>
                <a:cs typeface="Calibri"/>
              </a:rPr>
              <a:t>Ancho</a:t>
            </a:r>
            <a:endParaRPr sz="1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665504"/>
                </a:solidFill>
                <a:latin typeface="Calibri"/>
                <a:cs typeface="Calibri"/>
              </a:rPr>
              <a:t>Alto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ourier New"/>
                <a:cs typeface="Courier New"/>
              </a:rPr>
              <a:t>g-&gt;FillEllipse(Brushes::Red,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5,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15,</a:t>
            </a:r>
            <a:r>
              <a:rPr lang="es-PE" sz="1400" spc="-15" dirty="0">
                <a:latin typeface="Courier New"/>
                <a:cs typeface="Courier New"/>
              </a:rPr>
              <a:t>25,10);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8111" y="4858511"/>
            <a:ext cx="2342515" cy="10287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(5,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15)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50950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latin typeface="Calibri"/>
                <a:cs typeface="Calibri"/>
              </a:rPr>
              <a:t>(30,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25)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80761" y="4852161"/>
            <a:ext cx="2355215" cy="1041400"/>
            <a:chOff x="5080761" y="4852161"/>
            <a:chExt cx="2355215" cy="1041400"/>
          </a:xfrm>
        </p:grpSpPr>
        <p:sp>
          <p:nvSpPr>
            <p:cNvPr id="15" name="object 15"/>
            <p:cNvSpPr/>
            <p:nvPr/>
          </p:nvSpPr>
          <p:spPr>
            <a:xfrm>
              <a:off x="5087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2342261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42261" y="1028700"/>
                  </a:lnTo>
                  <a:lnTo>
                    <a:pt x="2342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7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0" y="1028700"/>
                  </a:moveTo>
                  <a:lnTo>
                    <a:pt x="2342388" y="1028700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87111" y="4858511"/>
            <a:ext cx="2342515" cy="10287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(5,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15)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51585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(29,</a:t>
            </a:r>
            <a:r>
              <a:rPr sz="105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24)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6845" y="5180838"/>
            <a:ext cx="662940" cy="365760"/>
          </a:xfrm>
          <a:custGeom>
            <a:avLst/>
            <a:gdLst/>
            <a:ahLst/>
            <a:cxnLst/>
            <a:rect l="l" t="t" r="r" b="b"/>
            <a:pathLst>
              <a:path w="662939" h="365760">
                <a:moveTo>
                  <a:pt x="0" y="182880"/>
                </a:moveTo>
                <a:lnTo>
                  <a:pt x="20701" y="119125"/>
                </a:lnTo>
                <a:lnTo>
                  <a:pt x="77978" y="65024"/>
                </a:lnTo>
                <a:lnTo>
                  <a:pt x="117983" y="43053"/>
                </a:lnTo>
                <a:lnTo>
                  <a:pt x="164211" y="25018"/>
                </a:lnTo>
                <a:lnTo>
                  <a:pt x="215773" y="11430"/>
                </a:lnTo>
                <a:lnTo>
                  <a:pt x="271906" y="2920"/>
                </a:lnTo>
                <a:lnTo>
                  <a:pt x="331470" y="0"/>
                </a:lnTo>
                <a:lnTo>
                  <a:pt x="391033" y="2920"/>
                </a:lnTo>
                <a:lnTo>
                  <a:pt x="447167" y="11430"/>
                </a:lnTo>
                <a:lnTo>
                  <a:pt x="498729" y="25018"/>
                </a:lnTo>
                <a:lnTo>
                  <a:pt x="544957" y="43053"/>
                </a:lnTo>
                <a:lnTo>
                  <a:pt x="584962" y="65024"/>
                </a:lnTo>
                <a:lnTo>
                  <a:pt x="617728" y="90550"/>
                </a:lnTo>
                <a:lnTo>
                  <a:pt x="657606" y="149987"/>
                </a:lnTo>
                <a:lnTo>
                  <a:pt x="662940" y="182880"/>
                </a:lnTo>
                <a:lnTo>
                  <a:pt x="657606" y="215773"/>
                </a:lnTo>
                <a:lnTo>
                  <a:pt x="617728" y="275209"/>
                </a:lnTo>
                <a:lnTo>
                  <a:pt x="584962" y="300736"/>
                </a:lnTo>
                <a:lnTo>
                  <a:pt x="544957" y="322706"/>
                </a:lnTo>
                <a:lnTo>
                  <a:pt x="498729" y="340741"/>
                </a:lnTo>
                <a:lnTo>
                  <a:pt x="447167" y="354330"/>
                </a:lnTo>
                <a:lnTo>
                  <a:pt x="391033" y="362839"/>
                </a:lnTo>
                <a:lnTo>
                  <a:pt x="331470" y="365759"/>
                </a:lnTo>
                <a:lnTo>
                  <a:pt x="271906" y="362839"/>
                </a:lnTo>
                <a:lnTo>
                  <a:pt x="215773" y="354330"/>
                </a:lnTo>
                <a:lnTo>
                  <a:pt x="164211" y="340741"/>
                </a:lnTo>
                <a:lnTo>
                  <a:pt x="117983" y="322706"/>
                </a:lnTo>
                <a:lnTo>
                  <a:pt x="77978" y="300736"/>
                </a:lnTo>
                <a:lnTo>
                  <a:pt x="45212" y="275209"/>
                </a:lnTo>
                <a:lnTo>
                  <a:pt x="5334" y="215773"/>
                </a:lnTo>
                <a:lnTo>
                  <a:pt x="0" y="18288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625084" y="5167884"/>
            <a:ext cx="688975" cy="391795"/>
            <a:chOff x="5625084" y="5167884"/>
            <a:chExt cx="688975" cy="391795"/>
          </a:xfrm>
        </p:grpSpPr>
        <p:sp>
          <p:nvSpPr>
            <p:cNvPr id="20" name="object 20"/>
            <p:cNvSpPr/>
            <p:nvPr/>
          </p:nvSpPr>
          <p:spPr>
            <a:xfrm>
              <a:off x="5635752" y="5178552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0" y="365760"/>
                  </a:moveTo>
                  <a:lnTo>
                    <a:pt x="662939" y="365760"/>
                  </a:lnTo>
                  <a:lnTo>
                    <a:pt x="6629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6096">
              <a:solidFill>
                <a:srgbClr val="7D7D7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37276" y="5180076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331470" y="0"/>
                  </a:moveTo>
                  <a:lnTo>
                    <a:pt x="271907" y="2921"/>
                  </a:lnTo>
                  <a:lnTo>
                    <a:pt x="215773" y="11430"/>
                  </a:lnTo>
                  <a:lnTo>
                    <a:pt x="164211" y="25018"/>
                  </a:lnTo>
                  <a:lnTo>
                    <a:pt x="117983" y="43053"/>
                  </a:lnTo>
                  <a:lnTo>
                    <a:pt x="77977" y="65024"/>
                  </a:lnTo>
                  <a:lnTo>
                    <a:pt x="45212" y="90551"/>
                  </a:lnTo>
                  <a:lnTo>
                    <a:pt x="5334" y="149987"/>
                  </a:lnTo>
                  <a:lnTo>
                    <a:pt x="0" y="182880"/>
                  </a:lnTo>
                  <a:lnTo>
                    <a:pt x="5334" y="215773"/>
                  </a:lnTo>
                  <a:lnTo>
                    <a:pt x="45212" y="275209"/>
                  </a:lnTo>
                  <a:lnTo>
                    <a:pt x="77977" y="300736"/>
                  </a:lnTo>
                  <a:lnTo>
                    <a:pt x="117983" y="322707"/>
                  </a:lnTo>
                  <a:lnTo>
                    <a:pt x="164211" y="340741"/>
                  </a:lnTo>
                  <a:lnTo>
                    <a:pt x="215773" y="354330"/>
                  </a:lnTo>
                  <a:lnTo>
                    <a:pt x="271907" y="362839"/>
                  </a:lnTo>
                  <a:lnTo>
                    <a:pt x="331470" y="365760"/>
                  </a:lnTo>
                  <a:lnTo>
                    <a:pt x="391033" y="362839"/>
                  </a:lnTo>
                  <a:lnTo>
                    <a:pt x="447166" y="354330"/>
                  </a:lnTo>
                  <a:lnTo>
                    <a:pt x="498728" y="340741"/>
                  </a:lnTo>
                  <a:lnTo>
                    <a:pt x="544957" y="322707"/>
                  </a:lnTo>
                  <a:lnTo>
                    <a:pt x="584962" y="300736"/>
                  </a:lnTo>
                  <a:lnTo>
                    <a:pt x="617727" y="275209"/>
                  </a:lnTo>
                  <a:lnTo>
                    <a:pt x="657606" y="215773"/>
                  </a:lnTo>
                  <a:lnTo>
                    <a:pt x="662939" y="182880"/>
                  </a:lnTo>
                  <a:lnTo>
                    <a:pt x="657606" y="149987"/>
                  </a:lnTo>
                  <a:lnTo>
                    <a:pt x="617727" y="90551"/>
                  </a:lnTo>
                  <a:lnTo>
                    <a:pt x="584962" y="65024"/>
                  </a:lnTo>
                  <a:lnTo>
                    <a:pt x="544957" y="43053"/>
                  </a:lnTo>
                  <a:lnTo>
                    <a:pt x="498728" y="25018"/>
                  </a:lnTo>
                  <a:lnTo>
                    <a:pt x="447166" y="11430"/>
                  </a:lnTo>
                  <a:lnTo>
                    <a:pt x="391033" y="2921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8038" y="5180838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0" y="182880"/>
                  </a:moveTo>
                  <a:lnTo>
                    <a:pt x="20700" y="119125"/>
                  </a:lnTo>
                  <a:lnTo>
                    <a:pt x="77977" y="65024"/>
                  </a:lnTo>
                  <a:lnTo>
                    <a:pt x="117983" y="43053"/>
                  </a:lnTo>
                  <a:lnTo>
                    <a:pt x="164211" y="25018"/>
                  </a:lnTo>
                  <a:lnTo>
                    <a:pt x="215773" y="11430"/>
                  </a:lnTo>
                  <a:lnTo>
                    <a:pt x="271907" y="2920"/>
                  </a:lnTo>
                  <a:lnTo>
                    <a:pt x="331470" y="0"/>
                  </a:lnTo>
                  <a:lnTo>
                    <a:pt x="391033" y="2920"/>
                  </a:lnTo>
                  <a:lnTo>
                    <a:pt x="447166" y="11430"/>
                  </a:lnTo>
                  <a:lnTo>
                    <a:pt x="498728" y="25018"/>
                  </a:lnTo>
                  <a:lnTo>
                    <a:pt x="544957" y="43053"/>
                  </a:lnTo>
                  <a:lnTo>
                    <a:pt x="584962" y="65024"/>
                  </a:lnTo>
                  <a:lnTo>
                    <a:pt x="617727" y="90550"/>
                  </a:lnTo>
                  <a:lnTo>
                    <a:pt x="657606" y="149987"/>
                  </a:lnTo>
                  <a:lnTo>
                    <a:pt x="662939" y="182880"/>
                  </a:lnTo>
                  <a:lnTo>
                    <a:pt x="657606" y="215773"/>
                  </a:lnTo>
                  <a:lnTo>
                    <a:pt x="617727" y="275209"/>
                  </a:lnTo>
                  <a:lnTo>
                    <a:pt x="584962" y="300736"/>
                  </a:lnTo>
                  <a:lnTo>
                    <a:pt x="544957" y="322706"/>
                  </a:lnTo>
                  <a:lnTo>
                    <a:pt x="498728" y="340741"/>
                  </a:lnTo>
                  <a:lnTo>
                    <a:pt x="447166" y="354330"/>
                  </a:lnTo>
                  <a:lnTo>
                    <a:pt x="391033" y="362839"/>
                  </a:lnTo>
                  <a:lnTo>
                    <a:pt x="331470" y="365759"/>
                  </a:lnTo>
                  <a:lnTo>
                    <a:pt x="271907" y="362839"/>
                  </a:lnTo>
                  <a:lnTo>
                    <a:pt x="215773" y="354330"/>
                  </a:lnTo>
                  <a:lnTo>
                    <a:pt x="164211" y="340741"/>
                  </a:lnTo>
                  <a:lnTo>
                    <a:pt x="117983" y="322706"/>
                  </a:lnTo>
                  <a:lnTo>
                    <a:pt x="77977" y="300736"/>
                  </a:lnTo>
                  <a:lnTo>
                    <a:pt x="45212" y="275209"/>
                  </a:lnTo>
                  <a:lnTo>
                    <a:pt x="5334" y="215773"/>
                  </a:lnTo>
                  <a:lnTo>
                    <a:pt x="0" y="18288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pc="-5" dirty="0"/>
              <a:t>Líneas</a:t>
            </a:r>
          </a:p>
          <a:p>
            <a:pPr marL="123825">
              <a:lnSpc>
                <a:spcPct val="100000"/>
              </a:lnSpc>
              <a:spcBef>
                <a:spcPts val="220"/>
              </a:spcBef>
            </a:pPr>
            <a:r>
              <a:rPr sz="2200" i="1" spc="-5" dirty="0">
                <a:latin typeface="Calibri"/>
                <a:cs typeface="Calibri"/>
              </a:rPr>
              <a:t>DrawLine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09" y="1364091"/>
            <a:ext cx="4036060" cy="2428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7020" marR="2467610" indent="-274320">
              <a:lnSpc>
                <a:spcPct val="116900"/>
              </a:lnSpc>
              <a:spcBef>
                <a:spcPts val="130"/>
              </a:spcBef>
            </a:pPr>
            <a:r>
              <a:rPr sz="1600" spc="-20" dirty="0">
                <a:solidFill>
                  <a:srgbClr val="001F5F"/>
                </a:solidFill>
                <a:latin typeface="Consolas"/>
                <a:cs typeface="Consolas"/>
              </a:rPr>
              <a:t>Parámetros: </a:t>
            </a:r>
            <a:r>
              <a:rPr sz="16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65504"/>
                </a:solidFill>
                <a:latin typeface="Consolas"/>
                <a:cs typeface="Consolas"/>
              </a:rPr>
              <a:t>Tipo</a:t>
            </a:r>
            <a:r>
              <a:rPr sz="1400" spc="-3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65504"/>
                </a:solidFill>
                <a:latin typeface="Consolas"/>
                <a:cs typeface="Consolas"/>
              </a:rPr>
              <a:t>de</a:t>
            </a:r>
            <a:r>
              <a:rPr sz="1400" spc="-8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665504"/>
                </a:solidFill>
                <a:latin typeface="Consolas"/>
                <a:cs typeface="Consolas"/>
              </a:rPr>
              <a:t>lapiz </a:t>
            </a:r>
            <a:r>
              <a:rPr sz="1400" spc="-75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400" spc="-20" dirty="0">
                <a:solidFill>
                  <a:srgbClr val="665504"/>
                </a:solidFill>
                <a:latin typeface="Consolas"/>
                <a:cs typeface="Consolas"/>
              </a:rPr>
              <a:t>X1</a:t>
            </a:r>
            <a:endParaRPr sz="1400" dirty="0">
              <a:latin typeface="Consolas"/>
              <a:cs typeface="Consolas"/>
            </a:endParaRPr>
          </a:p>
          <a:p>
            <a:pPr marL="287020" marR="3545204" algn="just">
              <a:lnSpc>
                <a:spcPct val="117900"/>
              </a:lnSpc>
            </a:pPr>
            <a:r>
              <a:rPr sz="1400" spc="-5" dirty="0">
                <a:solidFill>
                  <a:srgbClr val="665504"/>
                </a:solidFill>
                <a:latin typeface="Consolas"/>
                <a:cs typeface="Consolas"/>
              </a:rPr>
              <a:t>Y</a:t>
            </a:r>
            <a:r>
              <a:rPr sz="1400" dirty="0">
                <a:solidFill>
                  <a:srgbClr val="665504"/>
                </a:solidFill>
                <a:latin typeface="Consolas"/>
                <a:cs typeface="Consolas"/>
              </a:rPr>
              <a:t>1  </a:t>
            </a:r>
            <a:r>
              <a:rPr sz="1400" spc="-5" dirty="0">
                <a:solidFill>
                  <a:srgbClr val="665504"/>
                </a:solidFill>
                <a:latin typeface="Consolas"/>
                <a:cs typeface="Consolas"/>
              </a:rPr>
              <a:t>X</a:t>
            </a:r>
            <a:r>
              <a:rPr sz="1400" dirty="0">
                <a:solidFill>
                  <a:srgbClr val="665504"/>
                </a:solidFill>
                <a:latin typeface="Consolas"/>
                <a:cs typeface="Consolas"/>
              </a:rPr>
              <a:t>2  </a:t>
            </a:r>
            <a:r>
              <a:rPr sz="1400" spc="-5" dirty="0">
                <a:solidFill>
                  <a:srgbClr val="665504"/>
                </a:solidFill>
                <a:latin typeface="Consolas"/>
                <a:cs typeface="Consolas"/>
              </a:rPr>
              <a:t>Y</a:t>
            </a:r>
            <a:r>
              <a:rPr sz="1400" dirty="0">
                <a:solidFill>
                  <a:srgbClr val="665504"/>
                </a:solidFill>
                <a:latin typeface="Consolas"/>
                <a:cs typeface="Consolas"/>
              </a:rPr>
              <a:t>2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01F5F"/>
                </a:solidFill>
                <a:latin typeface="Consolas"/>
                <a:cs typeface="Consolas"/>
              </a:rPr>
              <a:t>Ejemplo: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g-&gt;DrawLine(Pens::Red,</a:t>
            </a:r>
            <a:r>
              <a:rPr sz="1400" spc="-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5,</a:t>
            </a:r>
            <a:r>
              <a:rPr sz="1400" spc="-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15,</a:t>
            </a:r>
            <a:r>
              <a:rPr sz="1400" spc="-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30,</a:t>
            </a:r>
            <a:r>
              <a:rPr sz="1400" spc="-114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25);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" y="973836"/>
            <a:ext cx="6114415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2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29"/>
              </a:spcBef>
            </a:pPr>
            <a:r>
              <a:rPr sz="1550" b="1" spc="-10" dirty="0">
                <a:solidFill>
                  <a:srgbClr val="3D3D3D"/>
                </a:solidFill>
                <a:latin typeface="Calibri"/>
                <a:cs typeface="Calibri"/>
              </a:rPr>
              <a:t>DrawLine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1761" y="4852161"/>
            <a:ext cx="2355215" cy="1041400"/>
            <a:chOff x="1651761" y="4852161"/>
            <a:chExt cx="2355215" cy="1041400"/>
          </a:xfrm>
        </p:grpSpPr>
        <p:sp>
          <p:nvSpPr>
            <p:cNvPr id="6" name="object 6"/>
            <p:cNvSpPr/>
            <p:nvPr/>
          </p:nvSpPr>
          <p:spPr>
            <a:xfrm>
              <a:off x="1658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2342261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42261" y="1028700"/>
                  </a:lnTo>
                  <a:lnTo>
                    <a:pt x="2342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8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0" y="1028700"/>
                  </a:moveTo>
                  <a:lnTo>
                    <a:pt x="2342388" y="1028700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8111" y="4858510"/>
            <a:ext cx="3523489" cy="78803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(5,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15)</a:t>
            </a: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 marL="1250950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latin typeface="Calibri"/>
                <a:cs typeface="Calibri"/>
              </a:rPr>
              <a:t>(30,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25)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257044" y="5123688"/>
            <a:ext cx="611505" cy="504825"/>
            <a:chOff x="2257044" y="5123688"/>
            <a:chExt cx="611505" cy="5048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7044" y="5123688"/>
              <a:ext cx="611124" cy="5044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9622" y="5156454"/>
              <a:ext cx="509270" cy="401320"/>
            </a:xfrm>
            <a:custGeom>
              <a:avLst/>
              <a:gdLst/>
              <a:ahLst/>
              <a:cxnLst/>
              <a:rect l="l" t="t" r="r" b="b"/>
              <a:pathLst>
                <a:path w="509269" h="401320">
                  <a:moveTo>
                    <a:pt x="0" y="0"/>
                  </a:moveTo>
                  <a:lnTo>
                    <a:pt x="508761" y="400812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761" y="4852161"/>
            <a:ext cx="2355215" cy="1041400"/>
            <a:chOff x="1651761" y="4852161"/>
            <a:chExt cx="2355215" cy="1041400"/>
          </a:xfrm>
        </p:grpSpPr>
        <p:sp>
          <p:nvSpPr>
            <p:cNvPr id="3" name="object 3"/>
            <p:cNvSpPr/>
            <p:nvPr/>
          </p:nvSpPr>
          <p:spPr>
            <a:xfrm>
              <a:off x="1658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2342261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42261" y="1028700"/>
                  </a:lnTo>
                  <a:lnTo>
                    <a:pt x="2342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8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0" y="1028700"/>
                  </a:moveTo>
                  <a:lnTo>
                    <a:pt x="2342388" y="1028700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000" y="0"/>
            <a:ext cx="204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Imágenes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8644" y="618490"/>
            <a:ext cx="3904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DrawImageUnscaled,</a:t>
            </a:r>
            <a:r>
              <a:rPr sz="2200" b="1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FF0000"/>
                </a:solidFill>
                <a:latin typeface="Calibri"/>
                <a:cs typeface="Calibri"/>
              </a:rPr>
              <a:t>DrawImage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809" y="1523112"/>
            <a:ext cx="2965450" cy="9264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001F5F"/>
                </a:solidFill>
                <a:latin typeface="Consolas"/>
                <a:cs typeface="Consolas"/>
              </a:rPr>
              <a:t>Parámetros:</a:t>
            </a:r>
            <a:endParaRPr sz="140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Imagen</a:t>
            </a:r>
            <a:r>
              <a:rPr sz="1200" spc="-1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(Obtenida</a:t>
            </a:r>
            <a:r>
              <a:rPr sz="1200" spc="-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665504"/>
                </a:solidFill>
                <a:latin typeface="Consolas"/>
                <a:cs typeface="Consolas"/>
              </a:rPr>
              <a:t>de</a:t>
            </a:r>
            <a:r>
              <a:rPr sz="1200" spc="-2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665504"/>
                </a:solidFill>
                <a:latin typeface="Consolas"/>
                <a:cs typeface="Consolas"/>
              </a:rPr>
              <a:t>un</a:t>
            </a:r>
            <a:r>
              <a:rPr sz="1200" spc="-6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pictureBox)</a:t>
            </a:r>
            <a:endParaRPr sz="1200">
              <a:latin typeface="Consolas"/>
              <a:cs typeface="Consolas"/>
            </a:endParaRPr>
          </a:p>
          <a:p>
            <a:pPr marL="97790" marR="2775585">
              <a:lnSpc>
                <a:spcPts val="1860"/>
              </a:lnSpc>
            </a:pP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X  Y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" y="2698512"/>
            <a:ext cx="4648200" cy="6700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solidFill>
                  <a:srgbClr val="001F5F"/>
                </a:solidFill>
                <a:latin typeface="Consolas"/>
                <a:cs typeface="Consolas"/>
              </a:rPr>
              <a:t>Ejemplo: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g-&gt;</a:t>
            </a:r>
            <a:r>
              <a:rPr sz="1200" dirty="0" err="1">
                <a:solidFill>
                  <a:srgbClr val="001F5F"/>
                </a:solidFill>
                <a:latin typeface="Courier New"/>
                <a:cs typeface="Courier New"/>
              </a:rPr>
              <a:t>DrawImageUnscaled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(</a:t>
            </a:r>
            <a:r>
              <a:rPr lang="es-PE" sz="1200" dirty="0">
                <a:solidFill>
                  <a:srgbClr val="001F5F"/>
                </a:solidFill>
                <a:latin typeface="Courier New"/>
                <a:cs typeface="Courier New"/>
              </a:rPr>
              <a:t>pictureBox1-&gt;</a:t>
            </a:r>
            <a:r>
              <a:rPr lang="es-PE" sz="1200" dirty="0" err="1">
                <a:solidFill>
                  <a:srgbClr val="001F5F"/>
                </a:solidFill>
                <a:latin typeface="Courier New"/>
                <a:cs typeface="Courier New"/>
              </a:rPr>
              <a:t>Image</a:t>
            </a:r>
            <a:r>
              <a:rPr lang="es-PE" sz="1200" dirty="0">
                <a:solidFill>
                  <a:srgbClr val="001F5F"/>
                </a:solidFill>
                <a:latin typeface="Courier New"/>
                <a:cs typeface="Courier New"/>
              </a:rPr>
              <a:t>, 5, 15);</a:t>
            </a:r>
            <a:endParaRPr sz="1200" dirty="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  <a:spcBef>
                <a:spcPts val="30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1037844"/>
            <a:ext cx="3032760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0">
            <a:solidFill>
              <a:srgbClr val="C0504D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235"/>
              </a:spcBef>
            </a:pPr>
            <a:r>
              <a:rPr sz="1550" b="1" spc="-10" dirty="0">
                <a:solidFill>
                  <a:srgbClr val="3D3D3D"/>
                </a:solidFill>
                <a:latin typeface="Calibri"/>
                <a:cs typeface="Calibri"/>
              </a:rPr>
              <a:t>DrawImageUnscaled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8611" y="1086611"/>
            <a:ext cx="3030220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2">
            <a:solidFill>
              <a:srgbClr val="C0504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245"/>
              </a:spcBef>
            </a:pPr>
            <a:r>
              <a:rPr sz="1550" b="1" spc="-15" dirty="0">
                <a:solidFill>
                  <a:srgbClr val="3D3D3D"/>
                </a:solidFill>
                <a:latin typeface="Calibri"/>
                <a:cs typeface="Calibri"/>
              </a:rPr>
              <a:t>DrawImage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6105" y="1724406"/>
            <a:ext cx="889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á</a:t>
            </a:r>
            <a:r>
              <a:rPr sz="1400" spc="-20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os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6005" y="1941703"/>
            <a:ext cx="2517775" cy="1130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Ima</a:t>
            </a:r>
            <a:r>
              <a:rPr sz="1200" spc="-15" dirty="0">
                <a:solidFill>
                  <a:srgbClr val="665504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en</a:t>
            </a:r>
            <a:r>
              <a:rPr sz="1200" spc="-40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65504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66550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66550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665504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665504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665504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a</a:t>
            </a:r>
            <a:r>
              <a:rPr sz="1200" spc="-40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un</a:t>
            </a:r>
            <a:r>
              <a:rPr sz="1200" spc="-100" dirty="0">
                <a:solidFill>
                  <a:srgbClr val="665504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pi</a:t>
            </a:r>
            <a:r>
              <a:rPr sz="1200" spc="-5" dirty="0">
                <a:solidFill>
                  <a:srgbClr val="665504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665504"/>
                </a:solidFill>
                <a:latin typeface="Calibri"/>
                <a:cs typeface="Calibri"/>
              </a:rPr>
              <a:t>u</a:t>
            </a:r>
            <a:r>
              <a:rPr sz="1200" spc="-35" dirty="0">
                <a:solidFill>
                  <a:srgbClr val="665504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eB</a:t>
            </a:r>
            <a:r>
              <a:rPr sz="1200" spc="-25" dirty="0">
                <a:solidFill>
                  <a:srgbClr val="665504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665504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1200" dirty="0">
                <a:solidFill>
                  <a:srgbClr val="665504"/>
                </a:solidFill>
                <a:latin typeface="Calibri"/>
                <a:cs typeface="Calibri"/>
              </a:rPr>
              <a:t>Ancho</a:t>
            </a:r>
            <a:endParaRPr sz="1200">
              <a:latin typeface="Calibri"/>
              <a:cs typeface="Calibri"/>
            </a:endParaRPr>
          </a:p>
          <a:p>
            <a:pPr marL="2863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1200" spc="-5" dirty="0">
                <a:solidFill>
                  <a:srgbClr val="665504"/>
                </a:solidFill>
                <a:latin typeface="Calibri"/>
                <a:cs typeface="Calibri"/>
              </a:rPr>
              <a:t>Alto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8805" y="3081908"/>
            <a:ext cx="636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Eje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lo: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3000" y="3315461"/>
            <a:ext cx="4190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g-&gt;DrawImage(pictureBox1-&gt;Image,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5,</a:t>
            </a:r>
            <a:r>
              <a:rPr lang="es-PE" sz="1200" spc="-5" dirty="0">
                <a:latin typeface="Courier New"/>
                <a:cs typeface="Courier New"/>
              </a:rPr>
              <a:t>15,25,10);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8111" y="4858511"/>
            <a:ext cx="2342515" cy="10287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(5,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15)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80761" y="4852161"/>
            <a:ext cx="2355215" cy="1041400"/>
            <a:chOff x="5080761" y="4852161"/>
            <a:chExt cx="2355215" cy="1041400"/>
          </a:xfrm>
        </p:grpSpPr>
        <p:sp>
          <p:nvSpPr>
            <p:cNvPr id="17" name="object 17"/>
            <p:cNvSpPr/>
            <p:nvPr/>
          </p:nvSpPr>
          <p:spPr>
            <a:xfrm>
              <a:off x="5087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2342261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42261" y="1028700"/>
                  </a:lnTo>
                  <a:lnTo>
                    <a:pt x="2342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7111" y="4858511"/>
              <a:ext cx="2342515" cy="1028700"/>
            </a:xfrm>
            <a:custGeom>
              <a:avLst/>
              <a:gdLst/>
              <a:ahLst/>
              <a:cxnLst/>
              <a:rect l="l" t="t" r="r" b="b"/>
              <a:pathLst>
                <a:path w="2342515" h="1028700">
                  <a:moveTo>
                    <a:pt x="0" y="1028700"/>
                  </a:moveTo>
                  <a:lnTo>
                    <a:pt x="2342388" y="1028700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7111" y="4858511"/>
            <a:ext cx="2342515" cy="10287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(5,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15)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51585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latin typeface="Calibri"/>
                <a:cs typeface="Calibri"/>
              </a:rPr>
              <a:t>(25,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10)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5184647"/>
            <a:ext cx="1799843" cy="69646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8611" y="5143500"/>
            <a:ext cx="640079" cy="4008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188" y="0"/>
            <a:ext cx="1327150" cy="1049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0"/>
              </a:spcBef>
            </a:pPr>
            <a:r>
              <a:rPr spc="-85" dirty="0"/>
              <a:t>Texto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i="1" spc="-20" dirty="0">
                <a:latin typeface="Calibri"/>
                <a:cs typeface="Calibri"/>
              </a:rPr>
              <a:t>DrawString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09" y="1403164"/>
            <a:ext cx="5829935" cy="21520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87020" marR="4368800" indent="-274320">
              <a:lnSpc>
                <a:spcPct val="119500"/>
              </a:lnSpc>
              <a:spcBef>
                <a:spcPts val="150"/>
              </a:spcBef>
            </a:pPr>
            <a:r>
              <a:rPr sz="1400" dirty="0">
                <a:solidFill>
                  <a:srgbClr val="001F5F"/>
                </a:solidFill>
                <a:latin typeface="Consolas"/>
                <a:cs typeface="Consolas"/>
              </a:rPr>
              <a:t>Parámetros: </a:t>
            </a:r>
            <a:r>
              <a:rPr sz="14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Texto</a:t>
            </a:r>
            <a:r>
              <a:rPr sz="1200" spc="-5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a</a:t>
            </a:r>
            <a:r>
              <a:rPr sz="1200" spc="-114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pintar </a:t>
            </a:r>
            <a:r>
              <a:rPr sz="1200" spc="-64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Tipo</a:t>
            </a:r>
            <a:r>
              <a:rPr sz="1200" spc="-5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de</a:t>
            </a:r>
            <a:r>
              <a:rPr sz="1200" spc="-114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fuente</a:t>
            </a:r>
            <a:endParaRPr sz="1200">
              <a:latin typeface="Consolas"/>
              <a:cs typeface="Consolas"/>
            </a:endParaRPr>
          </a:p>
          <a:p>
            <a:pPr marL="287020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Tipo</a:t>
            </a:r>
            <a:r>
              <a:rPr sz="1200" spc="-1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de fondo</a:t>
            </a:r>
            <a:r>
              <a:rPr sz="1200" spc="-1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(Color</a:t>
            </a:r>
            <a:r>
              <a:rPr sz="1200" spc="-1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del</a:t>
            </a:r>
            <a:r>
              <a:rPr sz="1200" spc="-4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texto)</a:t>
            </a:r>
            <a:endParaRPr sz="1200">
              <a:latin typeface="Consolas"/>
              <a:cs typeface="Consolas"/>
            </a:endParaRPr>
          </a:p>
          <a:p>
            <a:pPr marL="28702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X</a:t>
            </a:r>
            <a:endParaRPr sz="1200">
              <a:latin typeface="Consolas"/>
              <a:cs typeface="Consolas"/>
            </a:endParaRPr>
          </a:p>
          <a:p>
            <a:pPr marL="287020">
              <a:lnSpc>
                <a:spcPct val="100000"/>
              </a:lnSpc>
              <a:spcBef>
                <a:spcPts val="330"/>
              </a:spcBef>
            </a:pPr>
            <a:r>
              <a:rPr sz="1200" dirty="0">
                <a:solidFill>
                  <a:srgbClr val="665504"/>
                </a:solidFill>
                <a:latin typeface="Consolas"/>
                <a:cs typeface="Consolas"/>
              </a:rPr>
              <a:t>Y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Consolas"/>
                <a:cs typeface="Consolas"/>
              </a:rPr>
              <a:t>Ejemplo: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g-&gt;DrawString("Hola que</a:t>
            </a:r>
            <a:r>
              <a:rPr sz="12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urier New"/>
                <a:cs typeface="Courier New"/>
              </a:rPr>
              <a:t>tal",</a:t>
            </a:r>
            <a:r>
              <a:rPr sz="12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this-&gt;Font,</a:t>
            </a:r>
            <a:r>
              <a:rPr sz="120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1F5F"/>
                </a:solidFill>
                <a:latin typeface="Courier New"/>
                <a:cs typeface="Courier New"/>
              </a:rPr>
              <a:t>Brushes::Red, </a:t>
            </a:r>
            <a:r>
              <a:rPr sz="1200" spc="-5" dirty="0">
                <a:solidFill>
                  <a:srgbClr val="001F5F"/>
                </a:solidFill>
                <a:latin typeface="Courier New"/>
                <a:cs typeface="Courier New"/>
              </a:rPr>
              <a:t>5,</a:t>
            </a:r>
            <a:r>
              <a:rPr sz="1200" spc="9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urier New"/>
                <a:cs typeface="Courier New"/>
              </a:rPr>
              <a:t>15);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" y="998219"/>
            <a:ext cx="6116320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2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229"/>
              </a:spcBef>
            </a:pPr>
            <a:r>
              <a:rPr sz="1550" b="1" spc="-10" dirty="0">
                <a:solidFill>
                  <a:srgbClr val="3D3D3D"/>
                </a:solidFill>
                <a:latin typeface="Calibri"/>
                <a:cs typeface="Calibri"/>
              </a:rPr>
              <a:t>DrawString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2016" y="4908803"/>
            <a:ext cx="2298700" cy="984885"/>
            <a:chOff x="1652016" y="4908803"/>
            <a:chExt cx="2298700" cy="984885"/>
          </a:xfrm>
        </p:grpSpPr>
        <p:sp>
          <p:nvSpPr>
            <p:cNvPr id="6" name="object 6"/>
            <p:cNvSpPr/>
            <p:nvPr/>
          </p:nvSpPr>
          <p:spPr>
            <a:xfrm>
              <a:off x="1658112" y="4914899"/>
              <a:ext cx="2286000" cy="972819"/>
            </a:xfrm>
            <a:custGeom>
              <a:avLst/>
              <a:gdLst/>
              <a:ahLst/>
              <a:cxnLst/>
              <a:rect l="l" t="t" r="r" b="b"/>
              <a:pathLst>
                <a:path w="2286000" h="972820">
                  <a:moveTo>
                    <a:pt x="2286000" y="0"/>
                  </a:moveTo>
                  <a:lnTo>
                    <a:pt x="0" y="0"/>
                  </a:lnTo>
                  <a:lnTo>
                    <a:pt x="0" y="972312"/>
                  </a:lnTo>
                  <a:lnTo>
                    <a:pt x="2286000" y="972312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8112" y="4914899"/>
              <a:ext cx="2286000" cy="972819"/>
            </a:xfrm>
            <a:custGeom>
              <a:avLst/>
              <a:gdLst/>
              <a:ahLst/>
              <a:cxnLst/>
              <a:rect l="l" t="t" r="r" b="b"/>
              <a:pathLst>
                <a:path w="2286000" h="972820">
                  <a:moveTo>
                    <a:pt x="0" y="972312"/>
                  </a:moveTo>
                  <a:lnTo>
                    <a:pt x="2286000" y="972312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8111" y="4914900"/>
            <a:ext cx="2286000" cy="97281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330"/>
              </a:spcBef>
            </a:pPr>
            <a:r>
              <a:rPr sz="1575" baseline="44973" dirty="0">
                <a:latin typeface="Calibri"/>
                <a:cs typeface="Calibri"/>
              </a:rPr>
              <a:t>(5,</a:t>
            </a:r>
            <a:r>
              <a:rPr sz="1575" spc="-44" baseline="44973" dirty="0">
                <a:latin typeface="Calibri"/>
                <a:cs typeface="Calibri"/>
              </a:rPr>
              <a:t> </a:t>
            </a:r>
            <a:r>
              <a:rPr sz="1575" spc="-22" baseline="44973" dirty="0">
                <a:latin typeface="Calibri"/>
                <a:cs typeface="Calibri"/>
              </a:rPr>
              <a:t>15)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Hola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tal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1263142"/>
            <a:ext cx="3276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Logro</a:t>
            </a:r>
            <a:r>
              <a:rPr spc="-65" dirty="0"/>
              <a:t> </a:t>
            </a:r>
            <a:r>
              <a:rPr spc="-5" dirty="0"/>
              <a:t>de</a:t>
            </a:r>
            <a:r>
              <a:rPr spc="-95" dirty="0"/>
              <a:t> </a:t>
            </a:r>
            <a:r>
              <a:rPr spc="-5" dirty="0"/>
              <a:t>sesión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73527"/>
            <a:ext cx="3966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5635" algn="l"/>
                <a:tab pos="2231390" algn="l"/>
                <a:tab pos="2814955" algn="l"/>
              </a:tabLst>
            </a:pPr>
            <a:r>
              <a:rPr sz="3200" spc="-5" dirty="0">
                <a:solidFill>
                  <a:srgbClr val="23405F"/>
                </a:solidFill>
                <a:latin typeface="Calibri"/>
                <a:cs typeface="Calibri"/>
              </a:rPr>
              <a:t>Al	</a:t>
            </a:r>
            <a:r>
              <a:rPr sz="3200" spc="-15" dirty="0">
                <a:solidFill>
                  <a:srgbClr val="23405F"/>
                </a:solidFill>
                <a:latin typeface="Calibri"/>
                <a:cs typeface="Calibri"/>
              </a:rPr>
              <a:t>finalizar	</a:t>
            </a:r>
            <a:r>
              <a:rPr sz="3200" spc="-5" dirty="0">
                <a:solidFill>
                  <a:srgbClr val="23405F"/>
                </a:solidFill>
                <a:latin typeface="Calibri"/>
                <a:cs typeface="Calibri"/>
              </a:rPr>
              <a:t>la	</a:t>
            </a:r>
            <a:r>
              <a:rPr sz="3200" spc="-10" dirty="0">
                <a:solidFill>
                  <a:srgbClr val="23405F"/>
                </a:solidFill>
                <a:latin typeface="Calibri"/>
                <a:cs typeface="Calibri"/>
              </a:rPr>
              <a:t>sesión,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573527"/>
            <a:ext cx="792774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237355">
              <a:lnSpc>
                <a:spcPct val="100000"/>
              </a:lnSpc>
              <a:spcBef>
                <a:spcPts val="105"/>
              </a:spcBef>
              <a:tabLst>
                <a:tab pos="1915795" algn="l"/>
                <a:tab pos="3449320" algn="l"/>
                <a:tab pos="4153535" algn="l"/>
                <a:tab pos="4728210" algn="l"/>
                <a:tab pos="4839335" algn="l"/>
                <a:tab pos="6394450" algn="l"/>
                <a:tab pos="6951980" algn="l"/>
              </a:tabLst>
            </a:pPr>
            <a:r>
              <a:rPr sz="3200" spc="-15" dirty="0">
                <a:solidFill>
                  <a:srgbClr val="23405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l		alu</a:t>
            </a:r>
            <a:r>
              <a:rPr sz="3200" spc="5" dirty="0">
                <a:solidFill>
                  <a:srgbClr val="23405F"/>
                </a:solidFill>
                <a:latin typeface="Calibri"/>
                <a:cs typeface="Calibri"/>
              </a:rPr>
              <a:t>mn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o	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 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pr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im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b="1" spc="-6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as	g</a:t>
            </a:r>
            <a:r>
              <a:rPr sz="3200" b="1" spc="-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á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	en	</a:t>
            </a:r>
            <a:r>
              <a:rPr sz="3200" spc="-5" dirty="0">
                <a:solidFill>
                  <a:srgbClr val="2340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a	ela</a:t>
            </a:r>
            <a:r>
              <a:rPr sz="3200" spc="-15" dirty="0">
                <a:solidFill>
                  <a:srgbClr val="23405F"/>
                </a:solidFill>
                <a:latin typeface="Calibri"/>
                <a:cs typeface="Calibri"/>
              </a:rPr>
              <a:t>b</a:t>
            </a:r>
            <a:r>
              <a:rPr sz="3200" spc="-5" dirty="0">
                <a:solidFill>
                  <a:srgbClr val="23405F"/>
                </a:solidFill>
                <a:latin typeface="Calibri"/>
                <a:cs typeface="Calibri"/>
              </a:rPr>
              <a:t>o</a:t>
            </a:r>
            <a:r>
              <a:rPr sz="3200" spc="-75" dirty="0">
                <a:solidFill>
                  <a:srgbClr val="23405F"/>
                </a:solidFill>
                <a:latin typeface="Calibri"/>
                <a:cs typeface="Calibri"/>
              </a:rPr>
              <a:t>r</a:t>
            </a:r>
            <a:r>
              <a:rPr sz="3200" spc="-10" dirty="0">
                <a:solidFill>
                  <a:srgbClr val="2340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c</a:t>
            </a:r>
            <a:r>
              <a:rPr sz="3200" spc="-20" dirty="0">
                <a:solidFill>
                  <a:srgbClr val="23405F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23405F"/>
                </a:solidFill>
                <a:latin typeface="Calibri"/>
                <a:cs typeface="Calibri"/>
              </a:rPr>
              <a:t>ó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n	</a:t>
            </a:r>
            <a:r>
              <a:rPr sz="3200" spc="-20" dirty="0">
                <a:solidFill>
                  <a:srgbClr val="23405F"/>
                </a:solidFill>
                <a:latin typeface="Calibri"/>
                <a:cs typeface="Calibri"/>
              </a:rPr>
              <a:t>de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2" y="3548583"/>
            <a:ext cx="769914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3200" spc="-20" dirty="0">
                <a:solidFill>
                  <a:srgbClr val="23405F"/>
                </a:solidFill>
                <a:latin typeface="Calibri"/>
                <a:cs typeface="Calibri"/>
              </a:rPr>
              <a:t>programas</a:t>
            </a:r>
            <a:r>
              <a:rPr sz="3200" spc="105" dirty="0">
                <a:solidFill>
                  <a:srgbClr val="2340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en</a:t>
            </a:r>
            <a:r>
              <a:rPr sz="3200" spc="90" dirty="0">
                <a:solidFill>
                  <a:srgbClr val="23405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entorno</a:t>
            </a:r>
            <a:r>
              <a:rPr sz="3200" b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visual</a:t>
            </a:r>
            <a:r>
              <a:rPr sz="3200" b="1" spc="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y</a:t>
            </a:r>
            <a:r>
              <a:rPr sz="3200" spc="110" dirty="0">
                <a:solidFill>
                  <a:srgbClr val="2340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3405F"/>
                </a:solidFill>
                <a:latin typeface="Calibri"/>
                <a:cs typeface="Calibri"/>
              </a:rPr>
              <a:t>haciendo</a:t>
            </a:r>
            <a:r>
              <a:rPr sz="3200" spc="120" dirty="0">
                <a:solidFill>
                  <a:srgbClr val="2340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3405F"/>
                </a:solidFill>
                <a:latin typeface="Calibri"/>
                <a:cs typeface="Calibri"/>
              </a:rPr>
              <a:t>uso </a:t>
            </a:r>
            <a:r>
              <a:rPr sz="3200" spc="-710" dirty="0">
                <a:solidFill>
                  <a:srgbClr val="2340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3405F"/>
                </a:solidFill>
                <a:latin typeface="Calibri"/>
                <a:cs typeface="Calibri"/>
              </a:rPr>
              <a:t>de	</a:t>
            </a:r>
            <a:r>
              <a:rPr sz="3200" spc="-20" dirty="0">
                <a:solidFill>
                  <a:srgbClr val="23405F"/>
                </a:solidFill>
                <a:latin typeface="Calibri"/>
                <a:cs typeface="Calibri"/>
              </a:rPr>
              <a:t>Programación</a:t>
            </a:r>
            <a:r>
              <a:rPr sz="3200" spc="-85" dirty="0">
                <a:solidFill>
                  <a:srgbClr val="2340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3405F"/>
                </a:solidFill>
                <a:latin typeface="Calibri"/>
                <a:cs typeface="Calibri"/>
              </a:rPr>
              <a:t>Orientada</a:t>
            </a:r>
            <a:r>
              <a:rPr sz="3200" dirty="0">
                <a:solidFill>
                  <a:srgbClr val="23405F"/>
                </a:solidFill>
                <a:latin typeface="Calibri"/>
                <a:cs typeface="Calibri"/>
              </a:rPr>
              <a:t> a </a:t>
            </a:r>
            <a:r>
              <a:rPr sz="3200" spc="-20" dirty="0">
                <a:solidFill>
                  <a:srgbClr val="23405F"/>
                </a:solidFill>
                <a:latin typeface="Calibri"/>
                <a:cs typeface="Calibri"/>
              </a:rPr>
              <a:t>Objetos.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972" y="0"/>
            <a:ext cx="2500630" cy="1049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pc="-10" dirty="0"/>
              <a:t>Medir</a:t>
            </a:r>
            <a:r>
              <a:rPr spc="-135" dirty="0"/>
              <a:t> </a:t>
            </a:r>
            <a:r>
              <a:rPr spc="-35" dirty="0"/>
              <a:t>texto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2200" i="1" spc="-20" dirty="0">
                <a:latin typeface="Calibri"/>
                <a:cs typeface="Calibri"/>
              </a:rPr>
              <a:t>MeasureString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09" y="1601215"/>
            <a:ext cx="8408670" cy="338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 marR="5080" indent="-21336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solidFill>
                  <a:srgbClr val="001F5F"/>
                </a:solidFill>
                <a:latin typeface="Consolas"/>
                <a:cs typeface="Consolas"/>
              </a:rPr>
              <a:t>Permite</a:t>
            </a:r>
            <a:r>
              <a:rPr sz="155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-5" dirty="0">
                <a:solidFill>
                  <a:srgbClr val="001F5F"/>
                </a:solidFill>
                <a:latin typeface="Consolas"/>
                <a:cs typeface="Consolas"/>
              </a:rPr>
              <a:t>obtener</a:t>
            </a:r>
            <a:r>
              <a:rPr sz="1550" spc="5" dirty="0">
                <a:solidFill>
                  <a:srgbClr val="001F5F"/>
                </a:solidFill>
                <a:latin typeface="Consolas"/>
                <a:cs typeface="Consolas"/>
              </a:rPr>
              <a:t> las</a:t>
            </a:r>
            <a:r>
              <a:rPr sz="155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-5" dirty="0">
                <a:solidFill>
                  <a:srgbClr val="001F5F"/>
                </a:solidFill>
                <a:latin typeface="Consolas"/>
                <a:cs typeface="Consolas"/>
              </a:rPr>
              <a:t>dimensiones</a:t>
            </a:r>
            <a:r>
              <a:rPr sz="155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155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-5" dirty="0">
                <a:solidFill>
                  <a:srgbClr val="001F5F"/>
                </a:solidFill>
                <a:latin typeface="Consolas"/>
                <a:cs typeface="Consolas"/>
              </a:rPr>
              <a:t>ancho</a:t>
            </a:r>
            <a:r>
              <a:rPr sz="155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-5" dirty="0">
                <a:solidFill>
                  <a:srgbClr val="001F5F"/>
                </a:solidFill>
                <a:latin typeface="Consolas"/>
                <a:cs typeface="Consolas"/>
              </a:rPr>
              <a:t>y</a:t>
            </a:r>
            <a:r>
              <a:rPr sz="155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1F5F"/>
                </a:solidFill>
                <a:latin typeface="Consolas"/>
                <a:cs typeface="Consolas"/>
              </a:rPr>
              <a:t>alto</a:t>
            </a:r>
            <a:r>
              <a:rPr sz="155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1F5F"/>
                </a:solidFill>
                <a:latin typeface="Consolas"/>
                <a:cs typeface="Consolas"/>
              </a:rPr>
              <a:t>(en</a:t>
            </a:r>
            <a:r>
              <a:rPr sz="1550" spc="4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-5" dirty="0">
                <a:solidFill>
                  <a:srgbClr val="001F5F"/>
                </a:solidFill>
                <a:latin typeface="Consolas"/>
                <a:cs typeface="Consolas"/>
              </a:rPr>
              <a:t>pixeles)</a:t>
            </a:r>
            <a:r>
              <a:rPr sz="155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155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-5" dirty="0">
                <a:solidFill>
                  <a:srgbClr val="001F5F"/>
                </a:solidFill>
                <a:latin typeface="Consolas"/>
                <a:cs typeface="Consolas"/>
              </a:rPr>
              <a:t>una</a:t>
            </a:r>
            <a:r>
              <a:rPr sz="155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1F5F"/>
                </a:solidFill>
                <a:latin typeface="Consolas"/>
                <a:cs typeface="Consolas"/>
              </a:rPr>
              <a:t>cadena</a:t>
            </a:r>
            <a:r>
              <a:rPr sz="1550" spc="7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5" dirty="0">
                <a:solidFill>
                  <a:srgbClr val="001F5F"/>
                </a:solidFill>
                <a:latin typeface="Consolas"/>
                <a:cs typeface="Consolas"/>
              </a:rPr>
              <a:t>de </a:t>
            </a:r>
            <a:r>
              <a:rPr sz="1550" spc="-8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550" spc="-5" dirty="0">
                <a:solidFill>
                  <a:srgbClr val="001F5F"/>
                </a:solidFill>
                <a:latin typeface="Consolas"/>
                <a:cs typeface="Consolas"/>
              </a:rPr>
              <a:t>texto.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550" dirty="0">
                <a:solidFill>
                  <a:srgbClr val="001F5F"/>
                </a:solidFill>
                <a:latin typeface="Consolas"/>
                <a:cs typeface="Consolas"/>
              </a:rPr>
              <a:t>Parámetros:</a:t>
            </a:r>
            <a:endParaRPr sz="1550">
              <a:latin typeface="Consolas"/>
              <a:cs typeface="Consolas"/>
            </a:endParaRPr>
          </a:p>
          <a:p>
            <a:pPr marL="504825" indent="-81280">
              <a:lnSpc>
                <a:spcPct val="100000"/>
              </a:lnSpc>
              <a:spcBef>
                <a:spcPts val="425"/>
              </a:spcBef>
              <a:buSzPct val="81818"/>
              <a:buFont typeface="Segoe UI Symbol"/>
              <a:buChar char="⚫"/>
              <a:tabLst>
                <a:tab pos="505459" algn="l"/>
              </a:tabLst>
            </a:pPr>
            <a:r>
              <a:rPr sz="1100" spc="-5" dirty="0">
                <a:solidFill>
                  <a:srgbClr val="665504"/>
                </a:solidFill>
                <a:latin typeface="Consolas"/>
                <a:cs typeface="Consolas"/>
              </a:rPr>
              <a:t>Texto</a:t>
            </a:r>
            <a:r>
              <a:rPr sz="1100" spc="-4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5504"/>
                </a:solidFill>
                <a:latin typeface="Consolas"/>
                <a:cs typeface="Consolas"/>
              </a:rPr>
              <a:t>a</a:t>
            </a:r>
            <a:r>
              <a:rPr sz="1100" spc="-13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65504"/>
                </a:solidFill>
                <a:latin typeface="Consolas"/>
                <a:cs typeface="Consolas"/>
              </a:rPr>
              <a:t>pintar</a:t>
            </a:r>
            <a:endParaRPr sz="1100">
              <a:latin typeface="Consolas"/>
              <a:cs typeface="Consolas"/>
            </a:endParaRPr>
          </a:p>
          <a:p>
            <a:pPr marL="504825" indent="-81280">
              <a:lnSpc>
                <a:spcPct val="100000"/>
              </a:lnSpc>
              <a:spcBef>
                <a:spcPts val="300"/>
              </a:spcBef>
              <a:buSzPct val="81818"/>
              <a:buFont typeface="Segoe UI Symbol"/>
              <a:buChar char="⚫"/>
              <a:tabLst>
                <a:tab pos="505459" algn="l"/>
              </a:tabLst>
            </a:pPr>
            <a:r>
              <a:rPr sz="1100" spc="-5" dirty="0">
                <a:solidFill>
                  <a:srgbClr val="665504"/>
                </a:solidFill>
                <a:latin typeface="Consolas"/>
                <a:cs typeface="Consolas"/>
              </a:rPr>
              <a:t>Tipo</a:t>
            </a:r>
            <a:r>
              <a:rPr sz="1100" spc="-4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5504"/>
                </a:solidFill>
                <a:latin typeface="Consolas"/>
                <a:cs typeface="Consolas"/>
              </a:rPr>
              <a:t>de</a:t>
            </a:r>
            <a:r>
              <a:rPr sz="1100" spc="-12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65504"/>
                </a:solidFill>
                <a:latin typeface="Consolas"/>
                <a:cs typeface="Consolas"/>
              </a:rPr>
              <a:t>fuente</a:t>
            </a:r>
            <a:endParaRPr sz="1100">
              <a:latin typeface="Consolas"/>
              <a:cs typeface="Consolas"/>
            </a:endParaRPr>
          </a:p>
          <a:p>
            <a:pPr marL="504825" indent="-81280">
              <a:lnSpc>
                <a:spcPct val="100000"/>
              </a:lnSpc>
              <a:spcBef>
                <a:spcPts val="300"/>
              </a:spcBef>
              <a:buSzPct val="81818"/>
              <a:buFont typeface="Segoe UI Symbol"/>
              <a:buChar char="⚫"/>
              <a:tabLst>
                <a:tab pos="505459" algn="l"/>
              </a:tabLst>
            </a:pPr>
            <a:r>
              <a:rPr sz="1100" dirty="0">
                <a:solidFill>
                  <a:srgbClr val="665504"/>
                </a:solidFill>
                <a:latin typeface="Consolas"/>
                <a:cs typeface="Consolas"/>
              </a:rPr>
              <a:t>Tipo</a:t>
            </a:r>
            <a:r>
              <a:rPr sz="1100" spc="-3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5504"/>
                </a:solidFill>
                <a:latin typeface="Consolas"/>
                <a:cs typeface="Consolas"/>
              </a:rPr>
              <a:t>de </a:t>
            </a:r>
            <a:r>
              <a:rPr sz="1100" spc="-5" dirty="0">
                <a:solidFill>
                  <a:srgbClr val="665504"/>
                </a:solidFill>
                <a:latin typeface="Consolas"/>
                <a:cs typeface="Consolas"/>
              </a:rPr>
              <a:t>fondo</a:t>
            </a:r>
            <a:r>
              <a:rPr sz="1100" spc="-25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5504"/>
                </a:solidFill>
                <a:latin typeface="Consolas"/>
                <a:cs typeface="Consolas"/>
              </a:rPr>
              <a:t>(Color</a:t>
            </a:r>
            <a:r>
              <a:rPr sz="1100" spc="-2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5504"/>
                </a:solidFill>
                <a:latin typeface="Consolas"/>
                <a:cs typeface="Consolas"/>
              </a:rPr>
              <a:t>del</a:t>
            </a:r>
            <a:r>
              <a:rPr sz="1100" spc="-70" dirty="0">
                <a:solidFill>
                  <a:srgbClr val="66550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5504"/>
                </a:solidFill>
                <a:latin typeface="Consolas"/>
                <a:cs typeface="Consolas"/>
              </a:rPr>
              <a:t>texto)</a:t>
            </a:r>
            <a:endParaRPr sz="110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305"/>
              </a:spcBef>
            </a:pPr>
            <a:r>
              <a:rPr sz="1100" spc="-200" dirty="0">
                <a:solidFill>
                  <a:srgbClr val="665504"/>
                </a:solidFill>
                <a:latin typeface="Segoe UI Symbol"/>
                <a:cs typeface="Segoe UI Symbol"/>
              </a:rPr>
              <a:t>⚫</a:t>
            </a:r>
            <a:r>
              <a:rPr sz="1100" spc="-200" dirty="0">
                <a:solidFill>
                  <a:srgbClr val="665504"/>
                </a:solidFill>
                <a:latin typeface="Consolas"/>
                <a:cs typeface="Consolas"/>
              </a:rPr>
              <a:t>X</a:t>
            </a:r>
            <a:endParaRPr sz="110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300"/>
              </a:spcBef>
            </a:pPr>
            <a:r>
              <a:rPr sz="1100" spc="-200" dirty="0">
                <a:solidFill>
                  <a:srgbClr val="665504"/>
                </a:solidFill>
                <a:latin typeface="Segoe UI Symbol"/>
                <a:cs typeface="Segoe UI Symbol"/>
              </a:rPr>
              <a:t>⚫</a:t>
            </a:r>
            <a:r>
              <a:rPr sz="1100" spc="-200" dirty="0">
                <a:solidFill>
                  <a:srgbClr val="665504"/>
                </a:solidFill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50" dirty="0">
                <a:solidFill>
                  <a:srgbClr val="001F5F"/>
                </a:solidFill>
                <a:latin typeface="Consolas"/>
                <a:cs typeface="Consolas"/>
              </a:rPr>
              <a:t>Ejemplo: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onsolas"/>
              <a:cs typeface="Consolas"/>
            </a:endParaRPr>
          </a:p>
          <a:p>
            <a:pPr marL="12700" marR="2148205">
              <a:lnSpc>
                <a:spcPct val="128800"/>
              </a:lnSpc>
            </a:pP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SizeF</a:t>
            </a:r>
            <a:r>
              <a:rPr sz="1250" spc="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dimensiones</a:t>
            </a:r>
            <a:r>
              <a:rPr sz="125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250" spc="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g-&gt;MeasureString("Hola</a:t>
            </a:r>
            <a:r>
              <a:rPr sz="1250" spc="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001F5F"/>
                </a:solidFill>
                <a:latin typeface="Courier New"/>
                <a:cs typeface="Courier New"/>
              </a:rPr>
              <a:t>que</a:t>
            </a:r>
            <a:r>
              <a:rPr sz="1250" spc="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tal",</a:t>
            </a:r>
            <a:r>
              <a:rPr sz="125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this-&gt;Font); </a:t>
            </a:r>
            <a:r>
              <a:rPr sz="1250" spc="-7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int</a:t>
            </a:r>
            <a:r>
              <a:rPr sz="125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ancho </a:t>
            </a:r>
            <a:r>
              <a:rPr sz="1250"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25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001F5F"/>
                </a:solidFill>
                <a:latin typeface="Courier New"/>
                <a:cs typeface="Courier New"/>
              </a:rPr>
              <a:t>dimensiones.Width;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int</a:t>
            </a:r>
            <a:r>
              <a:rPr sz="1250" spc="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1F5F"/>
                </a:solidFill>
                <a:latin typeface="Courier New"/>
                <a:cs typeface="Courier New"/>
              </a:rPr>
              <a:t>alto</a:t>
            </a:r>
            <a:r>
              <a:rPr sz="1250" spc="-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250" spc="-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250" spc="5" dirty="0">
                <a:solidFill>
                  <a:srgbClr val="001F5F"/>
                </a:solidFill>
                <a:latin typeface="Courier New"/>
                <a:cs typeface="Courier New"/>
              </a:rPr>
              <a:t>dimensiones.Height;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984" y="1063752"/>
            <a:ext cx="6114415" cy="342900"/>
          </a:xfrm>
          <a:prstGeom prst="rect">
            <a:avLst/>
          </a:prstGeom>
          <a:solidFill>
            <a:srgbClr val="DD352E">
              <a:alpha val="25097"/>
            </a:srgbClr>
          </a:solidFill>
          <a:ln w="12192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29"/>
              </a:spcBef>
            </a:pPr>
            <a:r>
              <a:rPr sz="1550" b="1" spc="-5" dirty="0">
                <a:solidFill>
                  <a:srgbClr val="3D3D3D"/>
                </a:solidFill>
                <a:latin typeface="Calibri"/>
                <a:cs typeface="Calibri"/>
              </a:rPr>
              <a:t>MeasureString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785" y="2898470"/>
            <a:ext cx="2205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FFFFFF"/>
                </a:solidFill>
              </a:rPr>
              <a:t>DrawLine</a:t>
            </a:r>
            <a:endParaRPr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33" y="1112011"/>
            <a:ext cx="6509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sz="1800" spc="-10" dirty="0">
                <a:latin typeface="Consolas"/>
                <a:cs typeface="Consolas"/>
              </a:rPr>
              <a:t>: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System::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Void</a:t>
            </a:r>
            <a:r>
              <a:rPr sz="1800" spc="-60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frmLinea_Paint(System::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Object</a:t>
            </a:r>
            <a:r>
              <a:rPr sz="1800" spc="-10" dirty="0">
                <a:latin typeface="Consolas"/>
                <a:cs typeface="Consolas"/>
              </a:rPr>
              <a:t>^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8556" y="1112011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sender</a:t>
            </a:r>
            <a:r>
              <a:rPr sz="1800" dirty="0">
                <a:latin typeface="Consolas"/>
                <a:cs typeface="Consolas"/>
              </a:rPr>
              <a:t>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033" y="1524000"/>
            <a:ext cx="8011568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3660" algn="l"/>
              </a:tabLst>
            </a:pPr>
            <a:r>
              <a:rPr sz="1800" spc="-15" dirty="0">
                <a:latin typeface="Consolas"/>
                <a:cs typeface="Consolas"/>
              </a:rPr>
              <a:t>System::Windows::Forms::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800" spc="-15" dirty="0">
                <a:latin typeface="Consolas"/>
                <a:cs typeface="Consolas"/>
              </a:rPr>
              <a:t>^	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)</a:t>
            </a:r>
            <a:r>
              <a:rPr sz="1800" spc="-210" dirty="0">
                <a:latin typeface="Consolas"/>
                <a:cs typeface="Consolas"/>
              </a:rPr>
              <a:t> </a:t>
            </a:r>
            <a:endParaRPr lang="es-PE" sz="1800" spc="-21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3660" algn="l"/>
              </a:tabLst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1800" spc="-15" dirty="0" err="1">
                <a:latin typeface="Consolas"/>
                <a:cs typeface="Consolas"/>
              </a:rPr>
              <a:t>Dibuja</a:t>
            </a:r>
            <a:r>
              <a:rPr lang="es-PE" sz="1800" spc="-15" dirty="0" err="1">
                <a:latin typeface="Consolas"/>
                <a:cs typeface="Consolas"/>
              </a:rPr>
              <a:t>Linea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84455" marR="1570355">
              <a:lnSpc>
                <a:spcPct val="100000"/>
              </a:lnSpc>
              <a:spcBef>
                <a:spcPts val="805"/>
              </a:spcBef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800" spc="-10" dirty="0">
                <a:latin typeface="Consolas"/>
                <a:cs typeface="Consolas"/>
              </a:rPr>
              <a:t>DibujaLinea(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800" spc="-10" dirty="0">
                <a:latin typeface="Consolas"/>
                <a:cs typeface="Consolas"/>
              </a:rPr>
              <a:t>^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84455" marR="2952115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Crea</a:t>
            </a:r>
            <a:r>
              <a:rPr sz="18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lapicero.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endParaRPr lang="es-PE" sz="1800" spc="-1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84455" marR="2952115">
              <a:lnSpc>
                <a:spcPct val="100000"/>
              </a:lnSpc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10" dirty="0">
                <a:latin typeface="Consolas"/>
                <a:cs typeface="Consolas"/>
              </a:rPr>
              <a:t> 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gcnew</a:t>
            </a:r>
            <a:endParaRPr sz="1800" dirty="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800" spc="-10" dirty="0">
                <a:latin typeface="Consolas"/>
                <a:cs typeface="Consolas"/>
              </a:rPr>
              <a:t>::Purple,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3.0f);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onsolas"/>
              <a:cs typeface="Consolas"/>
            </a:endParaRPr>
          </a:p>
          <a:p>
            <a:pPr marL="84455" marR="157861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Crea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punto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inicial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final</a:t>
            </a:r>
            <a:r>
              <a:rPr sz="1800" spc="-11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de </a:t>
            </a:r>
            <a:r>
              <a:rPr sz="1800" spc="-9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la</a:t>
            </a:r>
            <a:r>
              <a:rPr sz="180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línea.</a:t>
            </a:r>
            <a:endParaRPr sz="1800" dirty="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40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punto1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10" dirty="0">
                <a:latin typeface="Consolas"/>
                <a:cs typeface="Consolas"/>
              </a:rPr>
              <a:t>(100,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100);</a:t>
            </a:r>
            <a:endParaRPr sz="1800" dirty="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45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punto2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10" dirty="0">
                <a:latin typeface="Consolas"/>
                <a:cs typeface="Consolas"/>
              </a:rPr>
              <a:t>(500,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100);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Dibuja</a:t>
            </a:r>
            <a:r>
              <a:rPr sz="1800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800" spc="-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pantalla.</a:t>
            </a:r>
            <a:endParaRPr sz="1800" dirty="0">
              <a:latin typeface="Consolas"/>
              <a:cs typeface="Consolas"/>
            </a:endParaRPr>
          </a:p>
          <a:p>
            <a:pPr marL="84455" marR="168783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-&gt;Graphics-&gt;</a:t>
            </a:r>
            <a:r>
              <a:rPr sz="1800" spc="-10" dirty="0" err="1">
                <a:latin typeface="Consolas"/>
                <a:cs typeface="Consolas"/>
              </a:rPr>
              <a:t>DrawLine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 err="1">
                <a:latin typeface="Consolas"/>
                <a:cs typeface="Consolas"/>
              </a:rPr>
              <a:t>lapicero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lang="es-PE" sz="1800" spc="-975" dirty="0">
                <a:latin typeface="Consolas"/>
                <a:cs typeface="Consolas"/>
              </a:rPr>
              <a:t>t</a:t>
            </a:r>
            <a:r>
              <a:rPr lang="es-PE" spc="-10" dirty="0">
                <a:latin typeface="Consolas"/>
                <a:cs typeface="Consolas"/>
              </a:rPr>
              <a:t>punto1, punto2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3316" y="107061"/>
            <a:ext cx="2312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Ejemplo</a:t>
            </a:r>
            <a:r>
              <a:rPr sz="4400" spc="-200" dirty="0"/>
              <a:t> </a:t>
            </a:r>
            <a:r>
              <a:rPr sz="4400" dirty="0"/>
              <a:t>1</a:t>
            </a:r>
            <a:endParaRPr sz="4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2583179"/>
            <a:ext cx="3229355" cy="7147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052" y="1112011"/>
            <a:ext cx="651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sz="1800" spc="-10" dirty="0">
                <a:latin typeface="Consolas"/>
                <a:cs typeface="Consolas"/>
              </a:rPr>
              <a:t>: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System::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Void</a:t>
            </a:r>
            <a:r>
              <a:rPr sz="1800" spc="-55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frmLinea_Paint(System::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Object</a:t>
            </a:r>
            <a:r>
              <a:rPr sz="1800" spc="-10" dirty="0">
                <a:latin typeface="Consolas"/>
                <a:cs typeface="Consolas"/>
              </a:rPr>
              <a:t>^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9294" y="1112011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sender</a:t>
            </a:r>
            <a:r>
              <a:rPr sz="1800" dirty="0"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3316" y="107061"/>
            <a:ext cx="2312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Ejemplo</a:t>
            </a:r>
            <a:r>
              <a:rPr sz="4400" spc="-200" dirty="0"/>
              <a:t> </a:t>
            </a:r>
            <a:r>
              <a:rPr sz="4400" dirty="0"/>
              <a:t>2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1284" y="2528316"/>
            <a:ext cx="3229356" cy="7147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89052" y="1386332"/>
            <a:ext cx="7788148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3660" algn="l"/>
              </a:tabLst>
            </a:pPr>
            <a:r>
              <a:rPr spc="-15" dirty="0"/>
              <a:t>System::Windows::Forms::</a:t>
            </a:r>
            <a:r>
              <a:rPr spc="-15" dirty="0">
                <a:solidFill>
                  <a:srgbClr val="2B91AD"/>
                </a:solidFill>
              </a:rPr>
              <a:t>PaintEventArgs</a:t>
            </a:r>
            <a:r>
              <a:rPr spc="-15" dirty="0"/>
              <a:t>^	</a:t>
            </a:r>
            <a:r>
              <a:rPr spc="-5" dirty="0">
                <a:solidFill>
                  <a:srgbClr val="808080"/>
                </a:solidFill>
              </a:rPr>
              <a:t>e</a:t>
            </a:r>
            <a:r>
              <a:rPr spc="-5" dirty="0"/>
              <a:t>)</a:t>
            </a:r>
            <a:r>
              <a:rPr spc="-180" dirty="0"/>
              <a:t> </a:t>
            </a:r>
            <a:r>
              <a:rPr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-15" dirty="0" err="1"/>
              <a:t>Dibuja</a:t>
            </a:r>
            <a:r>
              <a:rPr lang="es-PE" spc="-15" dirty="0"/>
              <a:t>Linea1</a:t>
            </a:r>
            <a:r>
              <a:rPr spc="-15" dirty="0"/>
              <a:t>(</a:t>
            </a:r>
            <a:r>
              <a:rPr spc="-15" dirty="0">
                <a:solidFill>
                  <a:srgbClr val="808080"/>
                </a:solidFill>
              </a:rPr>
              <a:t>e</a:t>
            </a:r>
            <a:r>
              <a:rPr spc="-15" dirty="0"/>
              <a:t>);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15" dirty="0">
                <a:solidFill>
                  <a:srgbClr val="0000FF"/>
                </a:solidFill>
              </a:rPr>
              <a:t>void</a:t>
            </a:r>
            <a:r>
              <a:rPr spc="-60" dirty="0">
                <a:solidFill>
                  <a:srgbClr val="0000FF"/>
                </a:solidFill>
              </a:rPr>
              <a:t> </a:t>
            </a:r>
            <a:r>
              <a:rPr spc="-10" dirty="0"/>
              <a:t>DibujaLinea1(</a:t>
            </a:r>
            <a:r>
              <a:rPr spc="-10" dirty="0">
                <a:solidFill>
                  <a:srgbClr val="2B91AD"/>
                </a:solidFill>
              </a:rPr>
              <a:t>PaintEventArgs</a:t>
            </a:r>
            <a:r>
              <a:rPr spc="-10" dirty="0"/>
              <a:t>^</a:t>
            </a:r>
            <a:r>
              <a:rPr spc="-40" dirty="0"/>
              <a:t> </a:t>
            </a:r>
            <a:r>
              <a:rPr spc="-5" dirty="0">
                <a:solidFill>
                  <a:srgbClr val="808080"/>
                </a:solidFill>
              </a:rPr>
              <a:t>e</a:t>
            </a:r>
            <a:r>
              <a:rPr spc="-5" dirty="0"/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8000"/>
                </a:solidFill>
              </a:rPr>
              <a:t>//</a:t>
            </a:r>
            <a:r>
              <a:rPr spc="-40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Crea</a:t>
            </a:r>
            <a:r>
              <a:rPr spc="-60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lapicero.</a:t>
            </a:r>
          </a:p>
          <a:p>
            <a:pPr marL="12700">
              <a:lnSpc>
                <a:spcPct val="100000"/>
              </a:lnSpc>
            </a:pPr>
            <a:r>
              <a:rPr spc="-15" dirty="0">
                <a:solidFill>
                  <a:srgbClr val="2B91AD"/>
                </a:solidFill>
              </a:rPr>
              <a:t>Pen</a:t>
            </a:r>
            <a:r>
              <a:rPr spc="-15" dirty="0"/>
              <a:t>^</a:t>
            </a:r>
            <a:r>
              <a:rPr spc="-55" dirty="0"/>
              <a:t> </a:t>
            </a:r>
            <a:r>
              <a:rPr spc="-10" dirty="0"/>
              <a:t>lapicero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10" dirty="0">
                <a:solidFill>
                  <a:srgbClr val="0000FF"/>
                </a:solidFill>
              </a:rPr>
              <a:t>gcnew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2B91AD"/>
                </a:solidFill>
              </a:rPr>
              <a:t>Pen</a:t>
            </a:r>
            <a:r>
              <a:rPr spc="-10" dirty="0"/>
              <a:t>(</a:t>
            </a:r>
            <a:r>
              <a:rPr spc="-10" dirty="0">
                <a:solidFill>
                  <a:srgbClr val="2B91AD"/>
                </a:solidFill>
              </a:rPr>
              <a:t>Color</a:t>
            </a:r>
            <a:r>
              <a:rPr spc="-10" dirty="0"/>
              <a:t>::Purple,</a:t>
            </a:r>
            <a:r>
              <a:rPr spc="-70" dirty="0"/>
              <a:t> </a:t>
            </a:r>
            <a:r>
              <a:rPr spc="-10" dirty="0"/>
              <a:t>3.0f);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/>
          </a:p>
          <a:p>
            <a:pPr marL="12700" marR="133350">
              <a:lnSpc>
                <a:spcPct val="100000"/>
              </a:lnSpc>
            </a:pPr>
            <a:r>
              <a:rPr spc="-5" dirty="0">
                <a:solidFill>
                  <a:srgbClr val="008000"/>
                </a:solidFill>
              </a:rPr>
              <a:t>//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Crea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las</a:t>
            </a:r>
            <a:r>
              <a:rPr spc="-45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coordenadas</a:t>
            </a:r>
            <a:r>
              <a:rPr spc="-40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de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los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punto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15" dirty="0">
                <a:solidFill>
                  <a:srgbClr val="008000"/>
                </a:solidFill>
              </a:rPr>
              <a:t>inicial</a:t>
            </a:r>
            <a:r>
              <a:rPr spc="-8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y </a:t>
            </a:r>
            <a:r>
              <a:rPr spc="-975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final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de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la</a:t>
            </a:r>
            <a:r>
              <a:rPr spc="-40" dirty="0">
                <a:solidFill>
                  <a:srgbClr val="008000"/>
                </a:solidFill>
              </a:rPr>
              <a:t> </a:t>
            </a:r>
            <a:r>
              <a:rPr spc="-10" dirty="0" err="1">
                <a:solidFill>
                  <a:srgbClr val="008000"/>
                </a:solidFill>
              </a:rPr>
              <a:t>línea</a:t>
            </a:r>
            <a:r>
              <a:rPr spc="-10" dirty="0">
                <a:solidFill>
                  <a:srgbClr val="008000"/>
                </a:solidFill>
              </a:rPr>
              <a:t>.</a:t>
            </a:r>
            <a:endParaRPr lang="es-PE" spc="-10" dirty="0">
              <a:solidFill>
                <a:srgbClr val="008000"/>
              </a:solidFill>
            </a:endParaRP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p1x = 100;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p1y = 100;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p2x = 500;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p2y = 100;</a:t>
            </a:r>
          </a:p>
          <a:p>
            <a:endParaRPr lang="es-PE" spc="-10" dirty="0">
              <a:solidFill>
                <a:srgbClr val="008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>
                <a:solidFill>
                  <a:srgbClr val="008000"/>
                </a:solidFill>
              </a:rPr>
              <a:t>//</a:t>
            </a:r>
            <a:r>
              <a:rPr lang="es-ES" spc="-45" dirty="0">
                <a:solidFill>
                  <a:srgbClr val="008000"/>
                </a:solidFill>
              </a:rPr>
              <a:t> </a:t>
            </a:r>
            <a:r>
              <a:rPr lang="es-ES" spc="-10" dirty="0">
                <a:solidFill>
                  <a:srgbClr val="008000"/>
                </a:solidFill>
              </a:rPr>
              <a:t>Dibuja</a:t>
            </a:r>
            <a:r>
              <a:rPr lang="es-ES" spc="-40" dirty="0">
                <a:solidFill>
                  <a:srgbClr val="008000"/>
                </a:solidFill>
              </a:rPr>
              <a:t> </a:t>
            </a:r>
            <a:r>
              <a:rPr lang="es-ES" spc="-10" dirty="0">
                <a:solidFill>
                  <a:srgbClr val="008000"/>
                </a:solidFill>
              </a:rPr>
              <a:t>en</a:t>
            </a:r>
            <a:r>
              <a:rPr lang="es-ES" spc="-85" dirty="0">
                <a:solidFill>
                  <a:srgbClr val="008000"/>
                </a:solidFill>
              </a:rPr>
              <a:t> </a:t>
            </a:r>
            <a:r>
              <a:rPr lang="es-ES" spc="-10" dirty="0">
                <a:solidFill>
                  <a:srgbClr val="008000"/>
                </a:solidFill>
              </a:rPr>
              <a:t>pantalla.</a:t>
            </a:r>
            <a:endParaRPr lang="es-ES" dirty="0"/>
          </a:p>
          <a:p>
            <a:pPr marL="12700">
              <a:lnSpc>
                <a:spcPct val="100000"/>
              </a:lnSpc>
            </a:pPr>
            <a:r>
              <a:rPr lang="es-ES" spc="-15" dirty="0">
                <a:solidFill>
                  <a:srgbClr val="808080"/>
                </a:solidFill>
              </a:rPr>
              <a:t>e</a:t>
            </a:r>
            <a:r>
              <a:rPr lang="es-ES" spc="-15" dirty="0"/>
              <a:t>-&gt;</a:t>
            </a:r>
            <a:r>
              <a:rPr lang="es-ES" spc="-15" dirty="0" err="1"/>
              <a:t>Graphics</a:t>
            </a:r>
            <a:r>
              <a:rPr lang="es-ES" spc="-15" dirty="0"/>
              <a:t>-&gt;</a:t>
            </a:r>
            <a:r>
              <a:rPr lang="es-ES" spc="-15" dirty="0" err="1"/>
              <a:t>DrawLine</a:t>
            </a:r>
            <a:r>
              <a:rPr lang="es-ES" spc="-15" dirty="0"/>
              <a:t>(lapicero,</a:t>
            </a:r>
            <a:r>
              <a:rPr lang="es-ES" spc="-5" dirty="0"/>
              <a:t> </a:t>
            </a:r>
            <a:r>
              <a:rPr lang="es-ES" spc="-10" dirty="0"/>
              <a:t>p1x,p1y,p2x,p2y);</a:t>
            </a:r>
            <a:endParaRPr lang="es-ES" dirty="0"/>
          </a:p>
          <a:p>
            <a:pPr marL="12700" marR="133350">
              <a:lnSpc>
                <a:spcPct val="100000"/>
              </a:lnSpc>
            </a:pPr>
            <a:endParaRPr lang="es-PE" spc="-10" dirty="0">
              <a:solidFill>
                <a:srgbClr val="008000"/>
              </a:solidFill>
            </a:endParaRPr>
          </a:p>
          <a:p>
            <a:pPr marL="12700" marR="133350">
              <a:lnSpc>
                <a:spcPct val="100000"/>
              </a:lnSpc>
            </a:pPr>
            <a:r>
              <a:rPr lang="es-PE" spc="-10" dirty="0">
                <a:solidFill>
                  <a:srgbClr val="008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533" y="2898470"/>
            <a:ext cx="2422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FFFFFF"/>
                </a:solidFill>
              </a:rPr>
              <a:t>DrawLines</a:t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532" y="107061"/>
            <a:ext cx="1918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Ejemplo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57122" y="1405890"/>
            <a:ext cx="5906135" cy="426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461635" algn="l"/>
              </a:tabLst>
            </a:pP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sz="1600" spc="-20" dirty="0">
                <a:latin typeface="Consolas"/>
                <a:cs typeface="Consolas"/>
              </a:rPr>
              <a:t>: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System::</a:t>
            </a:r>
            <a:r>
              <a:rPr sz="1600" spc="-15" dirty="0">
                <a:solidFill>
                  <a:srgbClr val="2B91AD"/>
                </a:solidFill>
                <a:latin typeface="Consolas"/>
                <a:cs typeface="Consolas"/>
              </a:rPr>
              <a:t>Void</a:t>
            </a:r>
            <a:r>
              <a:rPr sz="1600" spc="95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frmLineas_Paint(System::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Object</a:t>
            </a:r>
            <a:r>
              <a:rPr sz="1600" spc="-20" dirty="0">
                <a:latin typeface="Consolas"/>
                <a:cs typeface="Consolas"/>
              </a:rPr>
              <a:t>^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sender</a:t>
            </a:r>
            <a:r>
              <a:rPr sz="1600" spc="-20" dirty="0">
                <a:latin typeface="Consolas"/>
                <a:cs typeface="Consolas"/>
              </a:rPr>
              <a:t>,</a:t>
            </a:r>
            <a:r>
              <a:rPr sz="1600" spc="13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System::Windows::Forms::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600" spc="-20" dirty="0">
                <a:latin typeface="Consolas"/>
                <a:cs typeface="Consolas"/>
              </a:rPr>
              <a:t>^	</a:t>
            </a:r>
            <a:r>
              <a:rPr sz="16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5" dirty="0">
                <a:latin typeface="Consolas"/>
                <a:cs typeface="Consolas"/>
              </a:rPr>
              <a:t>)</a:t>
            </a:r>
            <a:r>
              <a:rPr sz="1600" spc="-2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469900">
              <a:lnSpc>
                <a:spcPts val="1910"/>
              </a:lnSpc>
            </a:pPr>
            <a:r>
              <a:rPr sz="1600" spc="-20" dirty="0">
                <a:latin typeface="Consolas"/>
                <a:cs typeface="Consolas"/>
              </a:rPr>
              <a:t>DibujaLineas(</a:t>
            </a: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20" dirty="0"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DibujaLineas(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800" spc="-10" dirty="0">
                <a:latin typeface="Consolas"/>
                <a:cs typeface="Consolas"/>
              </a:rPr>
              <a:t>^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381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Crea</a:t>
            </a:r>
            <a:r>
              <a:rPr sz="18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lapicero.</a:t>
            </a:r>
            <a:endParaRPr sz="1800" dirty="0">
              <a:latin typeface="Consolas"/>
              <a:cs typeface="Consolas"/>
            </a:endParaRPr>
          </a:p>
          <a:p>
            <a:pPr marL="38100" marR="995044">
              <a:lnSpc>
                <a:spcPct val="100000"/>
              </a:lnSpc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 </a:t>
            </a:r>
            <a:r>
              <a:rPr sz="1800" spc="-10" dirty="0">
                <a:latin typeface="Consolas"/>
                <a:cs typeface="Consolas"/>
              </a:rPr>
              <a:t>lapicero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gcnew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800" spc="-10" dirty="0">
                <a:latin typeface="Consolas"/>
                <a:cs typeface="Consolas"/>
              </a:rPr>
              <a:t>::Black,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3.0f);</a:t>
            </a:r>
            <a:endParaRPr sz="1800" dirty="0">
              <a:latin typeface="Consolas"/>
              <a:cs typeface="Consolas"/>
            </a:endParaRPr>
          </a:p>
          <a:p>
            <a:pPr marL="38100" marR="362585">
              <a:lnSpc>
                <a:spcPct val="100000"/>
              </a:lnSpc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array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15" dirty="0">
                <a:latin typeface="Consolas"/>
                <a:cs typeface="Consolas"/>
              </a:rPr>
              <a:t>&gt;^ </a:t>
            </a:r>
            <a:r>
              <a:rPr sz="1800" spc="-5" dirty="0">
                <a:latin typeface="Consolas"/>
                <a:cs typeface="Consolas"/>
              </a:rPr>
              <a:t>puntos </a:t>
            </a:r>
            <a:r>
              <a:rPr sz="1800" dirty="0">
                <a:latin typeface="Consolas"/>
                <a:cs typeface="Consolas"/>
              </a:rPr>
              <a:t>=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10" dirty="0">
                <a:latin typeface="Consolas"/>
                <a:cs typeface="Consolas"/>
              </a:rPr>
              <a:t>(100,20),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10" dirty="0">
                <a:latin typeface="Consolas"/>
                <a:cs typeface="Consolas"/>
              </a:rPr>
              <a:t>(5,10),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800" spc="-10" dirty="0">
                <a:latin typeface="Consolas"/>
                <a:cs typeface="Consolas"/>
              </a:rPr>
              <a:t>(5,100),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Point </a:t>
            </a:r>
            <a:r>
              <a:rPr sz="1800" spc="-975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(100,90)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};</a:t>
            </a:r>
            <a:endParaRPr sz="18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Dibuja</a:t>
            </a:r>
            <a:r>
              <a:rPr sz="1800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800" spc="-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pantalla.</a:t>
            </a:r>
            <a:endParaRPr sz="18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sz="1800" spc="-1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-&gt;Graphics-&gt;DrawLines(lapicero,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puntos);</a:t>
            </a:r>
            <a:endParaRPr sz="18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5159" y="2336292"/>
            <a:ext cx="1245107" cy="13274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417" y="2898470"/>
            <a:ext cx="3522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FFFFFF"/>
                </a:solidFill>
              </a:rPr>
              <a:t>D</a:t>
            </a:r>
            <a:r>
              <a:rPr sz="4400" spc="-114" dirty="0">
                <a:solidFill>
                  <a:srgbClr val="FFFFFF"/>
                </a:solidFill>
              </a:rPr>
              <a:t>r</a:t>
            </a:r>
            <a:r>
              <a:rPr sz="4400" spc="-40" dirty="0">
                <a:solidFill>
                  <a:srgbClr val="FFFFFF"/>
                </a:solidFill>
              </a:rPr>
              <a:t>a</a:t>
            </a:r>
            <a:r>
              <a:rPr sz="4400" spc="-10" dirty="0">
                <a:solidFill>
                  <a:srgbClr val="FFFFFF"/>
                </a:solidFill>
              </a:rPr>
              <a:t>w</a:t>
            </a:r>
            <a:r>
              <a:rPr sz="4400" spc="-55" dirty="0">
                <a:solidFill>
                  <a:srgbClr val="FFFFFF"/>
                </a:solidFill>
              </a:rPr>
              <a:t>R</a:t>
            </a:r>
            <a:r>
              <a:rPr sz="4400" dirty="0">
                <a:solidFill>
                  <a:srgbClr val="FFFFFF"/>
                </a:solidFill>
              </a:rPr>
              <a:t>e</a:t>
            </a:r>
            <a:r>
              <a:rPr sz="4400" spc="-10" dirty="0">
                <a:solidFill>
                  <a:srgbClr val="FFFFFF"/>
                </a:solidFill>
              </a:rPr>
              <a:t>c</a:t>
            </a:r>
            <a:r>
              <a:rPr sz="4400" spc="-55" dirty="0">
                <a:solidFill>
                  <a:srgbClr val="FFFFFF"/>
                </a:solidFill>
              </a:rPr>
              <a:t>t</a:t>
            </a:r>
            <a:r>
              <a:rPr sz="4400" dirty="0">
                <a:solidFill>
                  <a:srgbClr val="FFFFFF"/>
                </a:solidFill>
              </a:rPr>
              <a:t>angle</a:t>
            </a:r>
            <a:endParaRPr sz="4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532" y="107061"/>
            <a:ext cx="1918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Ejemplo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718" y="1592960"/>
            <a:ext cx="7063740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urier New"/>
                <a:cs typeface="Courier New"/>
              </a:rPr>
              <a:t>Pen^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pen1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gcnew</a:t>
            </a:r>
            <a:r>
              <a:rPr sz="1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Pen(Color::Red);</a:t>
            </a:r>
            <a:endParaRPr sz="1800">
              <a:latin typeface="Courier New"/>
              <a:cs typeface="Courier New"/>
            </a:endParaRPr>
          </a:p>
          <a:p>
            <a:pPr marL="12700" marR="68326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//Dibuja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un 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rectangulo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con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fondo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Rojo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SolidBrush^ </a:t>
            </a:r>
            <a:r>
              <a:rPr sz="1800" spc="-10" dirty="0">
                <a:latin typeface="Courier New"/>
                <a:cs typeface="Courier New"/>
              </a:rPr>
              <a:t>sb1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gcnew </a:t>
            </a:r>
            <a:r>
              <a:rPr sz="1800" spc="-20" dirty="0">
                <a:latin typeface="Courier New"/>
                <a:cs typeface="Courier New"/>
              </a:rPr>
              <a:t>SolidBrush(Color::Red);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pg-&gt;FillRectangle(sb1,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60,30,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40,40);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01699"/>
              </a:lnSpc>
            </a:pP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//Dibuja</a:t>
            </a:r>
            <a:r>
              <a:rPr sz="18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un</a:t>
            </a:r>
            <a:r>
              <a:rPr sz="18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rectangulo</a:t>
            </a:r>
            <a:r>
              <a:rPr sz="18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con</a:t>
            </a:r>
            <a:r>
              <a:rPr sz="18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fondo</a:t>
            </a:r>
            <a:r>
              <a:rPr sz="18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Amarillo</a:t>
            </a:r>
            <a:r>
              <a:rPr sz="18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Contorno </a:t>
            </a:r>
            <a:r>
              <a:rPr sz="1800" spc="-10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amarillo</a:t>
            </a:r>
            <a:endParaRPr sz="1800">
              <a:latin typeface="Courier New"/>
              <a:cs typeface="Courier New"/>
            </a:endParaRPr>
          </a:p>
          <a:p>
            <a:pPr marL="12700" marR="280035">
              <a:lnSpc>
                <a:spcPct val="100000"/>
              </a:lnSpc>
            </a:pPr>
            <a:r>
              <a:rPr sz="1800" spc="-20" dirty="0">
                <a:latin typeface="Courier New"/>
                <a:cs typeface="Courier New"/>
              </a:rPr>
              <a:t>SolidBrush^ </a:t>
            </a:r>
            <a:r>
              <a:rPr sz="1800" spc="-10" dirty="0">
                <a:latin typeface="Courier New"/>
                <a:cs typeface="Courier New"/>
              </a:rPr>
              <a:t>sb2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gcnew </a:t>
            </a:r>
            <a:r>
              <a:rPr sz="1800" spc="-20" dirty="0">
                <a:latin typeface="Courier New"/>
                <a:cs typeface="Courier New"/>
              </a:rPr>
              <a:t>SolidBrush(Color::Yellow);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pg-&gt;FillRectangle(sb2,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90,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40, </a:t>
            </a:r>
            <a:r>
              <a:rPr sz="1800" spc="-15" dirty="0">
                <a:latin typeface="Courier New"/>
                <a:cs typeface="Courier New"/>
              </a:rPr>
              <a:t>45,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45);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ourier New"/>
                <a:cs typeface="Courier New"/>
              </a:rPr>
              <a:t>pg-&gt;DrawRectangle(pen1,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90,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40,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45,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45);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797" y="2898470"/>
            <a:ext cx="2011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FFFFFF"/>
                </a:solidFill>
              </a:rPr>
              <a:t>Dr</a:t>
            </a:r>
            <a:r>
              <a:rPr sz="4400" spc="-40" dirty="0">
                <a:solidFill>
                  <a:srgbClr val="FFFFFF"/>
                </a:solidFill>
              </a:rPr>
              <a:t>a</a:t>
            </a:r>
            <a:r>
              <a:rPr sz="4400" spc="-45" dirty="0">
                <a:solidFill>
                  <a:srgbClr val="FFFFFF"/>
                </a:solidFill>
              </a:rPr>
              <a:t>wAr</a:t>
            </a:r>
            <a:r>
              <a:rPr sz="4400" dirty="0">
                <a:solidFill>
                  <a:srgbClr val="FFFFFF"/>
                </a:solidFill>
              </a:rPr>
              <a:t>c</a:t>
            </a:r>
            <a:endParaRPr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8764" y="107061"/>
            <a:ext cx="20110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DrawArc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7580" y="2011545"/>
            <a:ext cx="4668838" cy="3638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1254708"/>
            <a:ext cx="4315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Primitivas</a:t>
            </a:r>
            <a:r>
              <a:rPr sz="4400" spc="-135" dirty="0"/>
              <a:t> </a:t>
            </a:r>
            <a:r>
              <a:rPr sz="4400" spc="-15" dirty="0"/>
              <a:t>Gráficas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3891" y="1940507"/>
            <a:ext cx="4989830" cy="38887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Contenido</a:t>
            </a:r>
            <a:endParaRPr sz="28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GDI</a:t>
            </a:r>
            <a:r>
              <a:rPr lang="es-PE" sz="2800" spc="-5" dirty="0">
                <a:solidFill>
                  <a:srgbClr val="001F5F"/>
                </a:solidFill>
                <a:latin typeface="Calibri"/>
                <a:cs typeface="Calibri"/>
              </a:rPr>
              <a:t> (</a:t>
            </a:r>
            <a:r>
              <a:rPr lang="es-PE" sz="2800" spc="-5" dirty="0" err="1">
                <a:solidFill>
                  <a:srgbClr val="001F5F"/>
                </a:solidFill>
                <a:latin typeface="Calibri"/>
                <a:cs typeface="Calibri"/>
              </a:rPr>
              <a:t>Graphics</a:t>
            </a:r>
            <a:r>
              <a:rPr lang="es-PE"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s-PE" sz="2800" spc="-5" dirty="0" err="1">
                <a:solidFill>
                  <a:srgbClr val="001F5F"/>
                </a:solidFill>
                <a:latin typeface="Calibri"/>
                <a:cs typeface="Calibri"/>
              </a:rPr>
              <a:t>Device</a:t>
            </a:r>
            <a:r>
              <a:rPr lang="es-PE" sz="2800" spc="-5" dirty="0">
                <a:solidFill>
                  <a:srgbClr val="001F5F"/>
                </a:solidFill>
                <a:latin typeface="Calibri"/>
                <a:cs typeface="Calibri"/>
              </a:rPr>
              <a:t> Interface)</a:t>
            </a:r>
            <a:endParaRPr sz="28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Categoría</a:t>
            </a:r>
            <a:r>
              <a:rPr sz="28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Primitivas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Graficas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6235" algn="l"/>
              </a:tabLst>
            </a:pPr>
            <a:r>
              <a:rPr sz="2500" spc="-20" dirty="0">
                <a:solidFill>
                  <a:srgbClr val="001F5F"/>
                </a:solidFill>
                <a:latin typeface="Calibri"/>
                <a:cs typeface="Calibri"/>
              </a:rPr>
              <a:t>DrawLine</a:t>
            </a:r>
            <a:endParaRPr sz="25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6235" algn="l"/>
              </a:tabLst>
            </a:pPr>
            <a:r>
              <a:rPr sz="2500" spc="-20" dirty="0">
                <a:solidFill>
                  <a:srgbClr val="001F5F"/>
                </a:solidFill>
                <a:latin typeface="Calibri"/>
                <a:cs typeface="Calibri"/>
              </a:rPr>
              <a:t>DrawLines</a:t>
            </a:r>
            <a:endParaRPr sz="25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6235" algn="l"/>
              </a:tabLst>
            </a:pPr>
            <a:r>
              <a:rPr sz="2500" spc="-25" dirty="0">
                <a:solidFill>
                  <a:srgbClr val="001F5F"/>
                </a:solidFill>
                <a:latin typeface="Calibri"/>
                <a:cs typeface="Calibri"/>
              </a:rPr>
              <a:t>DrawRectangle</a:t>
            </a:r>
            <a:endParaRPr sz="25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6235" algn="l"/>
              </a:tabLst>
            </a:pPr>
            <a:r>
              <a:rPr sz="2500" spc="-20" dirty="0">
                <a:solidFill>
                  <a:srgbClr val="001F5F"/>
                </a:solidFill>
                <a:latin typeface="Calibri"/>
                <a:cs typeface="Calibri"/>
              </a:rPr>
              <a:t>DrawEllipse</a:t>
            </a:r>
            <a:endParaRPr sz="25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6235" algn="l"/>
              </a:tabLst>
            </a:pPr>
            <a:r>
              <a:rPr sz="2500" spc="-40" dirty="0">
                <a:solidFill>
                  <a:srgbClr val="001F5F"/>
                </a:solidFill>
                <a:latin typeface="Calibri"/>
                <a:cs typeface="Calibri"/>
              </a:rPr>
              <a:t>DrawArc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052" y="1006221"/>
            <a:ext cx="5638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sz="1600" spc="-20" dirty="0">
                <a:latin typeface="Consolas"/>
                <a:cs typeface="Consolas"/>
              </a:rPr>
              <a:t>: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System::</a:t>
            </a:r>
            <a:r>
              <a:rPr sz="1600" spc="-15" dirty="0">
                <a:solidFill>
                  <a:srgbClr val="2B91AD"/>
                </a:solidFill>
                <a:latin typeface="Consolas"/>
                <a:cs typeface="Consolas"/>
              </a:rPr>
              <a:t>Void</a:t>
            </a:r>
            <a:r>
              <a:rPr sz="1600" spc="75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frmArco_Paint(System::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Object</a:t>
            </a:r>
            <a:r>
              <a:rPr sz="1600" spc="-20" dirty="0">
                <a:latin typeface="Consolas"/>
                <a:cs typeface="Consolas"/>
              </a:rPr>
              <a:t>^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614" y="1006221"/>
            <a:ext cx="795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sender</a:t>
            </a:r>
            <a:r>
              <a:rPr sz="1600" spc="-20" dirty="0"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249806"/>
            <a:ext cx="7070725" cy="5367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83234" marR="2048510" indent="-471170">
              <a:lnSpc>
                <a:spcPts val="1900"/>
              </a:lnSpc>
              <a:spcBef>
                <a:spcPts val="175"/>
              </a:spcBef>
              <a:tabLst>
                <a:tab pos="4572635" algn="l"/>
              </a:tabLst>
            </a:pPr>
            <a:r>
              <a:rPr sz="1600" spc="-20" dirty="0">
                <a:latin typeface="Consolas"/>
                <a:cs typeface="Consolas"/>
              </a:rPr>
              <a:t>System::Windows::Forms::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600" spc="-20" dirty="0">
                <a:latin typeface="Consolas"/>
                <a:cs typeface="Consolas"/>
              </a:rPr>
              <a:t>^	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)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DibujaArco(</a:t>
            </a: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20" dirty="0"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ts val="1860"/>
              </a:lnSpc>
            </a:pP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600" spc="-20" dirty="0">
                <a:latin typeface="Consolas"/>
                <a:cs typeface="Consolas"/>
              </a:rPr>
              <a:t>: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600" spc="-20" dirty="0">
                <a:latin typeface="Consolas"/>
                <a:cs typeface="Consolas"/>
              </a:rPr>
              <a:t>DibujaArco(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600" spc="-20" dirty="0">
                <a:latin typeface="Consolas"/>
                <a:cs typeface="Consolas"/>
              </a:rPr>
              <a:t>^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5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12700" marR="210058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Crear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lápiz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con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color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Rojo,</a:t>
            </a:r>
            <a:r>
              <a:rPr sz="1600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grosor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8. </a:t>
            </a:r>
            <a:r>
              <a:rPr sz="1600" spc="-8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600" spc="-15" dirty="0">
                <a:latin typeface="Consolas"/>
                <a:cs typeface="Consolas"/>
              </a:rPr>
              <a:t>^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lapicero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gcnew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600" spc="-20" dirty="0">
                <a:latin typeface="Consolas"/>
                <a:cs typeface="Consolas"/>
              </a:rPr>
              <a:t>(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600" spc="-20" dirty="0">
                <a:latin typeface="Consolas"/>
                <a:cs typeface="Consolas"/>
              </a:rPr>
              <a:t>::Red,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8.0f);</a:t>
            </a:r>
            <a:endParaRPr sz="16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Crear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coordenadas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un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rectángulo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dentro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del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que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inscribe el </a:t>
            </a:r>
            <a:r>
              <a:rPr sz="1600" spc="-8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arco.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x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0;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y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0;</a:t>
            </a:r>
            <a:endParaRPr sz="1600" dirty="0">
              <a:latin typeface="Consolas"/>
              <a:cs typeface="Consolas"/>
            </a:endParaRPr>
          </a:p>
          <a:p>
            <a:pPr marL="12700" marR="529844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ancho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100;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alto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100;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Angulo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inicio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barrido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del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arco.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anguloInicio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0;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anguloBarrido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90;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Dibujo</a:t>
            </a:r>
            <a:r>
              <a:rPr sz="160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el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formulario.</a:t>
            </a:r>
            <a:endParaRPr sz="1600" dirty="0">
              <a:latin typeface="Consolas"/>
              <a:cs typeface="Consolas"/>
            </a:endParaRPr>
          </a:p>
          <a:p>
            <a:pPr marL="12700" marR="114935">
              <a:lnSpc>
                <a:spcPts val="1900"/>
              </a:lnSpc>
              <a:spcBef>
                <a:spcPts val="80"/>
              </a:spcBef>
            </a:pP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20" dirty="0">
                <a:latin typeface="Consolas"/>
                <a:cs typeface="Consolas"/>
              </a:rPr>
              <a:t>-&gt;Graphics-&gt;DrawArc(lapicero,</a:t>
            </a:r>
            <a:r>
              <a:rPr sz="1600" spc="-5" dirty="0">
                <a:latin typeface="Consolas"/>
                <a:cs typeface="Consolas"/>
              </a:rPr>
              <a:t> x, y,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ancho, </a:t>
            </a:r>
            <a:r>
              <a:rPr sz="1600" spc="-10" dirty="0">
                <a:latin typeface="Consolas"/>
                <a:cs typeface="Consolas"/>
              </a:rPr>
              <a:t>alto,</a:t>
            </a:r>
            <a:r>
              <a:rPr sz="1600" spc="4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anguloInicio,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anguloBarrido);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ts val="1845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464" y="3773423"/>
            <a:ext cx="2441447" cy="19781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3316" y="107061"/>
            <a:ext cx="2312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Ejemplo</a:t>
            </a:r>
            <a:r>
              <a:rPr sz="4400" spc="-200" dirty="0"/>
              <a:t> </a:t>
            </a:r>
            <a:r>
              <a:rPr sz="4400" dirty="0"/>
              <a:t>1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290" y="1108963"/>
            <a:ext cx="7017309" cy="5793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3030">
              <a:lnSpc>
                <a:spcPct val="100000"/>
              </a:lnSpc>
              <a:spcBef>
                <a:spcPts val="95"/>
              </a:spcBef>
              <a:tabLst>
                <a:tab pos="5461000" algn="l"/>
              </a:tabLst>
            </a:pP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sz="1600" spc="-20" dirty="0">
                <a:latin typeface="Consolas"/>
                <a:cs typeface="Consolas"/>
              </a:rPr>
              <a:t>: </a:t>
            </a:r>
            <a:r>
              <a:rPr sz="1600" spc="-15" dirty="0">
                <a:latin typeface="Consolas"/>
                <a:cs typeface="Consolas"/>
              </a:rPr>
              <a:t>System::</a:t>
            </a:r>
            <a:r>
              <a:rPr sz="1600" spc="-15" dirty="0">
                <a:solidFill>
                  <a:srgbClr val="2B91AD"/>
                </a:solidFill>
                <a:latin typeface="Consolas"/>
                <a:cs typeface="Consolas"/>
              </a:rPr>
              <a:t>Void </a:t>
            </a:r>
            <a:r>
              <a:rPr sz="1600" spc="-20" dirty="0">
                <a:latin typeface="Consolas"/>
                <a:cs typeface="Consolas"/>
              </a:rPr>
              <a:t>frmArco_Paint(System::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Object</a:t>
            </a:r>
            <a:r>
              <a:rPr sz="1600" spc="-20" dirty="0">
                <a:latin typeface="Consolas"/>
                <a:cs typeface="Consolas"/>
              </a:rPr>
              <a:t>^ 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sender</a:t>
            </a:r>
            <a:r>
              <a:rPr sz="1600" spc="-20" dirty="0">
                <a:latin typeface="Consolas"/>
                <a:cs typeface="Consolas"/>
              </a:rPr>
              <a:t>,</a:t>
            </a:r>
            <a:r>
              <a:rPr sz="1600" spc="1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System::Windows::Forms::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600" spc="-20" dirty="0">
                <a:latin typeface="Consolas"/>
                <a:cs typeface="Consolas"/>
              </a:rPr>
              <a:t>^	</a:t>
            </a:r>
            <a:r>
              <a:rPr sz="16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5" dirty="0">
                <a:latin typeface="Consolas"/>
                <a:cs typeface="Consolas"/>
              </a:rPr>
              <a:t>)</a:t>
            </a:r>
            <a:r>
              <a:rPr sz="1600" spc="-2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469900">
              <a:lnSpc>
                <a:spcPts val="1885"/>
              </a:lnSpc>
            </a:pPr>
            <a:r>
              <a:rPr sz="1600" spc="-20" dirty="0">
                <a:latin typeface="Consolas"/>
                <a:cs typeface="Consolas"/>
              </a:rPr>
              <a:t>DibujaArco1(</a:t>
            </a: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20" dirty="0"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DibujaArco1(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800" spc="-10" dirty="0">
                <a:latin typeface="Consolas"/>
                <a:cs typeface="Consolas"/>
              </a:rPr>
              <a:t>^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Crear</a:t>
            </a:r>
            <a:r>
              <a:rPr sz="18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lapicero.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5" dirty="0">
                <a:latin typeface="Consolas"/>
                <a:cs typeface="Consolas"/>
              </a:rPr>
              <a:t>^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lapicero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gcnew</a:t>
            </a:r>
            <a:r>
              <a:rPr sz="18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800" spc="-10" dirty="0">
                <a:latin typeface="Consolas"/>
                <a:cs typeface="Consolas"/>
              </a:rPr>
              <a:t>::Red,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8.0f);</a:t>
            </a:r>
            <a:endParaRPr sz="18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Crear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coordenadas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de un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rectangulo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dentro del </a:t>
            </a:r>
            <a:r>
              <a:rPr sz="1800" spc="-9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que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inscribe</a:t>
            </a:r>
            <a:r>
              <a:rPr sz="18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el</a:t>
            </a:r>
            <a:r>
              <a:rPr sz="180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arco.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Rectangle</a:t>
            </a:r>
            <a:r>
              <a:rPr sz="1800" spc="-20" dirty="0">
                <a:solidFill>
                  <a:srgbClr val="2B91AD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rect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D"/>
                </a:solidFill>
                <a:latin typeface="Consolas"/>
                <a:cs typeface="Consolas"/>
              </a:rPr>
              <a:t>Rectangle</a:t>
            </a:r>
            <a:r>
              <a:rPr sz="1800" spc="-10" dirty="0">
                <a:latin typeface="Consolas"/>
                <a:cs typeface="Consolas"/>
              </a:rPr>
              <a:t>(0,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0,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100,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100);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onsolas"/>
              <a:cs typeface="Consolas"/>
            </a:endParaRPr>
          </a:p>
          <a:p>
            <a:pPr marL="12700" marR="1136015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Angulo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inicio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barrido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del</a:t>
            </a:r>
            <a:r>
              <a:rPr sz="18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arco. </a:t>
            </a:r>
            <a:r>
              <a:rPr sz="1800" spc="-9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anguloInicio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anguloBarrido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90;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Dibujo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el</a:t>
            </a:r>
            <a:r>
              <a:rPr sz="180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formulario.</a:t>
            </a:r>
            <a:endParaRPr sz="1800" dirty="0">
              <a:latin typeface="Consolas"/>
              <a:cs typeface="Consolas"/>
            </a:endParaRPr>
          </a:p>
          <a:p>
            <a:pPr marL="12700" marR="1508760">
              <a:lnSpc>
                <a:spcPct val="100000"/>
              </a:lnSpc>
            </a:pPr>
            <a:r>
              <a:rPr sz="1800" spc="-1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-&gt;Graphics-&gt;DrawArc(lapicero, </a:t>
            </a:r>
            <a:r>
              <a:rPr sz="1800" spc="-5" dirty="0">
                <a:latin typeface="Consolas"/>
                <a:cs typeface="Consolas"/>
              </a:rPr>
              <a:t>rect,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anguloInicio,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anguloBarrido);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3316" y="107061"/>
            <a:ext cx="2312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Ejemplo</a:t>
            </a:r>
            <a:r>
              <a:rPr sz="4400" spc="-200" dirty="0"/>
              <a:t> </a:t>
            </a:r>
            <a:r>
              <a:rPr sz="4400" dirty="0"/>
              <a:t>2</a:t>
            </a:r>
            <a:endParaRPr sz="4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719" y="2562555"/>
            <a:ext cx="45364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045" marR="5080" indent="-72898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solidFill>
                  <a:srgbClr val="FFFFFF"/>
                </a:solidFill>
              </a:rPr>
              <a:t>Trazado</a:t>
            </a:r>
            <a:r>
              <a:rPr sz="4400" spc="-10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de</a:t>
            </a:r>
            <a:r>
              <a:rPr sz="4400" spc="-15" dirty="0">
                <a:solidFill>
                  <a:srgbClr val="FFFFFF"/>
                </a:solidFill>
              </a:rPr>
              <a:t> </a:t>
            </a:r>
            <a:r>
              <a:rPr sz="4400" spc="-25" dirty="0">
                <a:solidFill>
                  <a:srgbClr val="FFFFFF"/>
                </a:solidFill>
              </a:rPr>
              <a:t>Graficos </a:t>
            </a:r>
            <a:r>
              <a:rPr sz="4400" spc="-980" dirty="0">
                <a:solidFill>
                  <a:srgbClr val="FFFFFF"/>
                </a:solidFill>
              </a:rPr>
              <a:t> </a:t>
            </a:r>
            <a:r>
              <a:rPr sz="4400" spc="-25" dirty="0">
                <a:solidFill>
                  <a:srgbClr val="FFFFFF"/>
                </a:solidFill>
              </a:rPr>
              <a:t>GraphicsPath</a:t>
            </a:r>
            <a:endParaRPr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052" y="895349"/>
            <a:ext cx="8382000" cy="587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DibujaGraficos(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PaintEventArgs</a:t>
            </a:r>
            <a:r>
              <a:rPr sz="1600" spc="-20" dirty="0">
                <a:latin typeface="Consolas"/>
                <a:cs typeface="Consolas"/>
              </a:rPr>
              <a:t>^ </a:t>
            </a:r>
            <a:r>
              <a:rPr sz="16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5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12700" marR="2091689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Crea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un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objeto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trazado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dibujo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System::Drawing::Drawing2D::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GraphicsPath</a:t>
            </a:r>
            <a:r>
              <a:rPr sz="1600" spc="-20" dirty="0">
                <a:latin typeface="Consolas"/>
                <a:cs typeface="Consolas"/>
              </a:rPr>
              <a:t>^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trazado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30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gcnew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System::Drawing::Drawing2D::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GraphicsPath</a:t>
            </a:r>
            <a:r>
              <a:rPr sz="1600" spc="-2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trazado-&gt;AddEllipse(0,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0,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200,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100);</a:t>
            </a:r>
            <a:endParaRPr sz="16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array</a:t>
            </a:r>
            <a:r>
              <a:rPr sz="1600" spc="-20" dirty="0">
                <a:latin typeface="Consolas"/>
                <a:cs typeface="Consolas"/>
              </a:rPr>
              <a:t>&lt;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&gt;^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u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{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(10,10),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(10,50),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(30,50),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(30,10)}; 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array</a:t>
            </a:r>
            <a:r>
              <a:rPr sz="1600" spc="-20" dirty="0">
                <a:latin typeface="Consolas"/>
                <a:cs typeface="Consolas"/>
              </a:rPr>
              <a:t>&lt;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&gt;^ </a:t>
            </a:r>
            <a:r>
              <a:rPr sz="1600" spc="-5" dirty="0">
                <a:latin typeface="Consolas"/>
                <a:cs typeface="Consolas"/>
              </a:rPr>
              <a:t>p = {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(50,20),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(70,20),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(70,10),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(50,10),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(50,50) }; 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array</a:t>
            </a:r>
            <a:r>
              <a:rPr sz="1600" spc="-20" dirty="0">
                <a:latin typeface="Consolas"/>
                <a:cs typeface="Consolas"/>
              </a:rPr>
              <a:t>&lt;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&gt;^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c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r>
              <a:rPr sz="1600" spc="25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(110,10),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(90,10),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(90,50),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Point</a:t>
            </a:r>
            <a:r>
              <a:rPr sz="1600" spc="-20" dirty="0">
                <a:latin typeface="Consolas"/>
                <a:cs typeface="Consolas"/>
              </a:rPr>
              <a:t>(110,50)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};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trazado-&gt;AddLines(u);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trazado-&gt;AddLines(p);</a:t>
            </a:r>
            <a:endParaRPr sz="1600" dirty="0">
              <a:latin typeface="Consolas"/>
              <a:cs typeface="Consolas"/>
            </a:endParaRPr>
          </a:p>
          <a:p>
            <a:pPr marL="12700" marR="2602230">
              <a:lnSpc>
                <a:spcPct val="100000"/>
              </a:lnSpc>
              <a:spcBef>
                <a:spcPts val="5"/>
              </a:spcBef>
              <a:tabLst>
                <a:tab pos="4016375" algn="l"/>
              </a:tabLst>
            </a:pPr>
            <a:r>
              <a:rPr sz="1600" spc="-20" dirty="0">
                <a:latin typeface="Consolas"/>
                <a:cs typeface="Consolas"/>
              </a:rPr>
              <a:t>trazado-&gt;AddLines(c); 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System::Drawing::Drawing2D::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Matrix	</a:t>
            </a:r>
            <a:r>
              <a:rPr sz="1600" spc="-5" dirty="0">
                <a:latin typeface="Consolas"/>
                <a:cs typeface="Consolas"/>
              </a:rPr>
              <a:t>^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matriz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gcnew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System::Drawing::Drawing2D::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Matrix</a:t>
            </a:r>
            <a:r>
              <a:rPr sz="1600" spc="-2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12700" marR="335915">
              <a:lnSpc>
                <a:spcPct val="100000"/>
              </a:lnSpc>
            </a:pP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//crea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un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matriz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para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hacer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el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movimiento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todos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los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puntos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a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una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nueva </a:t>
            </a:r>
            <a:r>
              <a:rPr sz="1600" spc="-8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posicion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X,Y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Consolas"/>
                <a:cs typeface="Consolas"/>
              </a:rPr>
              <a:t>matriz-&gt;Translate(100,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100);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trazado-&gt;Transform(matriz);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Crear</a:t>
            </a:r>
            <a:r>
              <a:rPr sz="16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lapicero.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600" spc="-15" dirty="0">
                <a:latin typeface="Consolas"/>
                <a:cs typeface="Consolas"/>
              </a:rPr>
              <a:t>^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lapicero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gcnew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Pen</a:t>
            </a:r>
            <a:r>
              <a:rPr sz="1600" spc="-20" dirty="0">
                <a:latin typeface="Consolas"/>
                <a:cs typeface="Consolas"/>
              </a:rPr>
              <a:t>(</a:t>
            </a:r>
            <a:r>
              <a:rPr sz="1600" spc="-20" dirty="0">
                <a:solidFill>
                  <a:srgbClr val="2B91AD"/>
                </a:solidFill>
                <a:latin typeface="Consolas"/>
                <a:cs typeface="Consolas"/>
              </a:rPr>
              <a:t>Color</a:t>
            </a:r>
            <a:r>
              <a:rPr sz="1600" spc="-20" dirty="0">
                <a:latin typeface="Consolas"/>
                <a:cs typeface="Consolas"/>
              </a:rPr>
              <a:t>::Black, 3.0f);</a:t>
            </a:r>
            <a:endParaRPr sz="1600" dirty="0">
              <a:latin typeface="Consolas"/>
              <a:cs typeface="Consolas"/>
            </a:endParaRPr>
          </a:p>
          <a:p>
            <a:pPr marL="12700" marR="3297554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Dibuja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el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trazado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r>
              <a:rPr sz="16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dibujo</a:t>
            </a:r>
            <a:r>
              <a:rPr sz="16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en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la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 pantalla. </a:t>
            </a:r>
            <a:r>
              <a:rPr sz="1600" spc="-8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20" dirty="0">
                <a:latin typeface="Consolas"/>
                <a:cs typeface="Consolas"/>
              </a:rPr>
              <a:t>-&gt;Graphics-&gt;DrawPath(lapicero,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trazado);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3316" y="107061"/>
            <a:ext cx="2312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Ejemplo</a:t>
            </a:r>
            <a:r>
              <a:rPr sz="4400" spc="-200" dirty="0"/>
              <a:t> </a:t>
            </a:r>
            <a:r>
              <a:rPr sz="4400" dirty="0"/>
              <a:t>1</a:t>
            </a:r>
            <a:endParaRPr sz="4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485" y="107061"/>
            <a:ext cx="5418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0" dirty="0">
                <a:solidFill>
                  <a:srgbClr val="FF0000"/>
                </a:solidFill>
                <a:latin typeface="Calibri"/>
                <a:cs typeface="Calibri"/>
              </a:rPr>
              <a:t>Práctica:</a:t>
            </a:r>
            <a:r>
              <a:rPr sz="4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Uso</a:t>
            </a:r>
            <a:r>
              <a:rPr sz="4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4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spc="-35" dirty="0">
                <a:solidFill>
                  <a:srgbClr val="FF0000"/>
                </a:solidFill>
                <a:latin typeface="Calibri"/>
                <a:cs typeface="Calibri"/>
              </a:rPr>
              <a:t>Puntos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09" y="1010793"/>
            <a:ext cx="5039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Implemente</a:t>
            </a:r>
            <a:r>
              <a:rPr sz="2000" spc="-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un</a:t>
            </a:r>
            <a:r>
              <a:rPr sz="20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diagrama</a:t>
            </a:r>
            <a:r>
              <a:rPr sz="2000" spc="-4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000" spc="-6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dispersión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4" y="2342388"/>
            <a:ext cx="4649724" cy="31150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1400" y="228600"/>
            <a:ext cx="1346835" cy="615553"/>
          </a:xfrm>
        </p:spPr>
        <p:txBody>
          <a:bodyPr/>
          <a:lstStyle/>
          <a:p>
            <a:r>
              <a:rPr lang="es-PE" dirty="0" err="1"/>
              <a:t>Timer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62884" b="39584"/>
          <a:stretch/>
        </p:blipFill>
        <p:spPr>
          <a:xfrm>
            <a:off x="228600" y="1219200"/>
            <a:ext cx="4829175" cy="441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https://learn.microsoft.com/en-us/dotnet/desktop/winforms/controls/run-procedures-at-set-intervals-with-wf-timer-component?view=netframeworkdesktop-4.8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7" y="1214651"/>
            <a:ext cx="3381375" cy="2000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539871"/>
            <a:ext cx="3457575" cy="104775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554640" y="2106304"/>
            <a:ext cx="3314272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5561463" y="2658185"/>
            <a:ext cx="3307449" cy="1612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87656" y="2379400"/>
            <a:ext cx="2590800" cy="2514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E37C-8D80-4835-8990-37A04BE5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794"/>
            <a:ext cx="7772400" cy="615553"/>
          </a:xfrm>
        </p:spPr>
        <p:txBody>
          <a:bodyPr/>
          <a:lstStyle/>
          <a:p>
            <a:r>
              <a:rPr lang="es-US" dirty="0"/>
              <a:t>Videos de apoyo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D6A3A-887A-4A73-B0B3-EF6C3236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078" y="1371600"/>
            <a:ext cx="8549844" cy="360098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MFC C++ How-To : Graphics GDI / GDI+ Drawing Video 16 | MFC Basics: </a:t>
            </a:r>
            <a:r>
              <a:rPr lang="es-US" dirty="0">
                <a:latin typeface="Consolas" panose="020B0609020204030204" pitchFamily="49" charset="0"/>
                <a:hlinkClick r:id="rId2"/>
              </a:rPr>
              <a:t>https://www.youtube.com/watch?v=_Xr-TyJsbHU</a:t>
            </a:r>
            <a:endParaRPr lang="es-US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Consolas" panose="020B0609020204030204" pitchFamily="49" charset="0"/>
              </a:rPr>
              <a:t>Librería gráfica </a:t>
            </a:r>
            <a:r>
              <a:rPr lang="es-ES" dirty="0" err="1">
                <a:latin typeface="Consolas" panose="020B0609020204030204" pitchFamily="49" charset="0"/>
              </a:rPr>
              <a:t>winbgim.h</a:t>
            </a:r>
            <a:r>
              <a:rPr lang="es-ES" dirty="0">
                <a:latin typeface="Consolas" panose="020B0609020204030204" pitchFamily="49" charset="0"/>
              </a:rPr>
              <a:t> para Dev C++: PLANTILLA Y LINEAS:</a:t>
            </a:r>
            <a:r>
              <a:rPr lang="es-US" dirty="0">
                <a:latin typeface="Consolas" panose="020B0609020204030204" pitchFamily="49" charset="0"/>
              </a:rPr>
              <a:t> </a:t>
            </a:r>
            <a:r>
              <a:rPr lang="es-US" dirty="0">
                <a:latin typeface="Consolas" panose="020B0609020204030204" pitchFamily="49" charset="0"/>
                <a:hlinkClick r:id="rId3"/>
              </a:rPr>
              <a:t>https://www.youtube.com/watch?v=cpsV0v26w44</a:t>
            </a:r>
            <a:endParaRPr lang="es-US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US" b="0" i="0" dirty="0">
                <a:effectLst/>
                <a:latin typeface="Consolas" panose="020B0609020204030204" pitchFamily="49" charset="0"/>
              </a:rPr>
              <a:t>Uso de </a:t>
            </a:r>
            <a:r>
              <a:rPr lang="es-US" b="0" i="0" dirty="0" err="1">
                <a:effectLst/>
                <a:latin typeface="Consolas" panose="020B0609020204030204" pitchFamily="49" charset="0"/>
              </a:rPr>
              <a:t>Graphics</a:t>
            </a:r>
            <a:r>
              <a:rPr lang="es-US" b="0" i="0" dirty="0">
                <a:effectLst/>
                <a:latin typeface="Consolas" panose="020B0609020204030204" pitchFamily="49" charset="0"/>
              </a:rPr>
              <a:t> en C++ || </a:t>
            </a:r>
            <a:r>
              <a:rPr lang="es-US" b="0" i="0" dirty="0" err="1">
                <a:effectLst/>
                <a:latin typeface="Consolas" panose="020B0609020204030204" pitchFamily="49" charset="0"/>
              </a:rPr>
              <a:t>Arkanoid</a:t>
            </a:r>
            <a:r>
              <a:rPr lang="es-US" b="0" i="0" dirty="0">
                <a:effectLst/>
                <a:latin typeface="Consolas" panose="020B0609020204030204" pitchFamily="49" charset="0"/>
              </a:rPr>
              <a:t> || Formulario || Visual Studio: </a:t>
            </a:r>
            <a:r>
              <a:rPr lang="es-US" b="0" i="0" dirty="0">
                <a:effectLst/>
                <a:latin typeface="Consolas" panose="020B0609020204030204" pitchFamily="49" charset="0"/>
                <a:hlinkClick r:id="rId4"/>
              </a:rPr>
              <a:t>https://www.youtube.com/watch?v=0UTYr-1MsnI</a:t>
            </a:r>
            <a:endParaRPr lang="es-US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0" i="0" dirty="0">
                <a:effectLst/>
                <a:latin typeface="Consolas" panose="020B0609020204030204" pitchFamily="49" charset="0"/>
              </a:rPr>
              <a:t>Trazar/hacer/dibujar/graficar línea en C++ Y Open GL: </a:t>
            </a:r>
            <a:r>
              <a:rPr lang="es-US" b="0" i="0" dirty="0">
                <a:effectLst/>
                <a:latin typeface="Consolas" panose="020B0609020204030204" pitchFamily="49" charset="0"/>
                <a:hlinkClick r:id="rId5"/>
              </a:rPr>
              <a:t>https://www.youtube.com/watch?v=j_4j_gzOKdQ</a:t>
            </a:r>
            <a:endParaRPr lang="es-US" b="0" i="0" dirty="0">
              <a:effectLst/>
              <a:latin typeface="Roboto" panose="02000000000000000000" pitchFamily="2" charset="0"/>
            </a:endParaRP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366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D20A0-4CF7-4B3F-9880-053F889F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794"/>
            <a:ext cx="6172200" cy="615553"/>
          </a:xfrm>
        </p:spPr>
        <p:txBody>
          <a:bodyPr/>
          <a:lstStyle/>
          <a:p>
            <a:pPr algn="ctr"/>
            <a:r>
              <a:rPr lang="es-US" dirty="0"/>
              <a:t>Primitivas Gráficas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20A8D-181F-4F90-B9DF-45CC6DDA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07351"/>
            <a:ext cx="8458200" cy="1538883"/>
          </a:xfrm>
        </p:spPr>
        <p:txBody>
          <a:bodyPr/>
          <a:lstStyle/>
          <a:p>
            <a:pPr algn="just"/>
            <a:r>
              <a:rPr lang="es-US" sz="2000" b="1" kern="1200" dirty="0">
                <a:solidFill>
                  <a:srgbClr val="C00000"/>
                </a:solidFill>
              </a:rPr>
              <a:t>Partes básicas para la construcción de imágenes</a:t>
            </a:r>
            <a:r>
              <a:rPr lang="es-US" sz="2000" kern="1200" dirty="0">
                <a:solidFill>
                  <a:srgbClr val="001F5F"/>
                </a:solidFill>
              </a:rPr>
              <a:t>: </a:t>
            </a:r>
          </a:p>
          <a:p>
            <a:pPr algn="just"/>
            <a:r>
              <a:rPr lang="es-US" sz="2000" kern="1200" dirty="0">
                <a:solidFill>
                  <a:srgbClr val="001F5F"/>
                </a:solidFill>
              </a:rPr>
              <a:t>las cadenas de caracteres y las identidades geométricas:  los puntos, las líneas, las rectas, las líneas curvas, los rellenos con color (habitualmente polígonos) y las formas que se definen mediante matrices de puntos con color.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F24350-BEB6-4008-A540-E8CCEF5A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5524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0"/>
            <a:ext cx="661098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0" marR="5080" indent="-2400935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GDI+ </a:t>
            </a:r>
            <a:r>
              <a:rPr sz="4400" spc="-25" dirty="0"/>
              <a:t>interfaz </a:t>
            </a:r>
            <a:r>
              <a:rPr sz="4400" dirty="0"/>
              <a:t>de </a:t>
            </a:r>
            <a:r>
              <a:rPr sz="4400" spc="-10" dirty="0"/>
              <a:t>dispositivos </a:t>
            </a:r>
            <a:r>
              <a:rPr sz="4400" spc="-985" dirty="0"/>
              <a:t> </a:t>
            </a:r>
            <a:r>
              <a:rPr sz="4400" spc="-25" dirty="0"/>
              <a:t>gráficos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0809" y="1385061"/>
            <a:ext cx="8318500" cy="48050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marR="5080" indent="-287020">
              <a:lnSpc>
                <a:spcPct val="91000"/>
              </a:lnSpc>
              <a:spcBef>
                <a:spcPts val="3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GDI+ es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una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interfaz de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programación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de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aplicaciones </a:t>
            </a:r>
            <a:r>
              <a:rPr sz="2200" spc="-119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(API), parte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del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subsistema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del sistema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operativo 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nsolas"/>
                <a:cs typeface="Consolas"/>
              </a:rPr>
              <a:t>Windows.</a:t>
            </a:r>
            <a:endParaRPr sz="2200" dirty="0">
              <a:latin typeface="Consolas"/>
              <a:cs typeface="Consolas"/>
            </a:endParaRPr>
          </a:p>
          <a:p>
            <a:pPr marL="299085" marR="151765" indent="-287020">
              <a:lnSpc>
                <a:spcPts val="2500"/>
              </a:lnSpc>
              <a:spcBef>
                <a:spcPts val="2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GDI+ se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encarga de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mostrar los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datos en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nsolas"/>
                <a:cs typeface="Consolas"/>
              </a:rPr>
              <a:t>pantallas</a:t>
            </a:r>
            <a:r>
              <a:rPr sz="2200" spc="6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nsolas"/>
                <a:cs typeface="Consolas"/>
              </a:rPr>
              <a:t>e </a:t>
            </a:r>
            <a:r>
              <a:rPr sz="2200" spc="-119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nsolas"/>
                <a:cs typeface="Consolas"/>
              </a:rPr>
              <a:t>impresoras</a:t>
            </a:r>
            <a:endParaRPr sz="2200" dirty="0">
              <a:latin typeface="Consolas"/>
              <a:cs typeface="Consolas"/>
            </a:endParaRPr>
          </a:p>
          <a:p>
            <a:pPr marL="299085" marR="313055" indent="-28702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Esta API es expuesta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como un conjunto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de clases de </a:t>
            </a:r>
            <a:r>
              <a:rPr sz="2200" spc="-119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nsolas"/>
                <a:cs typeface="Consolas"/>
              </a:rPr>
              <a:t>código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 administrado.</a:t>
            </a:r>
            <a:endParaRPr sz="2200" dirty="0">
              <a:latin typeface="Consolas"/>
              <a:cs typeface="Consolas"/>
            </a:endParaRPr>
          </a:p>
          <a:p>
            <a:pPr marL="299085" marR="312420" indent="-287020">
              <a:lnSpc>
                <a:spcPts val="2400"/>
              </a:lnSpc>
              <a:spcBef>
                <a:spcPts val="5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Los espacios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de Nombres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que componen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esta</a:t>
            </a:r>
            <a:r>
              <a:rPr sz="2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1F5F"/>
                </a:solidFill>
                <a:latin typeface="Consolas"/>
                <a:cs typeface="Consolas"/>
              </a:rPr>
              <a:t>interfaz </a:t>
            </a:r>
            <a:r>
              <a:rPr sz="2200" spc="-119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nsolas"/>
                <a:cs typeface="Consolas"/>
              </a:rPr>
              <a:t>son:</a:t>
            </a:r>
            <a:endParaRPr sz="2200" dirty="0">
              <a:latin typeface="Consolas"/>
              <a:cs typeface="Consolas"/>
            </a:endParaRPr>
          </a:p>
          <a:p>
            <a:pPr marL="97790" marR="4535170">
              <a:lnSpc>
                <a:spcPct val="103600"/>
              </a:lnSpc>
              <a:spcBef>
                <a:spcPts val="70"/>
              </a:spcBef>
            </a:pP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System.Drawing 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S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s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e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m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.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ra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w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g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.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r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wi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g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2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endParaRPr sz="2200" dirty="0">
              <a:latin typeface="Consolas"/>
              <a:cs typeface="Consolas"/>
            </a:endParaRPr>
          </a:p>
          <a:p>
            <a:pPr marL="97790" marR="4687570">
              <a:lnSpc>
                <a:spcPct val="110000"/>
              </a:lnSpc>
            </a:pP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System.Drawing.Imaging </a:t>
            </a:r>
            <a:r>
              <a:rPr sz="2200" b="1" spc="-11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System.Drawing.Text 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S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s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e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m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.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ra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w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g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.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r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200" b="1" spc="-15" dirty="0">
                <a:solidFill>
                  <a:srgbClr val="006FC0"/>
                </a:solidFill>
                <a:latin typeface="Consolas"/>
                <a:cs typeface="Consolas"/>
              </a:rPr>
              <a:t>nt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g</a:t>
            </a:r>
            <a:endParaRPr sz="2200" dirty="0">
              <a:latin typeface="Consolas"/>
              <a:cs typeface="Consola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AFC48F-5A2A-4CFA-A2FE-2920CB2D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419600"/>
            <a:ext cx="3119066" cy="22235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258" y="107061"/>
            <a:ext cx="71824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Categorías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5" dirty="0"/>
              <a:t> </a:t>
            </a:r>
            <a:r>
              <a:rPr sz="4400" dirty="0"/>
              <a:t>servicios</a:t>
            </a:r>
            <a:r>
              <a:rPr sz="4400" spc="-114" dirty="0"/>
              <a:t> </a:t>
            </a:r>
            <a:r>
              <a:rPr sz="4400" spc="-25" dirty="0"/>
              <a:t>gráficos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7691" y="1123061"/>
            <a:ext cx="4060190" cy="4882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solidFill>
                  <a:srgbClr val="001F5F"/>
                </a:solidFill>
                <a:latin typeface="Consolas"/>
                <a:cs typeface="Consolas"/>
              </a:rPr>
              <a:t>Vectores</a:t>
            </a:r>
            <a:r>
              <a:rPr sz="2400" b="1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onsolas"/>
                <a:cs typeface="Consolas"/>
              </a:rPr>
              <a:t>bidimensionales</a:t>
            </a:r>
            <a:endParaRPr sz="2400">
              <a:latin typeface="Consolas"/>
              <a:cs typeface="Consolas"/>
            </a:endParaRPr>
          </a:p>
          <a:p>
            <a:pPr marL="577215" indent="-107950">
              <a:lnSpc>
                <a:spcPct val="100000"/>
              </a:lnSpc>
              <a:spcBef>
                <a:spcPts val="600"/>
              </a:spcBef>
              <a:buSzPct val="95833"/>
              <a:buFont typeface="Arial MT"/>
              <a:buChar char="•"/>
              <a:tabLst>
                <a:tab pos="57785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Lineas</a:t>
            </a:r>
            <a:endParaRPr sz="2400">
              <a:latin typeface="Consolas"/>
              <a:cs typeface="Consolas"/>
            </a:endParaRPr>
          </a:p>
          <a:p>
            <a:pPr marL="577215" indent="-107950">
              <a:lnSpc>
                <a:spcPct val="100000"/>
              </a:lnSpc>
              <a:spcBef>
                <a:spcPts val="600"/>
              </a:spcBef>
              <a:buSzPct val="95833"/>
              <a:buFont typeface="Arial MT"/>
              <a:buChar char="•"/>
              <a:tabLst>
                <a:tab pos="57785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Curvas</a:t>
            </a:r>
            <a:endParaRPr sz="2400">
              <a:latin typeface="Consolas"/>
              <a:cs typeface="Consolas"/>
            </a:endParaRPr>
          </a:p>
          <a:p>
            <a:pPr marL="577215" indent="-107950">
              <a:lnSpc>
                <a:spcPct val="100000"/>
              </a:lnSpc>
              <a:spcBef>
                <a:spcPts val="600"/>
              </a:spcBef>
              <a:buSzPct val="95833"/>
              <a:buFont typeface="Arial MT"/>
              <a:buChar char="•"/>
              <a:tabLst>
                <a:tab pos="57785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Figuras</a:t>
            </a:r>
            <a:endParaRPr sz="2400">
              <a:latin typeface="Consolas"/>
              <a:cs typeface="Consolas"/>
            </a:endParaRPr>
          </a:p>
          <a:p>
            <a:pPr marL="577215" indent="-107950">
              <a:lnSpc>
                <a:spcPct val="100000"/>
              </a:lnSpc>
              <a:spcBef>
                <a:spcPts val="325"/>
              </a:spcBef>
              <a:buSzPct val="95833"/>
              <a:buFont typeface="Arial MT"/>
              <a:buChar char="•"/>
              <a:tabLst>
                <a:tab pos="577850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Bezier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001F5F"/>
                </a:solidFill>
                <a:latin typeface="Consolas"/>
                <a:cs typeface="Consolas"/>
              </a:rPr>
              <a:t>Imágenes</a:t>
            </a:r>
            <a:endParaRPr sz="2400">
              <a:latin typeface="Consolas"/>
              <a:cs typeface="Consolas"/>
            </a:endParaRPr>
          </a:p>
          <a:p>
            <a:pPr marL="897890" lvl="1" indent="-3435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897890" algn="l"/>
                <a:tab pos="89852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Bitmaps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5" dirty="0">
                <a:solidFill>
                  <a:srgbClr val="001F5F"/>
                </a:solidFill>
                <a:latin typeface="Consolas"/>
                <a:cs typeface="Consolas"/>
              </a:rPr>
              <a:t>Tipografía</a:t>
            </a:r>
            <a:endParaRPr sz="2400">
              <a:latin typeface="Consolas"/>
              <a:cs typeface="Consolas"/>
            </a:endParaRPr>
          </a:p>
          <a:p>
            <a:pPr marL="897890" lvl="1" indent="-3435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897890" algn="l"/>
                <a:tab pos="89852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Fuentes</a:t>
            </a:r>
            <a:endParaRPr sz="2400">
              <a:latin typeface="Consolas"/>
              <a:cs typeface="Consolas"/>
            </a:endParaRPr>
          </a:p>
          <a:p>
            <a:pPr marL="897890" lvl="1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897890" algn="l"/>
                <a:tab pos="89852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Tamaños</a:t>
            </a:r>
            <a:endParaRPr sz="2400">
              <a:latin typeface="Consolas"/>
              <a:cs typeface="Consolas"/>
            </a:endParaRPr>
          </a:p>
          <a:p>
            <a:pPr marL="897890" lvl="1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897890" algn="l"/>
                <a:tab pos="898525" algn="l"/>
              </a:tabLst>
            </a:pPr>
            <a:r>
              <a:rPr sz="2400" dirty="0">
                <a:solidFill>
                  <a:srgbClr val="001F5F"/>
                </a:solidFill>
                <a:latin typeface="Consolas"/>
                <a:cs typeface="Consolas"/>
              </a:rPr>
              <a:t>Estilos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285" y="2632710"/>
            <a:ext cx="3550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CLASE</a:t>
            </a:r>
            <a:r>
              <a:rPr spc="-100" dirty="0"/>
              <a:t> </a:t>
            </a:r>
            <a:r>
              <a:rPr spc="-15" dirty="0"/>
              <a:t>GRAPHICS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43382"/>
            <a:ext cx="5017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US" sz="4400" spc="-10" dirty="0"/>
              <a:t>Clase gráficas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447800"/>
            <a:ext cx="8839200" cy="441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  <a:cs typeface="Consolas"/>
              </a:rPr>
              <a:t>Encapsula una superficie de dibujo </a:t>
            </a:r>
            <a:r>
              <a:rPr lang="es-ES" sz="2000" b="1" dirty="0">
                <a:solidFill>
                  <a:srgbClr val="001F5F"/>
                </a:solidFill>
                <a:latin typeface="Consolas"/>
                <a:cs typeface="Consolas"/>
              </a:rPr>
              <a:t>GDI +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1F5F"/>
              </a:solidFill>
              <a:latin typeface="Consolas"/>
              <a:cs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  <a:cs typeface="Consolas"/>
              </a:rPr>
              <a:t>Esta clase no puede heredarse.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1F5F"/>
              </a:solidFill>
              <a:latin typeface="Consolas"/>
              <a:cs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La clase </a:t>
            </a:r>
            <a:r>
              <a:rPr lang="es-ES" sz="2000" dirty="0" err="1">
                <a:solidFill>
                  <a:srgbClr val="001F5F"/>
                </a:solidFill>
                <a:latin typeface="Consolas"/>
              </a:rPr>
              <a:t>Graphics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proporciona métodos para dibujar objetos en el dispositivo de visualización. Un gráfico está asociado con un contexto de dispositivo específico.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1F5F"/>
              </a:solidFill>
              <a:latin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Se puede obtener un objeto </a:t>
            </a:r>
            <a:r>
              <a:rPr lang="es-ES" sz="2000" dirty="0" err="1">
                <a:solidFill>
                  <a:srgbClr val="001F5F"/>
                </a:solidFill>
                <a:latin typeface="Consolas"/>
              </a:rPr>
              <a:t>Graphics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llamando al método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Control.CreateGraphics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en un objeto que hereda de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System.Windows.Forms.Control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,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   o manejando el evento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Control.Paint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de un control y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   accediendo a la propiedad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Graphics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de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solidFill>
                  <a:srgbClr val="001F5F"/>
                </a:solidFill>
                <a:latin typeface="Consolas"/>
              </a:rPr>
              <a:t>   </a:t>
            </a:r>
            <a:r>
              <a:rPr lang="es-ES" sz="2000" b="1" dirty="0" err="1">
                <a:solidFill>
                  <a:srgbClr val="001F5F"/>
                </a:solidFill>
                <a:latin typeface="Consolas"/>
              </a:rPr>
              <a:t>System.Windows.Forms.PaintEventArgs</a:t>
            </a:r>
            <a:r>
              <a:rPr lang="es-ES" sz="2000" dirty="0">
                <a:solidFill>
                  <a:srgbClr val="001F5F"/>
                </a:solidFill>
                <a:latin typeface="Consolas"/>
              </a:rPr>
              <a:t> clase.</a:t>
            </a:r>
          </a:p>
        </p:txBody>
      </p:sp>
    </p:spTree>
    <p:extLst>
      <p:ext uri="{BB962C8B-B14F-4D97-AF65-F5344CB8AC3E}">
        <p14:creationId xmlns:p14="http://schemas.microsoft.com/office/powerpoint/2010/main" val="134367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3095</Words>
  <Application>Microsoft Office PowerPoint</Application>
  <PresentationFormat>Presentación en pantalla (4:3)</PresentationFormat>
  <Paragraphs>455</Paragraphs>
  <Slides>46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Arial MT</vt:lpstr>
      <vt:lpstr>Calibri</vt:lpstr>
      <vt:lpstr>Consolas</vt:lpstr>
      <vt:lpstr>Courier New</vt:lpstr>
      <vt:lpstr>Roboto</vt:lpstr>
      <vt:lpstr>Segoe UI Symbol</vt:lpstr>
      <vt:lpstr>Times New Roman</vt:lpstr>
      <vt:lpstr>Wingdings</vt:lpstr>
      <vt:lpstr>Office Theme</vt:lpstr>
      <vt:lpstr>Algoritmos</vt:lpstr>
      <vt:lpstr>Primitivas Gráficas</vt:lpstr>
      <vt:lpstr>Logro de sesión</vt:lpstr>
      <vt:lpstr>Primitivas Gráficas</vt:lpstr>
      <vt:lpstr>Primitivas Gráficas</vt:lpstr>
      <vt:lpstr>GDI+ interfaz de dispositivos  gráficos</vt:lpstr>
      <vt:lpstr>Categorías de servicios gráficos</vt:lpstr>
      <vt:lpstr>CLASE GRAPHICS</vt:lpstr>
      <vt:lpstr>Clase gráficas</vt:lpstr>
      <vt:lpstr>Clase gráficas</vt:lpstr>
      <vt:lpstr>Generalidades</vt:lpstr>
      <vt:lpstr>Presentación de PowerPoint</vt:lpstr>
      <vt:lpstr>Graphics - VisibleClipBounds</vt:lpstr>
      <vt:lpstr>Colores, tipos de pincel y fuentes</vt:lpstr>
      <vt:lpstr>Pen</vt:lpstr>
      <vt:lpstr>Pen</vt:lpstr>
      <vt:lpstr>Pen</vt:lpstr>
      <vt:lpstr>Pens</vt:lpstr>
      <vt:lpstr>Brushes</vt:lpstr>
      <vt:lpstr>Font</vt:lpstr>
      <vt:lpstr>Guardando colores como int</vt:lpstr>
      <vt:lpstr>Gráficos en 2D soporte por GDI+</vt:lpstr>
      <vt:lpstr>Métodos de Dibujo</vt:lpstr>
      <vt:lpstr>Clear</vt:lpstr>
      <vt:lpstr>Rectángulos DrawRectangle y FillRectangle</vt:lpstr>
      <vt:lpstr>Elipses DrawEllipse y FillEllipse</vt:lpstr>
      <vt:lpstr>Líneas DrawLine</vt:lpstr>
      <vt:lpstr>Imágenes</vt:lpstr>
      <vt:lpstr>Texto DrawString</vt:lpstr>
      <vt:lpstr>Medir texto MeasureString</vt:lpstr>
      <vt:lpstr>DrawLine</vt:lpstr>
      <vt:lpstr>Ejemplo 1</vt:lpstr>
      <vt:lpstr>Ejemplo 2</vt:lpstr>
      <vt:lpstr>DrawLines</vt:lpstr>
      <vt:lpstr>Ejemplo</vt:lpstr>
      <vt:lpstr>DrawRectangle</vt:lpstr>
      <vt:lpstr>Ejemplo</vt:lpstr>
      <vt:lpstr>DrawArc</vt:lpstr>
      <vt:lpstr>DrawArc</vt:lpstr>
      <vt:lpstr>Ejemplo 1</vt:lpstr>
      <vt:lpstr>Ejemplo 2</vt:lpstr>
      <vt:lpstr>Trazado de Graficos  GraphicsPath</vt:lpstr>
      <vt:lpstr>Ejemplo 1</vt:lpstr>
      <vt:lpstr>Presentación de PowerPoint</vt:lpstr>
      <vt:lpstr>Timer</vt:lpstr>
      <vt:lpstr>Videos de apoyo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Luis Alberto</cp:lastModifiedBy>
  <cp:revision>37</cp:revision>
  <dcterms:created xsi:type="dcterms:W3CDTF">2022-10-17T16:58:12Z</dcterms:created>
  <dcterms:modified xsi:type="dcterms:W3CDTF">2023-11-11T16:14:53Z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2022-10-17T00:00:00Z</vt:filetime>
  </property>
</Properties>
</file>