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94" r:id="rId11"/>
    <p:sldId id="295" r:id="rId12"/>
    <p:sldId id="264" r:id="rId13"/>
    <p:sldId id="265" r:id="rId14"/>
    <p:sldId id="266" r:id="rId15"/>
    <p:sldId id="29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2" r:id="rId39"/>
    <p:sldId id="289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5238" y="563625"/>
            <a:ext cx="54879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9142476" cy="10927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5437" y="563625"/>
            <a:ext cx="48275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60957"/>
            <a:ext cx="9174480" cy="526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fNxPF8rlW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zTKdLiUxLs" TargetMode="External"/><Relationship Id="rId2" Type="http://schemas.openxmlformats.org/officeDocument/2006/relationships/hyperlink" Target="https://www.youtube.com/watch?v=RfNxPF8rlW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eNz0u1QQLQ" TargetMode="External"/><Relationship Id="rId5" Type="http://schemas.openxmlformats.org/officeDocument/2006/relationships/hyperlink" Target="https://www.youtube.com/watch?v=l1Nn5S2emB4" TargetMode="External"/><Relationship Id="rId4" Type="http://schemas.openxmlformats.org/officeDocument/2006/relationships/hyperlink" Target="https://www.youtube.com/watch?v=ksnBUo-08Uw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" y="10665"/>
            <a:ext cx="10049255" cy="77617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5152" y="3418713"/>
            <a:ext cx="3152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0000"/>
                </a:solidFill>
              </a:rPr>
              <a:t>Algoritmos</a:t>
            </a:r>
            <a:endParaRPr sz="5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816209-1CD1-B03C-A789-1B2D636F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4" y="5810889"/>
            <a:ext cx="1605600" cy="1600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AB5347-9304-735C-7D0E-D10D8BE34154}"/>
              </a:ext>
            </a:extLst>
          </p:cNvPr>
          <p:cNvSpPr txBox="1"/>
          <p:nvPr/>
        </p:nvSpPr>
        <p:spPr>
          <a:xfrm>
            <a:off x="0" y="7403068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Facultad de Ingeniería UPC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105657" y="563625"/>
            <a:ext cx="4016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105" dirty="0"/>
              <a:t> </a:t>
            </a:r>
            <a:r>
              <a:rPr spc="-5" dirty="0"/>
              <a:t>binarios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6191250" cy="2324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590101"/>
            <a:ext cx="6526146" cy="241935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8600" y="7221915"/>
            <a:ext cx="8681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http://maxus.fis.usal.es/FICHAS_C.WEB/10xx_PAGS/1001.html</a:t>
            </a:r>
          </a:p>
        </p:txBody>
      </p:sp>
    </p:spTree>
    <p:extLst>
      <p:ext uri="{BB962C8B-B14F-4D97-AF65-F5344CB8AC3E}">
        <p14:creationId xmlns:p14="http://schemas.microsoft.com/office/powerpoint/2010/main" val="80908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105657" y="563625"/>
            <a:ext cx="4016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105" dirty="0"/>
              <a:t> </a:t>
            </a:r>
            <a:r>
              <a:rPr spc="-5" dirty="0"/>
              <a:t>binarios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88" y="1623697"/>
            <a:ext cx="7253711" cy="572928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8600" y="7352985"/>
            <a:ext cx="8681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http://maxus.fis.usal.es/FICHAS_C.WEB/10xx_PAGS/1001.html</a:t>
            </a:r>
          </a:p>
        </p:txBody>
      </p:sp>
    </p:spTree>
    <p:extLst>
      <p:ext uri="{BB962C8B-B14F-4D97-AF65-F5344CB8AC3E}">
        <p14:creationId xmlns:p14="http://schemas.microsoft.com/office/powerpoint/2010/main" val="404265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490" y="563625"/>
            <a:ext cx="3639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</a:t>
            </a:r>
            <a:r>
              <a:rPr spc="-9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acceso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130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</a:t>
            </a:r>
            <a:r>
              <a:rPr sz="3200" spc="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2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datos</a:t>
            </a:r>
            <a:r>
              <a:rPr sz="3200" spc="2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archivos</a:t>
            </a:r>
            <a:r>
              <a:rPr sz="32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</a:t>
            </a:r>
            <a:r>
              <a:rPr sz="3200" spc="2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ser</a:t>
            </a:r>
            <a:r>
              <a:rPr sz="3200" spc="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dos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secuencial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directo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410" y="563625"/>
            <a:ext cx="4159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Acceso</a:t>
            </a:r>
            <a:r>
              <a:rPr spc="-90" dirty="0"/>
              <a:t> </a:t>
            </a:r>
            <a:r>
              <a:rPr spc="-5" dirty="0"/>
              <a:t>secuencial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637741"/>
            <a:ext cx="2943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150749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Los	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126107"/>
            <a:ext cx="3146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consecutivamente.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5846" y="1637741"/>
            <a:ext cx="213296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5"/>
              </a:spcBef>
              <a:tabLst>
                <a:tab pos="86741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		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graban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Co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496" y="1637741"/>
            <a:ext cx="335407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5"/>
              </a:spcBef>
              <a:tabLst>
                <a:tab pos="672465" algn="l"/>
                <a:tab pos="1009015" algn="l"/>
                <a:tab pos="1558290" algn="l"/>
                <a:tab pos="312610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	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uenc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o 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an	inser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ando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613787"/>
            <a:ext cx="917067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350" algn="just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nuevos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registros,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éstos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almacenan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al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final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del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último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almacenado.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Cuando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 desea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consultar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almacenado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necesario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recorrer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completamente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el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archivo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leyendo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cada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registro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comparándolo con el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busca.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363" y="563625"/>
            <a:ext cx="3403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Acceso</a:t>
            </a:r>
            <a:r>
              <a:rPr spc="-90" dirty="0"/>
              <a:t> </a:t>
            </a:r>
            <a:r>
              <a:rPr spc="-5" dirty="0"/>
              <a:t>directo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384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Cuando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desea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consultar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almacenado,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necesario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recorrer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completamente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archivo,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sino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puede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colocar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apuntador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interno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del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archivo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directamente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registro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deseado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permitiendo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esto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mayor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rapidez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99997"/>
            <a:ext cx="8991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4400" spc="-5" dirty="0"/>
              <a:t>Video de Apoyo</a:t>
            </a:r>
            <a:endParaRPr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ADA0C9-97C9-4F24-822C-F4398B2DD2C2}"/>
              </a:ext>
            </a:extLst>
          </p:cNvPr>
          <p:cNvSpPr txBox="1"/>
          <p:nvPr/>
        </p:nvSpPr>
        <p:spPr>
          <a:xfrm>
            <a:off x="609600" y="2286000"/>
            <a:ext cx="8991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Archivos de texto en Lenguaje C - Abrir, cerrar, leer y agregar ficheros </a:t>
            </a:r>
            <a:r>
              <a:rPr lang="es-ES" sz="28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txt</a:t>
            </a:r>
            <a:r>
              <a:rPr lang="es-PE" sz="28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:  </a:t>
            </a:r>
            <a:r>
              <a:rPr lang="es-PE" sz="28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2"/>
              </a:rPr>
              <a:t>https://www.youtube.com/watch?v=RfNxPF8rlWI</a:t>
            </a:r>
            <a:endParaRPr lang="es-PE" sz="28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77" y="563625"/>
            <a:ext cx="4079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8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texto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003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60755" algn="l"/>
                <a:tab pos="2489200" algn="l"/>
                <a:tab pos="3307715" algn="l"/>
                <a:tab pos="4895850" algn="l"/>
                <a:tab pos="5534660" algn="l"/>
                <a:tab pos="6610350" algn="l"/>
                <a:tab pos="8849995" algn="l"/>
              </a:tabLst>
            </a:pP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t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baja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	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a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chi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utili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emos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 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siguiente: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Incluir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librería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&lt;fstream&gt;</a:t>
            </a:r>
            <a:endParaRPr sz="25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635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  <a:tab pos="2868930" algn="l"/>
                <a:tab pos="3449320" algn="l"/>
                <a:tab pos="3902075" algn="l"/>
                <a:tab pos="5718810" algn="l"/>
                <a:tab pos="6078855" algn="l"/>
                <a:tab pos="7522209" algn="l"/>
                <a:tab pos="853249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Dependiend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ope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ación	a	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eal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8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,	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ear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una  variable de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archivo: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6691"/>
              </p:ext>
            </p:extLst>
          </p:nvPr>
        </p:nvGraphicFramePr>
        <p:xfrm>
          <a:off x="1404174" y="4667526"/>
          <a:ext cx="7421879" cy="2316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archivo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sz="2400" b="1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alias;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Escritura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sz="2400" b="1" spc="-5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alias;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Lectura/Escritura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fstream</a:t>
                      </a:r>
                      <a:r>
                        <a:rPr sz="2400" b="1" spc="-9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alias;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44500" y="7287218"/>
            <a:ext cx="492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https://cplusplus.com/reference/fstream/fstream/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Apertura</a:t>
            </a:r>
            <a:r>
              <a:rPr spc="-9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 marR="825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1805" algn="l"/>
                <a:tab pos="472440" algn="l"/>
                <a:tab pos="996315" algn="l"/>
                <a:tab pos="2436495" algn="l"/>
                <a:tab pos="3031490" algn="l"/>
                <a:tab pos="4013200" algn="l"/>
                <a:tab pos="4843780" algn="l"/>
                <a:tab pos="5365115" algn="l"/>
                <a:tab pos="6844665" algn="l"/>
                <a:tab pos="8039734" algn="l"/>
                <a:tab pos="8870315" algn="l"/>
              </a:tabLst>
            </a:pPr>
            <a:r>
              <a:rPr spc="-5" dirty="0"/>
              <a:t>E</a:t>
            </a:r>
            <a:r>
              <a:rPr dirty="0"/>
              <a:t>l	a</a:t>
            </a:r>
            <a:r>
              <a:rPr spc="-50" dirty="0"/>
              <a:t>r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i</a:t>
            </a:r>
            <a:r>
              <a:rPr spc="-25" dirty="0"/>
              <a:t>v</a:t>
            </a:r>
            <a:r>
              <a:rPr dirty="0"/>
              <a:t>o	</a:t>
            </a:r>
            <a:r>
              <a:rPr spc="-10" dirty="0"/>
              <a:t>s</a:t>
            </a:r>
            <a:r>
              <a:rPr dirty="0"/>
              <a:t>e	a</a:t>
            </a:r>
            <a:r>
              <a:rPr spc="5" dirty="0"/>
              <a:t>b</a:t>
            </a:r>
            <a:r>
              <a:rPr spc="-55" dirty="0"/>
              <a:t>r</a:t>
            </a:r>
            <a:r>
              <a:rPr dirty="0"/>
              <a:t>e	</a:t>
            </a:r>
            <a:r>
              <a:rPr spc="-25" dirty="0"/>
              <a:t>c</a:t>
            </a:r>
            <a:r>
              <a:rPr spc="-5" dirty="0"/>
              <a:t>o</a:t>
            </a:r>
            <a:r>
              <a:rPr dirty="0"/>
              <a:t>n	</a:t>
            </a:r>
            <a:r>
              <a:rPr spc="-5" dirty="0"/>
              <a:t>l</a:t>
            </a:r>
            <a:r>
              <a:rPr dirty="0"/>
              <a:t>a	</a:t>
            </a:r>
            <a:r>
              <a:rPr spc="-5" dirty="0"/>
              <a:t>funci</a:t>
            </a:r>
            <a:r>
              <a:rPr spc="5" dirty="0"/>
              <a:t>ó</a:t>
            </a:r>
            <a:r>
              <a:rPr dirty="0"/>
              <a:t>n	</a:t>
            </a:r>
            <a:r>
              <a:rPr b="1" dirty="0">
                <a:latin typeface="Calibri"/>
                <a:cs typeface="Calibri"/>
              </a:rPr>
              <a:t>ope</a:t>
            </a:r>
            <a:r>
              <a:rPr b="1" spc="-10" dirty="0">
                <a:latin typeface="Calibri"/>
                <a:cs typeface="Calibri"/>
              </a:rPr>
              <a:t>n</a:t>
            </a:r>
            <a:r>
              <a:rPr dirty="0"/>
              <a:t>,	</a:t>
            </a:r>
            <a:r>
              <a:rPr spc="-25" dirty="0"/>
              <a:t>c</a:t>
            </a:r>
            <a:r>
              <a:rPr spc="-5" dirty="0"/>
              <a:t>o</a:t>
            </a:r>
            <a:r>
              <a:rPr dirty="0"/>
              <a:t>n	</a:t>
            </a:r>
            <a:r>
              <a:rPr spc="-5" dirty="0"/>
              <a:t>la  </a:t>
            </a:r>
            <a:r>
              <a:rPr spc="-10" dirty="0"/>
              <a:t>siguiente</a:t>
            </a:r>
            <a:r>
              <a:rPr spc="5" dirty="0"/>
              <a:t> </a:t>
            </a:r>
            <a:r>
              <a:rPr spc="-15" dirty="0"/>
              <a:t>sintaxis:</a:t>
            </a:r>
          </a:p>
          <a:p>
            <a:pPr marL="2540"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 MT"/>
              <a:buChar char="•"/>
            </a:pPr>
            <a:endParaRPr sz="3050" dirty="0"/>
          </a:p>
          <a:p>
            <a:pPr marL="102743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alias.open(nombreArchivo,modoApertura);</a:t>
            </a:r>
            <a:endParaRPr sz="2400" dirty="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  <a:spcBef>
                <a:spcPts val="20"/>
              </a:spcBef>
            </a:pPr>
            <a:endParaRPr sz="3450" dirty="0">
              <a:latin typeface="Courier New"/>
              <a:cs typeface="Courier New"/>
            </a:endParaRPr>
          </a:p>
          <a:p>
            <a:pPr marL="472440" indent="-457200">
              <a:lnSpc>
                <a:spcPct val="100000"/>
              </a:lnSpc>
              <a:buFont typeface="Arial MT"/>
              <a:buChar char="•"/>
              <a:tabLst>
                <a:tab pos="471805" algn="l"/>
                <a:tab pos="472440" algn="l"/>
              </a:tabLst>
            </a:pPr>
            <a:r>
              <a:rPr spc="-5" dirty="0"/>
              <a:t>El </a:t>
            </a:r>
            <a:r>
              <a:rPr b="1" spc="-5" dirty="0">
                <a:latin typeface="Calibri"/>
                <a:cs typeface="Calibri"/>
              </a:rPr>
              <a:t>nombre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del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archivo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spc="-5" dirty="0"/>
              <a:t>puede</a:t>
            </a:r>
            <a:r>
              <a:rPr dirty="0"/>
              <a:t> </a:t>
            </a:r>
            <a:r>
              <a:rPr spc="-5" dirty="0"/>
              <a:t>ser:</a:t>
            </a:r>
          </a:p>
          <a:p>
            <a:pPr marL="929640" lvl="1" indent="-457834">
              <a:lnSpc>
                <a:spcPct val="100000"/>
              </a:lnSpc>
              <a:buFont typeface="Wingdings"/>
              <a:buChar char=""/>
              <a:tabLst>
                <a:tab pos="93027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 arreglo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caracteres.</a:t>
            </a:r>
            <a:endParaRPr sz="3200" dirty="0">
              <a:latin typeface="Calibri"/>
              <a:cs typeface="Calibri"/>
            </a:endParaRPr>
          </a:p>
          <a:p>
            <a:pPr marL="929640" marR="5080" lvl="1" indent="-457834">
              <a:lnSpc>
                <a:spcPct val="100000"/>
              </a:lnSpc>
              <a:buFont typeface="Wingdings"/>
              <a:buChar char=""/>
              <a:tabLst>
                <a:tab pos="930275" algn="l"/>
                <a:tab pos="1438275" algn="l"/>
                <a:tab pos="2959735" algn="l"/>
                <a:tab pos="4287520" algn="l"/>
                <a:tab pos="6718300" algn="l"/>
                <a:tab pos="781875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nom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escr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ame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e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illas 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(por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ejm.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“archivo.txt”).</a:t>
            </a:r>
            <a:endParaRPr sz="3200" dirty="0">
              <a:latin typeface="Calibri"/>
              <a:cs typeface="Calibri"/>
            </a:endParaRPr>
          </a:p>
          <a:p>
            <a:pPr marL="929640" marR="5715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930275" algn="l"/>
                <a:tab pos="2886710" algn="l"/>
                <a:tab pos="3645535" algn="l"/>
                <a:tab pos="4933950" algn="l"/>
                <a:tab pos="6003290" algn="l"/>
                <a:tab pos="6622415" algn="l"/>
                <a:tab pos="7630159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</a:t>
            </a:r>
            <a:r>
              <a:rPr sz="3200" b="1" spc="-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tr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g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pa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cual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debemos 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convertirlo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función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c_str().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Apertura</a:t>
            </a:r>
            <a:r>
              <a:rPr spc="-9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639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modos</a:t>
            </a:r>
            <a:r>
              <a:rPr sz="32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apertura</a:t>
            </a:r>
            <a:r>
              <a:rPr sz="32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355850"/>
          <a:ext cx="7924800" cy="2895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Modo</a:t>
                      </a:r>
                      <a:r>
                        <a:rPr sz="3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3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apertura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Escritura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Lectura/Escritura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ios::in</a:t>
                      </a:r>
                      <a:r>
                        <a:rPr sz="2400" spc="-5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3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ios::out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Añadir</a:t>
                      </a:r>
                      <a:r>
                        <a:rPr sz="32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3200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final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ios::out</a:t>
                      </a:r>
                      <a:r>
                        <a:rPr sz="2400" spc="-3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2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ios::app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075" y="563625"/>
            <a:ext cx="4196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Verificar</a:t>
            </a:r>
            <a:r>
              <a:rPr spc="-90" dirty="0"/>
              <a:t> </a:t>
            </a:r>
            <a:r>
              <a:rPr spc="-5" dirty="0"/>
              <a:t>Apertura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0035" cy="5136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comprobar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abrió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correctamente </a:t>
            </a:r>
            <a:r>
              <a:rPr sz="3200" spc="-7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podemos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utilizar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función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is_open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if</a:t>
            </a:r>
            <a:r>
              <a:rPr sz="2400" b="1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ourier New"/>
                <a:cs typeface="Courier New"/>
              </a:rPr>
              <a:t>(alias.is_open())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apertura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correcta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del</a:t>
            </a:r>
            <a:r>
              <a:rPr sz="24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archivo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R="7502525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7502525" algn="r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R="7502525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error</a:t>
            </a:r>
            <a:r>
              <a:rPr sz="24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de</a:t>
            </a:r>
            <a:r>
              <a:rPr sz="24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apertura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58400" cy="7772400"/>
            <a:chOff x="0" y="0"/>
            <a:chExt cx="10058400" cy="777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9144000" cy="6853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058399" cy="77723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76015" y="1745056"/>
            <a:ext cx="30111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FF0000"/>
                </a:solidFill>
              </a:rPr>
              <a:t>Archivos</a:t>
            </a:r>
            <a:endParaRPr sz="6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603" y="563625"/>
            <a:ext cx="3369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Cerrar</a:t>
            </a:r>
            <a:r>
              <a:rPr spc="-114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8245475" cy="501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cerrar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archivo utilizar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función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close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if</a:t>
            </a:r>
            <a:r>
              <a:rPr sz="2400" b="1" spc="-3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ourier New"/>
                <a:cs typeface="Courier New"/>
              </a:rPr>
              <a:t>(alias.is_open())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 apertura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correcta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del</a:t>
            </a:r>
            <a:r>
              <a:rPr sz="24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archivo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10" dirty="0">
                <a:solidFill>
                  <a:srgbClr val="001F5F"/>
                </a:solidFill>
                <a:latin typeface="Courier New"/>
                <a:cs typeface="Courier New"/>
              </a:rPr>
              <a:t>alias.close();</a:t>
            </a:r>
            <a:r>
              <a:rPr sz="2400" spc="-1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4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cerrar </a:t>
            </a: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el</a:t>
            </a:r>
            <a:r>
              <a:rPr sz="24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fichero</a:t>
            </a:r>
            <a:endParaRPr sz="2400">
              <a:latin typeface="Courier New"/>
              <a:cs typeface="Courier New"/>
            </a:endParaRPr>
          </a:p>
          <a:p>
            <a:pPr marR="6577965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R="6577965" algn="r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R="6577965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error</a:t>
            </a:r>
            <a:r>
              <a:rPr sz="24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de</a:t>
            </a:r>
            <a:r>
              <a:rPr sz="24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urier New"/>
                <a:cs typeface="Courier New"/>
              </a:rPr>
              <a:t>apertura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5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466" y="563625"/>
            <a:ext cx="326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</a:t>
            </a:r>
            <a:r>
              <a:rPr spc="-6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67495" cy="3673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1411605" algn="l"/>
                <a:tab pos="3016885" algn="l"/>
                <a:tab pos="3527425" algn="l"/>
                <a:tab pos="4176395" algn="l"/>
                <a:tab pos="4810760" algn="l"/>
                <a:tab pos="5455285" algn="l"/>
                <a:tab pos="6878955" algn="l"/>
                <a:tab pos="7940040" algn="l"/>
                <a:tab pos="8866505" algn="l"/>
              </a:tabLst>
            </a:pP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ar	el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a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chi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deb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usa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  función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eof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b="1" spc="-10" dirty="0">
                <a:solidFill>
                  <a:srgbClr val="001F5F"/>
                </a:solidFill>
                <a:latin typeface="Courier New"/>
                <a:cs typeface="Courier New"/>
              </a:rPr>
              <a:t>ifstream</a:t>
            </a:r>
            <a:r>
              <a:rPr sz="2400" b="1" spc="-6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alias;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ourier New"/>
                <a:cs typeface="Courier New"/>
              </a:rPr>
              <a:t>(!alias.eof())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977" y="563625"/>
            <a:ext cx="7272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Escritura/Lectura</a:t>
            </a:r>
            <a:r>
              <a:rPr spc="-45" dirty="0"/>
              <a:t> </a:t>
            </a:r>
            <a:r>
              <a:rPr spc="-5" dirty="0"/>
              <a:t>en</a:t>
            </a:r>
            <a:r>
              <a:rPr spc="-15" dirty="0"/>
              <a:t> </a:t>
            </a:r>
            <a:r>
              <a:rPr dirty="0"/>
              <a:t>un</a:t>
            </a:r>
            <a:r>
              <a:rPr spc="10" dirty="0"/>
              <a:t> </a:t>
            </a:r>
            <a:r>
              <a:rPr spc="-10"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003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993775" algn="l"/>
                <a:tab pos="2296795" algn="l"/>
                <a:tab pos="2638425" algn="l"/>
                <a:tab pos="3085465" algn="l"/>
                <a:tab pos="4690110" algn="l"/>
                <a:tab pos="5264785" algn="l"/>
                <a:tab pos="5850255" algn="l"/>
                <a:tab pos="7212965" algn="l"/>
                <a:tab pos="7787640" algn="l"/>
                <a:tab pos="879665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lect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y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escritu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en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a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chi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se 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realizar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directamente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operadores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&gt;&gt;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&lt;&lt;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(como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hace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cin y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cout).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Escritura</a:t>
            </a:r>
            <a:r>
              <a:rPr spc="-55" dirty="0"/>
              <a:t> </a:t>
            </a:r>
            <a:r>
              <a:rPr spc="-5" dirty="0"/>
              <a:t>en</a:t>
            </a:r>
            <a:r>
              <a:rPr spc="-3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archivo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57811" y="2886011"/>
            <a:ext cx="3981450" cy="2990850"/>
            <a:chOff x="5857811" y="2886011"/>
            <a:chExt cx="3981450" cy="2990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5989" y="2895599"/>
              <a:ext cx="3813810" cy="2971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62573" y="2890773"/>
              <a:ext cx="3971925" cy="2981325"/>
            </a:xfrm>
            <a:custGeom>
              <a:avLst/>
              <a:gdLst/>
              <a:ahLst/>
              <a:cxnLst/>
              <a:rect l="l" t="t" r="r" b="b"/>
              <a:pathLst>
                <a:path w="3971925" h="2981325">
                  <a:moveTo>
                    <a:pt x="0" y="2981325"/>
                  </a:moveTo>
                  <a:lnTo>
                    <a:pt x="3971925" y="2981325"/>
                  </a:lnTo>
                  <a:lnTo>
                    <a:pt x="3971925" y="0"/>
                  </a:lnTo>
                  <a:lnTo>
                    <a:pt x="0" y="0"/>
                  </a:lnTo>
                  <a:lnTo>
                    <a:pt x="0" y="2981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46952" y="2304415"/>
            <a:ext cx="300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</a:t>
            </a:r>
            <a:r>
              <a:rPr sz="1800" spc="-5" dirty="0">
                <a:latin typeface="Calibri"/>
                <a:cs typeface="Calibri"/>
              </a:rPr>
              <a:t> 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 archivo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875" y="1590675"/>
            <a:ext cx="5657850" cy="6086475"/>
            <a:chOff x="142875" y="1590675"/>
            <a:chExt cx="5657850" cy="60864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634156"/>
              <a:ext cx="5638800" cy="60330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637" y="1595437"/>
              <a:ext cx="5648325" cy="6076950"/>
            </a:xfrm>
            <a:custGeom>
              <a:avLst/>
              <a:gdLst/>
              <a:ahLst/>
              <a:cxnLst/>
              <a:rect l="l" t="t" r="r" b="b"/>
              <a:pathLst>
                <a:path w="5648325" h="6076950">
                  <a:moveTo>
                    <a:pt x="0" y="6076569"/>
                  </a:moveTo>
                  <a:lnTo>
                    <a:pt x="5648325" y="6076569"/>
                  </a:lnTo>
                  <a:lnTo>
                    <a:pt x="5648325" y="0"/>
                  </a:lnTo>
                  <a:lnTo>
                    <a:pt x="0" y="0"/>
                  </a:lnTo>
                  <a:lnTo>
                    <a:pt x="0" y="60765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075" y="1666875"/>
            <a:ext cx="9397365" cy="5962650"/>
            <a:chOff x="219075" y="1666875"/>
            <a:chExt cx="9397365" cy="5962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720755"/>
              <a:ext cx="6918959" cy="586597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837" y="1671637"/>
              <a:ext cx="6928484" cy="5953125"/>
            </a:xfrm>
            <a:custGeom>
              <a:avLst/>
              <a:gdLst/>
              <a:ahLst/>
              <a:cxnLst/>
              <a:rect l="l" t="t" r="r" b="b"/>
              <a:pathLst>
                <a:path w="6928484" h="5953125">
                  <a:moveTo>
                    <a:pt x="0" y="5953125"/>
                  </a:moveTo>
                  <a:lnTo>
                    <a:pt x="6928484" y="5953125"/>
                  </a:lnTo>
                  <a:lnTo>
                    <a:pt x="6928484" y="0"/>
                  </a:lnTo>
                  <a:lnTo>
                    <a:pt x="0" y="0"/>
                  </a:lnTo>
                  <a:lnTo>
                    <a:pt x="0" y="5953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391" y="2702052"/>
              <a:ext cx="3813048" cy="22143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9091" y="563625"/>
            <a:ext cx="5010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Lectura</a:t>
            </a:r>
            <a:r>
              <a:rPr sz="4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4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archivo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8644" y="2211451"/>
            <a:ext cx="308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archivo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563625"/>
            <a:ext cx="79540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Lectura</a:t>
            </a:r>
            <a:r>
              <a:rPr spc="-6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</a:t>
            </a:r>
            <a:r>
              <a:rPr spc="-5" dirty="0"/>
              <a:t> archivo</a:t>
            </a:r>
            <a:r>
              <a:rPr spc="-65" dirty="0"/>
              <a:t> </a:t>
            </a:r>
            <a:r>
              <a:rPr spc="-5" dirty="0"/>
              <a:t>con</a:t>
            </a:r>
            <a:r>
              <a:rPr spc="-35" dirty="0"/>
              <a:t> </a:t>
            </a:r>
            <a:r>
              <a:rPr spc="-10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3505200"/>
            <a:ext cx="3813048" cy="22143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96329" y="2914015"/>
            <a:ext cx="308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proyecto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archivo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3875" y="1590673"/>
            <a:ext cx="5086350" cy="6115050"/>
            <a:chOff x="523875" y="1590673"/>
            <a:chExt cx="5086350" cy="61150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565" y="1600198"/>
              <a:ext cx="4952134" cy="6095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637" y="1595436"/>
              <a:ext cx="5076825" cy="6105525"/>
            </a:xfrm>
            <a:custGeom>
              <a:avLst/>
              <a:gdLst/>
              <a:ahLst/>
              <a:cxnLst/>
              <a:rect l="l" t="t" r="r" b="b"/>
              <a:pathLst>
                <a:path w="5076825" h="6105525">
                  <a:moveTo>
                    <a:pt x="0" y="6105525"/>
                  </a:moveTo>
                  <a:lnTo>
                    <a:pt x="5076825" y="6105525"/>
                  </a:lnTo>
                  <a:lnTo>
                    <a:pt x="5076825" y="0"/>
                  </a:lnTo>
                  <a:lnTo>
                    <a:pt x="0" y="0"/>
                  </a:lnTo>
                  <a:lnTo>
                    <a:pt x="0" y="6105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74" y="563625"/>
            <a:ext cx="7186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Lectura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archivo</a:t>
            </a:r>
            <a:r>
              <a:rPr spc="-65" dirty="0"/>
              <a:t> </a:t>
            </a:r>
            <a:r>
              <a:rPr dirty="0"/>
              <a:t>por</a:t>
            </a:r>
            <a:r>
              <a:rPr spc="-35" dirty="0"/>
              <a:t> </a:t>
            </a:r>
            <a:r>
              <a:rPr dirty="0"/>
              <a:t>línea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9374" y="1590673"/>
            <a:ext cx="4472305" cy="6115050"/>
            <a:chOff x="2869374" y="1590673"/>
            <a:chExt cx="4472305" cy="611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835" y="1600198"/>
              <a:ext cx="4453127" cy="6096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74136" y="1595436"/>
              <a:ext cx="4462780" cy="6105525"/>
            </a:xfrm>
            <a:custGeom>
              <a:avLst/>
              <a:gdLst/>
              <a:ahLst/>
              <a:cxnLst/>
              <a:rect l="l" t="t" r="r" b="b"/>
              <a:pathLst>
                <a:path w="4462780" h="6105525">
                  <a:moveTo>
                    <a:pt x="0" y="6105525"/>
                  </a:moveTo>
                  <a:lnTo>
                    <a:pt x="4462653" y="6105525"/>
                  </a:lnTo>
                  <a:lnTo>
                    <a:pt x="4462653" y="0"/>
                  </a:lnTo>
                  <a:lnTo>
                    <a:pt x="0" y="0"/>
                  </a:lnTo>
                  <a:lnTo>
                    <a:pt x="0" y="6105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563625"/>
            <a:ext cx="7942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Lectura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un</a:t>
            </a:r>
            <a:r>
              <a:rPr spc="-10" dirty="0"/>
              <a:t> </a:t>
            </a:r>
            <a:r>
              <a:rPr spc="-5" dirty="0"/>
              <a:t>archivo</a:t>
            </a:r>
            <a:r>
              <a:rPr spc="-70" dirty="0"/>
              <a:t> </a:t>
            </a:r>
            <a:r>
              <a:rPr dirty="0"/>
              <a:t>por</a:t>
            </a:r>
            <a:r>
              <a:rPr spc="-35" dirty="0"/>
              <a:t> </a:t>
            </a:r>
            <a:r>
              <a:rPr spc="-5" dirty="0"/>
              <a:t>caracter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43238" y="1590675"/>
            <a:ext cx="5124450" cy="6125845"/>
            <a:chOff x="2543238" y="1590675"/>
            <a:chExt cx="5124450" cy="6125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1600198"/>
              <a:ext cx="5105400" cy="610666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8001" y="1595437"/>
              <a:ext cx="5114925" cy="6116320"/>
            </a:xfrm>
            <a:custGeom>
              <a:avLst/>
              <a:gdLst/>
              <a:ahLst/>
              <a:cxnLst/>
              <a:rect l="l" t="t" r="r" b="b"/>
              <a:pathLst>
                <a:path w="5114925" h="6116320">
                  <a:moveTo>
                    <a:pt x="0" y="6116193"/>
                  </a:moveTo>
                  <a:lnTo>
                    <a:pt x="5114925" y="6116193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61161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61" y="563625"/>
            <a:ext cx="4030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100" dirty="0"/>
              <a:t> </a:t>
            </a:r>
            <a:r>
              <a:rPr spc="-5" dirty="0"/>
              <a:t>Binarios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003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75994" algn="l"/>
                <a:tab pos="2520950" algn="l"/>
                <a:tab pos="3357879" algn="l"/>
                <a:tab pos="4993640" algn="l"/>
                <a:tab pos="6593840" algn="l"/>
                <a:tab pos="8849995" algn="l"/>
              </a:tabLst>
            </a:pP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t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abajar	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b="1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ch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b="1" spc="-4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os	bi</a:t>
            </a:r>
            <a:r>
              <a:rPr sz="3200" b="1" spc="-2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ios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emos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 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siguiente: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Incluir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librería</a:t>
            </a:r>
            <a:r>
              <a:rPr sz="3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&lt;fstream&gt;</a:t>
            </a:r>
            <a:endParaRPr sz="25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635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  <a:tab pos="2868930" algn="l"/>
                <a:tab pos="3449320" algn="l"/>
                <a:tab pos="3902075" algn="l"/>
                <a:tab pos="5718810" algn="l"/>
                <a:tab pos="6078855" algn="l"/>
                <a:tab pos="7522209" algn="l"/>
                <a:tab pos="853249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Dependiend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ope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ación	a	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eal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8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,	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ear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una  variable de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archivo: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7045"/>
              </p:ext>
            </p:extLst>
          </p:nvPr>
        </p:nvGraphicFramePr>
        <p:xfrm>
          <a:off x="1318577" y="4659525"/>
          <a:ext cx="7421879" cy="173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archivo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ifstream</a:t>
                      </a:r>
                      <a:r>
                        <a:rPr sz="2400" b="1" spc="-7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alias;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Escritura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ofstream</a:t>
                      </a:r>
                      <a:r>
                        <a:rPr sz="2400" b="1" spc="-5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alias;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Apertura</a:t>
            </a:r>
            <a:r>
              <a:rPr spc="-9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2440" marR="825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1805" algn="l"/>
                <a:tab pos="472440" algn="l"/>
                <a:tab pos="996315" algn="l"/>
                <a:tab pos="2436495" algn="l"/>
                <a:tab pos="3031490" algn="l"/>
                <a:tab pos="4013200" algn="l"/>
                <a:tab pos="4843780" algn="l"/>
                <a:tab pos="5365115" algn="l"/>
                <a:tab pos="6844665" algn="l"/>
                <a:tab pos="8039734" algn="l"/>
                <a:tab pos="8870315" algn="l"/>
              </a:tabLst>
            </a:pPr>
            <a:r>
              <a:rPr spc="-5" dirty="0"/>
              <a:t>E</a:t>
            </a:r>
            <a:r>
              <a:rPr dirty="0"/>
              <a:t>l	a</a:t>
            </a:r>
            <a:r>
              <a:rPr spc="-50" dirty="0"/>
              <a:t>r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i</a:t>
            </a:r>
            <a:r>
              <a:rPr spc="-25" dirty="0"/>
              <a:t>v</a:t>
            </a:r>
            <a:r>
              <a:rPr dirty="0"/>
              <a:t>o	</a:t>
            </a:r>
            <a:r>
              <a:rPr spc="-10" dirty="0"/>
              <a:t>s</a:t>
            </a:r>
            <a:r>
              <a:rPr dirty="0"/>
              <a:t>e	a</a:t>
            </a:r>
            <a:r>
              <a:rPr spc="5" dirty="0"/>
              <a:t>b</a:t>
            </a:r>
            <a:r>
              <a:rPr spc="-55" dirty="0"/>
              <a:t>r</a:t>
            </a:r>
            <a:r>
              <a:rPr dirty="0"/>
              <a:t>e	</a:t>
            </a:r>
            <a:r>
              <a:rPr spc="-25" dirty="0"/>
              <a:t>c</a:t>
            </a:r>
            <a:r>
              <a:rPr spc="-5" dirty="0"/>
              <a:t>o</a:t>
            </a:r>
            <a:r>
              <a:rPr dirty="0"/>
              <a:t>n	</a:t>
            </a:r>
            <a:r>
              <a:rPr spc="-5" dirty="0"/>
              <a:t>l</a:t>
            </a:r>
            <a:r>
              <a:rPr dirty="0"/>
              <a:t>a	</a:t>
            </a:r>
            <a:r>
              <a:rPr spc="-5" dirty="0"/>
              <a:t>funci</a:t>
            </a:r>
            <a:r>
              <a:rPr spc="5" dirty="0"/>
              <a:t>ó</a:t>
            </a:r>
            <a:r>
              <a:rPr dirty="0"/>
              <a:t>n	</a:t>
            </a:r>
            <a:r>
              <a:rPr b="1" dirty="0">
                <a:latin typeface="Calibri"/>
                <a:cs typeface="Calibri"/>
              </a:rPr>
              <a:t>ope</a:t>
            </a:r>
            <a:r>
              <a:rPr b="1" spc="-10" dirty="0">
                <a:latin typeface="Calibri"/>
                <a:cs typeface="Calibri"/>
              </a:rPr>
              <a:t>n</a:t>
            </a:r>
            <a:r>
              <a:rPr dirty="0"/>
              <a:t>,	</a:t>
            </a:r>
            <a:r>
              <a:rPr spc="-25" dirty="0"/>
              <a:t>c</a:t>
            </a:r>
            <a:r>
              <a:rPr spc="-5" dirty="0"/>
              <a:t>o</a:t>
            </a:r>
            <a:r>
              <a:rPr dirty="0"/>
              <a:t>n	</a:t>
            </a:r>
            <a:r>
              <a:rPr spc="-5" dirty="0"/>
              <a:t>la  </a:t>
            </a:r>
            <a:r>
              <a:rPr spc="-10" dirty="0"/>
              <a:t>siguiente</a:t>
            </a:r>
            <a:r>
              <a:rPr spc="5" dirty="0"/>
              <a:t> </a:t>
            </a:r>
            <a:r>
              <a:rPr spc="-15" dirty="0"/>
              <a:t>sintaxis:</a:t>
            </a:r>
          </a:p>
          <a:p>
            <a:pPr marL="2540"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 MT"/>
              <a:buChar char="•"/>
            </a:pPr>
            <a:endParaRPr sz="3050"/>
          </a:p>
          <a:p>
            <a:pPr marL="102743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alias.open(nombreArchivo,modoApertura);</a:t>
            </a:r>
            <a:endParaRPr sz="24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  <a:spcBef>
                <a:spcPts val="20"/>
              </a:spcBef>
            </a:pPr>
            <a:endParaRPr sz="3450">
              <a:latin typeface="Courier New"/>
              <a:cs typeface="Courier New"/>
            </a:endParaRPr>
          </a:p>
          <a:p>
            <a:pPr marL="472440" indent="-457200">
              <a:lnSpc>
                <a:spcPct val="100000"/>
              </a:lnSpc>
              <a:buFont typeface="Arial MT"/>
              <a:buChar char="•"/>
              <a:tabLst>
                <a:tab pos="471805" algn="l"/>
                <a:tab pos="472440" algn="l"/>
              </a:tabLst>
            </a:pPr>
            <a:r>
              <a:rPr spc="-5" dirty="0"/>
              <a:t>El </a:t>
            </a:r>
            <a:r>
              <a:rPr b="1" spc="-5" dirty="0">
                <a:latin typeface="Calibri"/>
                <a:cs typeface="Calibri"/>
              </a:rPr>
              <a:t>nombre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del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archivo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spc="-5" dirty="0"/>
              <a:t>puede</a:t>
            </a:r>
            <a:r>
              <a:rPr dirty="0"/>
              <a:t> </a:t>
            </a:r>
            <a:r>
              <a:rPr spc="-5" dirty="0"/>
              <a:t>ser:</a:t>
            </a:r>
          </a:p>
          <a:p>
            <a:pPr marL="929640" lvl="1" indent="-457834">
              <a:lnSpc>
                <a:spcPct val="100000"/>
              </a:lnSpc>
              <a:buFont typeface="Wingdings"/>
              <a:buChar char=""/>
              <a:tabLst>
                <a:tab pos="93027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 arreglo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caracteres.</a:t>
            </a:r>
            <a:endParaRPr sz="3200">
              <a:latin typeface="Calibri"/>
              <a:cs typeface="Calibri"/>
            </a:endParaRPr>
          </a:p>
          <a:p>
            <a:pPr marL="929640" marR="5080" lvl="1" indent="-457834">
              <a:lnSpc>
                <a:spcPct val="100000"/>
              </a:lnSpc>
              <a:buFont typeface="Wingdings"/>
              <a:buChar char=""/>
              <a:tabLst>
                <a:tab pos="930275" algn="l"/>
                <a:tab pos="1438275" algn="l"/>
                <a:tab pos="2959735" algn="l"/>
                <a:tab pos="4287520" algn="l"/>
                <a:tab pos="6718300" algn="l"/>
                <a:tab pos="781875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nom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escr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ame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e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illas 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(por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ejm.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“archivo.dat”).</a:t>
            </a:r>
            <a:endParaRPr sz="3200">
              <a:latin typeface="Calibri"/>
              <a:cs typeface="Calibri"/>
            </a:endParaRPr>
          </a:p>
          <a:p>
            <a:pPr marL="929640" marR="5715" lvl="1" indent="-4578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930275" algn="l"/>
                <a:tab pos="2886710" algn="l"/>
                <a:tab pos="3645535" algn="l"/>
                <a:tab pos="4933950" algn="l"/>
                <a:tab pos="6003290" algn="l"/>
                <a:tab pos="6622415" algn="l"/>
                <a:tab pos="7630159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</a:t>
            </a:r>
            <a:r>
              <a:rPr sz="3200" b="1" spc="-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tr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g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pa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cual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debemos 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convertirlo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función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c_str().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253" y="527050"/>
            <a:ext cx="1437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4800" b="1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48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3352800"/>
            <a:ext cx="9372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94030" algn="l"/>
                <a:tab pos="1938655" algn="l"/>
                <a:tab pos="2380615" algn="l"/>
                <a:tab pos="3667760" algn="l"/>
                <a:tab pos="4117340" algn="l"/>
                <a:tab pos="6003925" algn="l"/>
                <a:tab pos="7391400" algn="l"/>
              </a:tabLst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	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ar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ón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,	el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udi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	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b="1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s 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utilizando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archivos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texto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archivos</a:t>
            </a:r>
            <a:r>
              <a:rPr sz="32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binarios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Apertura</a:t>
            </a:r>
            <a:r>
              <a:rPr spc="-9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639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modos</a:t>
            </a:r>
            <a:r>
              <a:rPr sz="32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apertura</a:t>
            </a:r>
            <a:r>
              <a:rPr sz="32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2355850"/>
          <a:ext cx="8991600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Modo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apertura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ios::in</a:t>
                      </a:r>
                      <a:r>
                        <a:rPr sz="2400" spc="-4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2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ios::binary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Escritura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ios::out</a:t>
                      </a:r>
                      <a:r>
                        <a:rPr sz="2400" spc="-5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3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ios::binary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Lectura/Escritura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ios::in</a:t>
                      </a:r>
                      <a:r>
                        <a:rPr sz="2400" spc="-3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ios::out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ios::binary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Añadir</a:t>
                      </a:r>
                      <a:r>
                        <a:rPr sz="28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2800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final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ios::out</a:t>
                      </a:r>
                      <a:r>
                        <a:rPr sz="2400" spc="-2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ios::app</a:t>
                      </a:r>
                      <a:r>
                        <a:rPr sz="2400" spc="-1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2400" spc="-15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ios::binary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4886" y="563625"/>
            <a:ext cx="2639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003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1259205" algn="l"/>
                <a:tab pos="1798955" algn="l"/>
                <a:tab pos="3361054" algn="l"/>
                <a:tab pos="4363720" algn="l"/>
                <a:tab pos="6179185" algn="l"/>
                <a:tab pos="7042150" algn="l"/>
                <a:tab pos="8860155" algn="l"/>
              </a:tabLst>
            </a:pP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al,	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ada	eleme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q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orm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el 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binario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almacena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(struct)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ejemplo: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484" y="3578629"/>
            <a:ext cx="2563353" cy="21736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54" y="563625"/>
            <a:ext cx="3454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Acceso</a:t>
            </a:r>
            <a:r>
              <a:rPr spc="-100" dirty="0"/>
              <a:t> </a:t>
            </a:r>
            <a:r>
              <a:rPr spc="-5" dirty="0"/>
              <a:t>Directo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560957"/>
            <a:ext cx="96259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acceder a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 particular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utilizando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3200" b="1" spc="6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posición</a:t>
            </a:r>
            <a:r>
              <a:rPr sz="3200" b="1" spc="7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del</a:t>
            </a:r>
            <a:r>
              <a:rPr sz="3200" b="1" spc="6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registro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3200" b="1" spc="6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200" b="1" spc="6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archivo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6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tamaño</a:t>
            </a:r>
            <a:r>
              <a:rPr sz="3200" spc="7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del </a:t>
            </a:r>
            <a:r>
              <a:rPr sz="3200" spc="-7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un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modo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31" y="4645911"/>
            <a:ext cx="10818496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modos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acceso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son:</a:t>
            </a:r>
            <a:endParaRPr sz="32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ios::cur</a:t>
            </a:r>
            <a:r>
              <a:rPr sz="2400" spc="-6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posición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actual</a:t>
            </a:r>
            <a:endParaRPr sz="32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ios::end</a:t>
            </a:r>
            <a:r>
              <a:rPr sz="2400" spc="-6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final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endParaRPr sz="32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ios::beg</a:t>
            </a:r>
            <a:r>
              <a:rPr sz="2400" spc="-5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inicio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tamaño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calcula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la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función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ourier New"/>
                <a:cs typeface="Courier New"/>
              </a:rPr>
              <a:t>sizeof(estructura)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b="1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14787"/>
              </p:ext>
            </p:extLst>
          </p:nvPr>
        </p:nvGraphicFramePr>
        <p:xfrm>
          <a:off x="228283" y="3088678"/>
          <a:ext cx="9601198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Acceso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Lectura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seekg(posición*tamañoRegistro,modoAcceso)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Escritura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10" dirty="0">
                          <a:solidFill>
                            <a:srgbClr val="001F5F"/>
                          </a:solidFill>
                          <a:latin typeface="Courier New"/>
                          <a:cs typeface="Courier New"/>
                        </a:rPr>
                        <a:t>seekp(posición*tamañoRegistro,modoAcceso)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753" y="563625"/>
            <a:ext cx="7052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Lectura</a:t>
            </a:r>
            <a:r>
              <a:rPr spc="-60" dirty="0"/>
              <a:t> 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Escritura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archivos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067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98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1431290" algn="l"/>
                <a:tab pos="2884170" algn="l"/>
                <a:tab pos="3538220" algn="l"/>
                <a:tab pos="4203700" algn="l"/>
                <a:tab pos="5647690" algn="l"/>
                <a:tab pos="7051040" algn="l"/>
                <a:tab pos="7650480" algn="l"/>
                <a:tab pos="8867775" algn="l"/>
              </a:tabLst>
            </a:pP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es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rib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	en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	a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chi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bi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ario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  función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write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  <a:tab pos="5869940" algn="l"/>
                <a:tab pos="7486015" algn="l"/>
                <a:tab pos="7912734" algn="l"/>
              </a:tabLst>
            </a:pP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sz="3200" spc="3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leer</a:t>
            </a:r>
            <a:r>
              <a:rPr sz="3200" spc="3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spc="3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spc="3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3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binario	se</a:t>
            </a:r>
            <a:r>
              <a:rPr sz="3200" spc="3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	función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read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Escritura</a:t>
            </a:r>
            <a:r>
              <a:rPr spc="-55" dirty="0"/>
              <a:t> </a:t>
            </a:r>
            <a:r>
              <a:rPr spc="-5" dirty="0"/>
              <a:t>en</a:t>
            </a:r>
            <a:r>
              <a:rPr spc="-3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3526" y="2304415"/>
            <a:ext cx="300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</a:t>
            </a:r>
            <a:r>
              <a:rPr sz="1800" spc="-5" dirty="0">
                <a:latin typeface="Calibri"/>
                <a:cs typeface="Calibri"/>
              </a:rPr>
              <a:t> 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 archivo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666874"/>
            <a:ext cx="4743450" cy="6110605"/>
            <a:chOff x="447675" y="1666874"/>
            <a:chExt cx="4743450" cy="6110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504" y="1676399"/>
              <a:ext cx="4610559" cy="6095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2437" y="1671636"/>
              <a:ext cx="4733925" cy="6101080"/>
            </a:xfrm>
            <a:custGeom>
              <a:avLst/>
              <a:gdLst/>
              <a:ahLst/>
              <a:cxnLst/>
              <a:rect l="l" t="t" r="r" b="b"/>
              <a:pathLst>
                <a:path w="4733925" h="6101080">
                  <a:moveTo>
                    <a:pt x="4733925" y="6100763"/>
                  </a:moveTo>
                  <a:lnTo>
                    <a:pt x="4733925" y="0"/>
                  </a:lnTo>
                  <a:lnTo>
                    <a:pt x="0" y="0"/>
                  </a:lnTo>
                  <a:lnTo>
                    <a:pt x="0" y="61007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13743" y="2886011"/>
            <a:ext cx="4601845" cy="2573655"/>
            <a:chOff x="5313743" y="2886011"/>
            <a:chExt cx="4601845" cy="25736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6907" y="2895599"/>
              <a:ext cx="4539092" cy="2554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18505" y="2890773"/>
              <a:ext cx="4592320" cy="2564130"/>
            </a:xfrm>
            <a:custGeom>
              <a:avLst/>
              <a:gdLst/>
              <a:ahLst/>
              <a:cxnLst/>
              <a:rect l="l" t="t" r="r" b="b"/>
              <a:pathLst>
                <a:path w="4592320" h="2564129">
                  <a:moveTo>
                    <a:pt x="0" y="2563749"/>
                  </a:moveTo>
                  <a:lnTo>
                    <a:pt x="4592192" y="2563749"/>
                  </a:lnTo>
                  <a:lnTo>
                    <a:pt x="4592192" y="0"/>
                  </a:lnTo>
                  <a:lnTo>
                    <a:pt x="0" y="0"/>
                  </a:lnTo>
                  <a:lnTo>
                    <a:pt x="0" y="25637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310" y="563625"/>
            <a:ext cx="5008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Lectura</a:t>
            </a:r>
            <a:r>
              <a:rPr spc="-65" dirty="0"/>
              <a:t> </a:t>
            </a:r>
            <a:r>
              <a:rPr spc="-5" dirty="0"/>
              <a:t>en</a:t>
            </a:r>
            <a:r>
              <a:rPr spc="-40" dirty="0"/>
              <a:t> </a:t>
            </a:r>
            <a:r>
              <a:rPr dirty="0"/>
              <a:t>un</a:t>
            </a:r>
            <a:r>
              <a:rPr spc="-10" dirty="0"/>
              <a:t> archivo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467" y="1652016"/>
            <a:ext cx="5007863" cy="60959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789" y="563625"/>
            <a:ext cx="4947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Cantidad</a:t>
            </a:r>
            <a:r>
              <a:rPr spc="-7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registros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1305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6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puede</a:t>
            </a:r>
            <a:r>
              <a:rPr sz="3200" spc="6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conocer</a:t>
            </a:r>
            <a:r>
              <a:rPr sz="3200" spc="6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3200" b="1" spc="6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cantidad</a:t>
            </a:r>
            <a:r>
              <a:rPr sz="3200" b="1" spc="6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3200" b="1" spc="6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r>
              <a:rPr sz="3200" b="1" spc="6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recorridos </a:t>
            </a:r>
            <a:r>
              <a:rPr sz="3200" b="1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seek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utilizando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la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función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tellg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(lectura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archivo)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función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tellp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(escritura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archivo).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Con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ello,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puede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conocer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cantidad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registros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tiene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binario.</a:t>
            </a:r>
            <a:endParaRPr sz="32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Ejemplo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495800"/>
            <a:ext cx="8950452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822" y="563625"/>
            <a:ext cx="5198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Cadenas</a:t>
            </a:r>
            <a:r>
              <a:rPr spc="-9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caracteres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560957"/>
            <a:ext cx="917257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binarios,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desea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almacenar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un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registro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contenga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una cadena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caracteres, se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debe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utilizar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arreglo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de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caracteres,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nunca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99997"/>
            <a:ext cx="8991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4400" spc="-5" dirty="0"/>
              <a:t>Videos de Apoyo</a:t>
            </a:r>
            <a:endParaRPr sz="44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4800" y="1828800"/>
            <a:ext cx="9448800" cy="5182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Archivos de texto en Lenguaje C - Abrir, cerrar, leer y agregar ficheros </a:t>
            </a:r>
            <a:r>
              <a:rPr lang="es-ES" sz="24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txt</a:t>
            </a:r>
            <a:r>
              <a:rPr lang="es-PE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:  </a:t>
            </a:r>
            <a:r>
              <a:rPr lang="es-PE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2"/>
              </a:rPr>
              <a:t>https://www.youtube.com/watch?v=RfNxPF8rlWI</a:t>
            </a: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Curso de C y C++ 10: Lectura y escritura de archivos: </a:t>
            </a:r>
            <a:r>
              <a:rPr lang="es-PE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3"/>
              </a:rPr>
              <a:t>https://www.youtube.com/watch?v=GzTKdLiUxLs</a:t>
            </a: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124. Programación en C++ || Archivos || Lectura de un archivo de texto: </a:t>
            </a:r>
            <a:r>
              <a:rPr lang="es-PE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4"/>
              </a:rPr>
              <a:t>https://www.youtube.com/watch?v=ksnBUo-08Uw</a:t>
            </a: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Archivos binarios: agregar, consultar y modificar registros (</a:t>
            </a:r>
            <a:r>
              <a:rPr lang="es-ES" sz="2400" b="1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struct</a:t>
            </a:r>
            <a:r>
              <a:rPr lang="es-ES" sz="24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) en un archivo: </a:t>
            </a: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5"/>
              </a:rPr>
              <a:t>https://www.youtube.com/watch?v=l1Nn5S2emB4</a:t>
            </a:r>
            <a:endParaRPr lang="es-ES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  <a:p>
            <a:pPr marL="403225" lvl="1" indent="-403225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Trabajando con archivos de texto &amp; binario [</a:t>
            </a:r>
            <a:r>
              <a:rPr lang="es-ES" sz="24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conversion</a:t>
            </a: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de </a:t>
            </a:r>
            <a:r>
              <a:rPr lang="es-ES" sz="24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text</a:t>
            </a: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s-ES" sz="2400" dirty="0" err="1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binary</a:t>
            </a: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] en C++: </a:t>
            </a:r>
            <a:r>
              <a:rPr lang="es-ES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  <a:hlinkClick r:id="rId6"/>
              </a:rPr>
              <a:t>https://www.youtube.com/watch?v=veNz0u1QQLQ</a:t>
            </a:r>
            <a:endParaRPr lang="es-PE" sz="2400" dirty="0">
              <a:solidFill>
                <a:srgbClr val="00206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9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33672" y="3055619"/>
              <a:ext cx="1670050" cy="1668780"/>
            </a:xfrm>
            <a:custGeom>
              <a:avLst/>
              <a:gdLst/>
              <a:ahLst/>
              <a:cxnLst/>
              <a:rect l="l" t="t" r="r" b="b"/>
              <a:pathLst>
                <a:path w="1670050" h="1668779">
                  <a:moveTo>
                    <a:pt x="1669796" y="755142"/>
                  </a:moveTo>
                  <a:lnTo>
                    <a:pt x="1657096" y="669925"/>
                  </a:lnTo>
                  <a:lnTo>
                    <a:pt x="1645920" y="622173"/>
                  </a:lnTo>
                  <a:lnTo>
                    <a:pt x="1631950" y="575310"/>
                  </a:lnTo>
                  <a:lnTo>
                    <a:pt x="1615313" y="529209"/>
                  </a:lnTo>
                  <a:lnTo>
                    <a:pt x="1595882" y="484251"/>
                  </a:lnTo>
                  <a:lnTo>
                    <a:pt x="1573784" y="440436"/>
                  </a:lnTo>
                  <a:lnTo>
                    <a:pt x="1551940" y="401066"/>
                  </a:lnTo>
                  <a:lnTo>
                    <a:pt x="1526794" y="361188"/>
                  </a:lnTo>
                  <a:lnTo>
                    <a:pt x="1500759" y="324739"/>
                  </a:lnTo>
                  <a:lnTo>
                    <a:pt x="1446022" y="263271"/>
                  </a:lnTo>
                  <a:lnTo>
                    <a:pt x="1416939" y="233172"/>
                  </a:lnTo>
                  <a:lnTo>
                    <a:pt x="1400429" y="217678"/>
                  </a:lnTo>
                  <a:lnTo>
                    <a:pt x="1384173" y="202057"/>
                  </a:lnTo>
                  <a:lnTo>
                    <a:pt x="1366774" y="187960"/>
                  </a:lnTo>
                  <a:lnTo>
                    <a:pt x="1346835" y="176784"/>
                  </a:lnTo>
                  <a:lnTo>
                    <a:pt x="1367536" y="213233"/>
                  </a:lnTo>
                  <a:lnTo>
                    <a:pt x="1390015" y="247396"/>
                  </a:lnTo>
                  <a:lnTo>
                    <a:pt x="1413510" y="283718"/>
                  </a:lnTo>
                  <a:lnTo>
                    <a:pt x="1436751" y="326136"/>
                  </a:lnTo>
                  <a:lnTo>
                    <a:pt x="1457579" y="374523"/>
                  </a:lnTo>
                  <a:lnTo>
                    <a:pt x="1474343" y="422656"/>
                  </a:lnTo>
                  <a:lnTo>
                    <a:pt x="1487170" y="470408"/>
                  </a:lnTo>
                  <a:lnTo>
                    <a:pt x="1496187" y="517652"/>
                  </a:lnTo>
                  <a:lnTo>
                    <a:pt x="1501521" y="564261"/>
                  </a:lnTo>
                  <a:lnTo>
                    <a:pt x="1503426" y="610362"/>
                  </a:lnTo>
                  <a:lnTo>
                    <a:pt x="1501902" y="655574"/>
                  </a:lnTo>
                  <a:lnTo>
                    <a:pt x="1497330" y="700024"/>
                  </a:lnTo>
                  <a:lnTo>
                    <a:pt x="1489583" y="743458"/>
                  </a:lnTo>
                  <a:lnTo>
                    <a:pt x="1479042" y="786003"/>
                  </a:lnTo>
                  <a:lnTo>
                    <a:pt x="1465707" y="827278"/>
                  </a:lnTo>
                  <a:lnTo>
                    <a:pt x="1449959" y="867410"/>
                  </a:lnTo>
                  <a:lnTo>
                    <a:pt x="1431671" y="906272"/>
                  </a:lnTo>
                  <a:lnTo>
                    <a:pt x="1411224" y="943610"/>
                  </a:lnTo>
                  <a:lnTo>
                    <a:pt x="1388618" y="979551"/>
                  </a:lnTo>
                  <a:lnTo>
                    <a:pt x="1363980" y="1013841"/>
                  </a:lnTo>
                  <a:lnTo>
                    <a:pt x="1337691" y="1046480"/>
                  </a:lnTo>
                  <a:lnTo>
                    <a:pt x="1309751" y="1077341"/>
                  </a:lnTo>
                  <a:lnTo>
                    <a:pt x="1280287" y="1106424"/>
                  </a:lnTo>
                  <a:lnTo>
                    <a:pt x="1249553" y="1133475"/>
                  </a:lnTo>
                  <a:lnTo>
                    <a:pt x="1217549" y="1158494"/>
                  </a:lnTo>
                  <a:lnTo>
                    <a:pt x="1184656" y="1181354"/>
                  </a:lnTo>
                  <a:lnTo>
                    <a:pt x="1150874" y="1201928"/>
                  </a:lnTo>
                  <a:lnTo>
                    <a:pt x="1116330" y="1220216"/>
                  </a:lnTo>
                  <a:lnTo>
                    <a:pt x="1081405" y="1236091"/>
                  </a:lnTo>
                  <a:lnTo>
                    <a:pt x="1010285" y="1260348"/>
                  </a:lnTo>
                  <a:lnTo>
                    <a:pt x="938911" y="1273683"/>
                  </a:lnTo>
                  <a:lnTo>
                    <a:pt x="903478" y="1276096"/>
                  </a:lnTo>
                  <a:lnTo>
                    <a:pt x="868426" y="1275588"/>
                  </a:lnTo>
                  <a:lnTo>
                    <a:pt x="911225" y="1241171"/>
                  </a:lnTo>
                  <a:lnTo>
                    <a:pt x="944245" y="1215263"/>
                  </a:lnTo>
                  <a:lnTo>
                    <a:pt x="972439" y="1189990"/>
                  </a:lnTo>
                  <a:lnTo>
                    <a:pt x="1000379" y="1157859"/>
                  </a:lnTo>
                  <a:lnTo>
                    <a:pt x="1032891" y="1110996"/>
                  </a:lnTo>
                  <a:lnTo>
                    <a:pt x="1057656" y="1068197"/>
                  </a:lnTo>
                  <a:lnTo>
                    <a:pt x="1077849" y="1022985"/>
                  </a:lnTo>
                  <a:lnTo>
                    <a:pt x="1093470" y="976122"/>
                  </a:lnTo>
                  <a:lnTo>
                    <a:pt x="1104519" y="927735"/>
                  </a:lnTo>
                  <a:lnTo>
                    <a:pt x="1110996" y="878459"/>
                  </a:lnTo>
                  <a:lnTo>
                    <a:pt x="1112901" y="828675"/>
                  </a:lnTo>
                  <a:lnTo>
                    <a:pt x="1110107" y="778891"/>
                  </a:lnTo>
                  <a:lnTo>
                    <a:pt x="1102741" y="729488"/>
                  </a:lnTo>
                  <a:lnTo>
                    <a:pt x="1090803" y="680974"/>
                  </a:lnTo>
                  <a:lnTo>
                    <a:pt x="1074039" y="633730"/>
                  </a:lnTo>
                  <a:lnTo>
                    <a:pt x="1052703" y="588264"/>
                  </a:lnTo>
                  <a:lnTo>
                    <a:pt x="1024255" y="541782"/>
                  </a:lnTo>
                  <a:lnTo>
                    <a:pt x="994664" y="503428"/>
                  </a:lnTo>
                  <a:lnTo>
                    <a:pt x="964946" y="471170"/>
                  </a:lnTo>
                  <a:lnTo>
                    <a:pt x="935482" y="442849"/>
                  </a:lnTo>
                  <a:lnTo>
                    <a:pt x="907034" y="416560"/>
                  </a:lnTo>
                  <a:lnTo>
                    <a:pt x="880237" y="390271"/>
                  </a:lnTo>
                  <a:lnTo>
                    <a:pt x="833755" y="329438"/>
                  </a:lnTo>
                  <a:lnTo>
                    <a:pt x="815467" y="290703"/>
                  </a:lnTo>
                  <a:lnTo>
                    <a:pt x="801370" y="243840"/>
                  </a:lnTo>
                  <a:lnTo>
                    <a:pt x="791972" y="182245"/>
                  </a:lnTo>
                  <a:lnTo>
                    <a:pt x="794512" y="132588"/>
                  </a:lnTo>
                  <a:lnTo>
                    <a:pt x="805307" y="89281"/>
                  </a:lnTo>
                  <a:lnTo>
                    <a:pt x="820928" y="46990"/>
                  </a:lnTo>
                  <a:lnTo>
                    <a:pt x="837946" y="0"/>
                  </a:lnTo>
                  <a:lnTo>
                    <a:pt x="801243" y="16637"/>
                  </a:lnTo>
                  <a:lnTo>
                    <a:pt x="766064" y="38100"/>
                  </a:lnTo>
                  <a:lnTo>
                    <a:pt x="732663" y="64135"/>
                  </a:lnTo>
                  <a:lnTo>
                    <a:pt x="701548" y="94234"/>
                  </a:lnTo>
                  <a:lnTo>
                    <a:pt x="672719" y="128270"/>
                  </a:lnTo>
                  <a:lnTo>
                    <a:pt x="646684" y="165608"/>
                  </a:lnTo>
                  <a:lnTo>
                    <a:pt x="623570" y="206121"/>
                  </a:lnTo>
                  <a:lnTo>
                    <a:pt x="603631" y="249174"/>
                  </a:lnTo>
                  <a:lnTo>
                    <a:pt x="587375" y="294513"/>
                  </a:lnTo>
                  <a:lnTo>
                    <a:pt x="574802" y="341884"/>
                  </a:lnTo>
                  <a:lnTo>
                    <a:pt x="566420" y="390652"/>
                  </a:lnTo>
                  <a:lnTo>
                    <a:pt x="562356" y="440436"/>
                  </a:lnTo>
                  <a:lnTo>
                    <a:pt x="562991" y="491363"/>
                  </a:lnTo>
                  <a:lnTo>
                    <a:pt x="568579" y="542544"/>
                  </a:lnTo>
                  <a:lnTo>
                    <a:pt x="579374" y="593725"/>
                  </a:lnTo>
                  <a:lnTo>
                    <a:pt x="595630" y="644652"/>
                  </a:lnTo>
                  <a:lnTo>
                    <a:pt x="612140" y="682879"/>
                  </a:lnTo>
                  <a:lnTo>
                    <a:pt x="631571" y="717677"/>
                  </a:lnTo>
                  <a:lnTo>
                    <a:pt x="653288" y="749554"/>
                  </a:lnTo>
                  <a:lnTo>
                    <a:pt x="701294" y="806323"/>
                  </a:lnTo>
                  <a:lnTo>
                    <a:pt x="775843" y="882269"/>
                  </a:lnTo>
                  <a:lnTo>
                    <a:pt x="799084" y="907288"/>
                  </a:lnTo>
                  <a:lnTo>
                    <a:pt x="839724" y="959612"/>
                  </a:lnTo>
                  <a:lnTo>
                    <a:pt x="868807" y="1018794"/>
                  </a:lnTo>
                  <a:lnTo>
                    <a:pt x="881507" y="1088898"/>
                  </a:lnTo>
                  <a:lnTo>
                    <a:pt x="880237" y="1129411"/>
                  </a:lnTo>
                  <a:lnTo>
                    <a:pt x="873252" y="1174115"/>
                  </a:lnTo>
                  <a:lnTo>
                    <a:pt x="859790" y="1223772"/>
                  </a:lnTo>
                  <a:lnTo>
                    <a:pt x="839470" y="1278636"/>
                  </a:lnTo>
                  <a:lnTo>
                    <a:pt x="791591" y="1276477"/>
                  </a:lnTo>
                  <a:lnTo>
                    <a:pt x="744982" y="1271397"/>
                  </a:lnTo>
                  <a:lnTo>
                    <a:pt x="699897" y="1263523"/>
                  </a:lnTo>
                  <a:lnTo>
                    <a:pt x="656209" y="1252982"/>
                  </a:lnTo>
                  <a:lnTo>
                    <a:pt x="614045" y="1240028"/>
                  </a:lnTo>
                  <a:lnTo>
                    <a:pt x="573405" y="1224534"/>
                  </a:lnTo>
                  <a:lnTo>
                    <a:pt x="534289" y="1206627"/>
                  </a:lnTo>
                  <a:lnTo>
                    <a:pt x="496951" y="1186561"/>
                  </a:lnTo>
                  <a:lnTo>
                    <a:pt x="461264" y="1164336"/>
                  </a:lnTo>
                  <a:lnTo>
                    <a:pt x="427482" y="1140079"/>
                  </a:lnTo>
                  <a:lnTo>
                    <a:pt x="395351" y="1113917"/>
                  </a:lnTo>
                  <a:lnTo>
                    <a:pt x="365252" y="1085850"/>
                  </a:lnTo>
                  <a:lnTo>
                    <a:pt x="337058" y="1056132"/>
                  </a:lnTo>
                  <a:lnTo>
                    <a:pt x="310896" y="1024636"/>
                  </a:lnTo>
                  <a:lnTo>
                    <a:pt x="286766" y="991743"/>
                  </a:lnTo>
                  <a:lnTo>
                    <a:pt x="264795" y="957453"/>
                  </a:lnTo>
                  <a:lnTo>
                    <a:pt x="244983" y="921766"/>
                  </a:lnTo>
                  <a:lnTo>
                    <a:pt x="227330" y="884936"/>
                  </a:lnTo>
                  <a:lnTo>
                    <a:pt x="211963" y="846963"/>
                  </a:lnTo>
                  <a:lnTo>
                    <a:pt x="199009" y="808101"/>
                  </a:lnTo>
                  <a:lnTo>
                    <a:pt x="188468" y="768223"/>
                  </a:lnTo>
                  <a:lnTo>
                    <a:pt x="180340" y="727583"/>
                  </a:lnTo>
                  <a:lnTo>
                    <a:pt x="174752" y="686181"/>
                  </a:lnTo>
                  <a:lnTo>
                    <a:pt x="171704" y="644271"/>
                  </a:lnTo>
                  <a:lnTo>
                    <a:pt x="171196" y="601853"/>
                  </a:lnTo>
                  <a:lnTo>
                    <a:pt x="173482" y="559054"/>
                  </a:lnTo>
                  <a:lnTo>
                    <a:pt x="178562" y="516001"/>
                  </a:lnTo>
                  <a:lnTo>
                    <a:pt x="186309" y="472694"/>
                  </a:lnTo>
                  <a:lnTo>
                    <a:pt x="196850" y="429387"/>
                  </a:lnTo>
                  <a:lnTo>
                    <a:pt x="210439" y="386080"/>
                  </a:lnTo>
                  <a:lnTo>
                    <a:pt x="226949" y="342900"/>
                  </a:lnTo>
                  <a:lnTo>
                    <a:pt x="248920" y="298196"/>
                  </a:lnTo>
                  <a:lnTo>
                    <a:pt x="272669" y="259588"/>
                  </a:lnTo>
                  <a:lnTo>
                    <a:pt x="296291" y="223139"/>
                  </a:lnTo>
                  <a:lnTo>
                    <a:pt x="318389" y="184404"/>
                  </a:lnTo>
                  <a:lnTo>
                    <a:pt x="255016" y="231267"/>
                  </a:lnTo>
                  <a:lnTo>
                    <a:pt x="222631" y="263144"/>
                  </a:lnTo>
                  <a:lnTo>
                    <a:pt x="190627" y="299593"/>
                  </a:lnTo>
                  <a:lnTo>
                    <a:pt x="159766" y="339852"/>
                  </a:lnTo>
                  <a:lnTo>
                    <a:pt x="130302" y="383032"/>
                  </a:lnTo>
                  <a:lnTo>
                    <a:pt x="103124" y="428244"/>
                  </a:lnTo>
                  <a:lnTo>
                    <a:pt x="78867" y="474853"/>
                  </a:lnTo>
                  <a:lnTo>
                    <a:pt x="57912" y="521843"/>
                  </a:lnTo>
                  <a:lnTo>
                    <a:pt x="41021" y="568452"/>
                  </a:lnTo>
                  <a:lnTo>
                    <a:pt x="28194" y="613791"/>
                  </a:lnTo>
                  <a:lnTo>
                    <a:pt x="17653" y="660654"/>
                  </a:lnTo>
                  <a:lnTo>
                    <a:pt x="9525" y="708406"/>
                  </a:lnTo>
                  <a:lnTo>
                    <a:pt x="3810" y="757047"/>
                  </a:lnTo>
                  <a:lnTo>
                    <a:pt x="635" y="806069"/>
                  </a:lnTo>
                  <a:lnTo>
                    <a:pt x="0" y="846963"/>
                  </a:lnTo>
                  <a:lnTo>
                    <a:pt x="0" y="857504"/>
                  </a:lnTo>
                  <a:lnTo>
                    <a:pt x="1778" y="903986"/>
                  </a:lnTo>
                  <a:lnTo>
                    <a:pt x="6223" y="952373"/>
                  </a:lnTo>
                  <a:lnTo>
                    <a:pt x="13208" y="999871"/>
                  </a:lnTo>
                  <a:lnTo>
                    <a:pt x="22860" y="1046099"/>
                  </a:lnTo>
                  <a:lnTo>
                    <a:pt x="35179" y="1090930"/>
                  </a:lnTo>
                  <a:lnTo>
                    <a:pt x="50165" y="1133856"/>
                  </a:lnTo>
                  <a:lnTo>
                    <a:pt x="68072" y="1176655"/>
                  </a:lnTo>
                  <a:lnTo>
                    <a:pt x="87503" y="1217803"/>
                  </a:lnTo>
                  <a:lnTo>
                    <a:pt x="108712" y="1257173"/>
                  </a:lnTo>
                  <a:lnTo>
                    <a:pt x="131445" y="1294765"/>
                  </a:lnTo>
                  <a:lnTo>
                    <a:pt x="155575" y="1330579"/>
                  </a:lnTo>
                  <a:lnTo>
                    <a:pt x="181229" y="1364742"/>
                  </a:lnTo>
                  <a:lnTo>
                    <a:pt x="208153" y="1397012"/>
                  </a:lnTo>
                  <a:lnTo>
                    <a:pt x="236347" y="1427607"/>
                  </a:lnTo>
                  <a:lnTo>
                    <a:pt x="265811" y="1456436"/>
                  </a:lnTo>
                  <a:lnTo>
                    <a:pt x="296291" y="1483487"/>
                  </a:lnTo>
                  <a:lnTo>
                    <a:pt x="327914" y="1508887"/>
                  </a:lnTo>
                  <a:lnTo>
                    <a:pt x="360553" y="1532382"/>
                  </a:lnTo>
                  <a:lnTo>
                    <a:pt x="394081" y="1554226"/>
                  </a:lnTo>
                  <a:lnTo>
                    <a:pt x="428498" y="1574292"/>
                  </a:lnTo>
                  <a:lnTo>
                    <a:pt x="463550" y="1592453"/>
                  </a:lnTo>
                  <a:lnTo>
                    <a:pt x="499491" y="1608963"/>
                  </a:lnTo>
                  <a:lnTo>
                    <a:pt x="535940" y="1623695"/>
                  </a:lnTo>
                  <a:lnTo>
                    <a:pt x="573024" y="1636776"/>
                  </a:lnTo>
                  <a:lnTo>
                    <a:pt x="610489" y="1647952"/>
                  </a:lnTo>
                  <a:lnTo>
                    <a:pt x="648462" y="1657350"/>
                  </a:lnTo>
                  <a:lnTo>
                    <a:pt x="686816" y="1664970"/>
                  </a:lnTo>
                  <a:lnTo>
                    <a:pt x="711454" y="1668780"/>
                  </a:lnTo>
                  <a:lnTo>
                    <a:pt x="959612" y="1668780"/>
                  </a:lnTo>
                  <a:lnTo>
                    <a:pt x="997204" y="1662430"/>
                  </a:lnTo>
                  <a:lnTo>
                    <a:pt x="1035558" y="1654048"/>
                  </a:lnTo>
                  <a:lnTo>
                    <a:pt x="1073404" y="1643888"/>
                  </a:lnTo>
                  <a:lnTo>
                    <a:pt x="1110869" y="1632077"/>
                  </a:lnTo>
                  <a:lnTo>
                    <a:pt x="1147826" y="1618361"/>
                  </a:lnTo>
                  <a:lnTo>
                    <a:pt x="1184275" y="1602867"/>
                  </a:lnTo>
                  <a:lnTo>
                    <a:pt x="1219962" y="1585595"/>
                  </a:lnTo>
                  <a:lnTo>
                    <a:pt x="1255014" y="1566545"/>
                  </a:lnTo>
                  <a:lnTo>
                    <a:pt x="1289177" y="1545717"/>
                  </a:lnTo>
                  <a:lnTo>
                    <a:pt x="1322578" y="1523111"/>
                  </a:lnTo>
                  <a:lnTo>
                    <a:pt x="1355090" y="1498600"/>
                  </a:lnTo>
                  <a:lnTo>
                    <a:pt x="1386586" y="1472438"/>
                  </a:lnTo>
                  <a:lnTo>
                    <a:pt x="1416939" y="1444371"/>
                  </a:lnTo>
                  <a:lnTo>
                    <a:pt x="1446149" y="1414538"/>
                  </a:lnTo>
                  <a:lnTo>
                    <a:pt x="1474216" y="1382903"/>
                  </a:lnTo>
                  <a:lnTo>
                    <a:pt x="1500886" y="1349502"/>
                  </a:lnTo>
                  <a:lnTo>
                    <a:pt x="1526286" y="1314323"/>
                  </a:lnTo>
                  <a:lnTo>
                    <a:pt x="1549400" y="1278636"/>
                  </a:lnTo>
                  <a:lnTo>
                    <a:pt x="1572768" y="1238504"/>
                  </a:lnTo>
                  <a:lnTo>
                    <a:pt x="1593596" y="1197864"/>
                  </a:lnTo>
                  <a:lnTo>
                    <a:pt x="1613916" y="1152398"/>
                  </a:lnTo>
                  <a:lnTo>
                    <a:pt x="1631188" y="1106043"/>
                  </a:lnTo>
                  <a:lnTo>
                    <a:pt x="1645539" y="1058799"/>
                  </a:lnTo>
                  <a:lnTo>
                    <a:pt x="1656969" y="1010920"/>
                  </a:lnTo>
                  <a:lnTo>
                    <a:pt x="1665478" y="962533"/>
                  </a:lnTo>
                  <a:lnTo>
                    <a:pt x="1669796" y="925576"/>
                  </a:lnTo>
                  <a:lnTo>
                    <a:pt x="1669796" y="75514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2463" y="563625"/>
            <a:ext cx="1800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Archivo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357" y="3048000"/>
            <a:ext cx="932243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es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una colección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datos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que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guarda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dispositivo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almacenamiento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secundario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(disco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duro,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cd,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pen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drive,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etc.)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AutoShape 2" descr="Archivo txt - Iconos gratis de archivos y carpe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42" y="5105400"/>
            <a:ext cx="25717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2463" y="563625"/>
            <a:ext cx="1800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321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posee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las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siguientes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características:</a:t>
            </a:r>
            <a:endParaRPr sz="32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Tiene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nombre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 err="1">
                <a:solidFill>
                  <a:srgbClr val="001F5F"/>
                </a:solidFill>
                <a:latin typeface="Calibri"/>
                <a:cs typeface="Calibri"/>
              </a:rPr>
              <a:t>extensión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Puede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tener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asociados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dos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tipos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operaciones: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lectura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escritura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469900" marR="6985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Para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poder acceder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archivo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necesario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abrirlo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.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Dependiendo</a:t>
            </a:r>
            <a:r>
              <a:rPr sz="3200" spc="3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3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spc="3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operación</a:t>
            </a:r>
            <a:r>
              <a:rPr sz="3200" spc="3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3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realizar</a:t>
            </a:r>
            <a:r>
              <a:rPr sz="3200" spc="3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r>
              <a:rPr sz="3200" spc="3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realizará </a:t>
            </a:r>
            <a:r>
              <a:rPr sz="3200" spc="-7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apertura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128336"/>
            <a:ext cx="2430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  <a:tab pos="205613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Cu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6998" y="5128336"/>
            <a:ext cx="13290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534" y="5128336"/>
            <a:ext cx="443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3357" y="5128336"/>
            <a:ext cx="1146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util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2013" y="5128336"/>
            <a:ext cx="452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5616702"/>
            <a:ext cx="35530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722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neces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b="1" spc="-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lo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4778" y="5616702"/>
            <a:ext cx="4516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1594485" algn="l"/>
                <a:tab pos="2842895" algn="l"/>
                <a:tab pos="3592829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	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ese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modo	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los	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datos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6106" y="5128336"/>
            <a:ext cx="191198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52336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chi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o	es</a:t>
            </a:r>
            <a:endParaRPr sz="320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6104331"/>
            <a:ext cx="1932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195" y="563625"/>
            <a:ext cx="380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</a:t>
            </a:r>
            <a:r>
              <a:rPr spc="-9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archivo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6318" rIns="0" bIns="0" rtlCol="0">
            <a:spAutoFit/>
          </a:bodyPr>
          <a:lstStyle/>
          <a:p>
            <a:pPr marL="15240" marR="5080">
              <a:lnSpc>
                <a:spcPct val="100000"/>
              </a:lnSpc>
              <a:spcBef>
                <a:spcPts val="105"/>
              </a:spcBef>
              <a:tabLst>
                <a:tab pos="690245" algn="l"/>
                <a:tab pos="2259965" algn="l"/>
                <a:tab pos="2677795" algn="l"/>
                <a:tab pos="3274060" algn="l"/>
                <a:tab pos="5255260" algn="l"/>
                <a:tab pos="5945505" algn="l"/>
                <a:tab pos="7532370" algn="l"/>
                <a:tab pos="8115934" algn="l"/>
              </a:tabLst>
            </a:pPr>
            <a:r>
              <a:rPr spc="-5" dirty="0"/>
              <a:t>D</a:t>
            </a:r>
            <a:r>
              <a:rPr dirty="0"/>
              <a:t>e	acue</a:t>
            </a:r>
            <a:r>
              <a:rPr spc="-55" dirty="0"/>
              <a:t>r</a:t>
            </a:r>
            <a:r>
              <a:rPr spc="-5" dirty="0"/>
              <a:t>d</a:t>
            </a:r>
            <a:r>
              <a:rPr dirty="0"/>
              <a:t>o	a	</a:t>
            </a:r>
            <a:r>
              <a:rPr spc="5" dirty="0"/>
              <a:t>s</a:t>
            </a:r>
            <a:r>
              <a:rPr dirty="0"/>
              <a:t>u	</a:t>
            </a:r>
            <a:r>
              <a:rPr spc="-30" dirty="0"/>
              <a:t>c</a:t>
            </a:r>
            <a:r>
              <a:rPr spc="-5" dirty="0"/>
              <a:t>o</a:t>
            </a:r>
            <a:r>
              <a:rPr spc="-30" dirty="0"/>
              <a:t>n</a:t>
            </a:r>
            <a:r>
              <a:rPr spc="-45" dirty="0"/>
              <a:t>t</a:t>
            </a:r>
            <a:r>
              <a:rPr dirty="0"/>
              <a:t>enid</a:t>
            </a:r>
            <a:r>
              <a:rPr spc="-60" dirty="0"/>
              <a:t>o</a:t>
            </a:r>
            <a:r>
              <a:rPr dirty="0"/>
              <a:t>,	los	a</a:t>
            </a:r>
            <a:r>
              <a:rPr spc="-55" dirty="0"/>
              <a:t>r</a:t>
            </a:r>
            <a:r>
              <a:rPr dirty="0"/>
              <a:t>chi</a:t>
            </a:r>
            <a:r>
              <a:rPr spc="-30" dirty="0"/>
              <a:t>v</a:t>
            </a:r>
            <a:r>
              <a:rPr spc="-5" dirty="0"/>
              <a:t>o</a:t>
            </a:r>
            <a:r>
              <a:rPr dirty="0"/>
              <a:t>s	</a:t>
            </a:r>
            <a:r>
              <a:rPr spc="-10" dirty="0"/>
              <a:t>s</a:t>
            </a:r>
            <a:r>
              <a:rPr dirty="0"/>
              <a:t>e	</a:t>
            </a:r>
            <a:r>
              <a:rPr spc="-5" dirty="0"/>
              <a:t>pue</a:t>
            </a:r>
            <a:r>
              <a:rPr spc="-15" dirty="0"/>
              <a:t>d</a:t>
            </a:r>
            <a:r>
              <a:rPr dirty="0"/>
              <a:t>e  </a:t>
            </a:r>
            <a:r>
              <a:rPr spc="-5" dirty="0"/>
              <a:t>clasificar</a:t>
            </a:r>
            <a:r>
              <a:rPr spc="5" dirty="0"/>
              <a:t> </a:t>
            </a:r>
            <a:r>
              <a:rPr dirty="0"/>
              <a:t>en:</a:t>
            </a:r>
          </a:p>
          <a:p>
            <a:pPr marL="47244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1805" algn="l"/>
                <a:tab pos="472440" algn="l"/>
              </a:tabLst>
            </a:pPr>
            <a:r>
              <a:rPr spc="-10" dirty="0"/>
              <a:t>Archivos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20" dirty="0"/>
              <a:t>texto.</a:t>
            </a:r>
          </a:p>
          <a:p>
            <a:pPr marL="472440" indent="-457200">
              <a:lnSpc>
                <a:spcPct val="100000"/>
              </a:lnSpc>
              <a:buFont typeface="Arial MT"/>
              <a:buChar char="•"/>
              <a:tabLst>
                <a:tab pos="471805" algn="l"/>
                <a:tab pos="472440" algn="l"/>
              </a:tabLst>
            </a:pPr>
            <a:r>
              <a:rPr spc="-10" dirty="0"/>
              <a:t>Archivos</a:t>
            </a:r>
            <a:r>
              <a:rPr spc="-40" dirty="0"/>
              <a:t> </a:t>
            </a:r>
            <a:r>
              <a:rPr spc="-5" dirty="0"/>
              <a:t>binarios.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177" y="563625"/>
            <a:ext cx="4079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8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texto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321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Archivos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que almacenan los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datos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como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secuencias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caracteres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.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Para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ello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utilizan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código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ASCII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cada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carácter.</a:t>
            </a:r>
            <a:endParaRPr sz="3200" dirty="0">
              <a:latin typeface="Calibri"/>
              <a:cs typeface="Calibri"/>
            </a:endParaRPr>
          </a:p>
          <a:p>
            <a:pPr marL="469900" marR="8890" indent="-4572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abrirlo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podemos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leerlo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facilidad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ver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su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contenido.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20" dirty="0" err="1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 err="1">
                <a:solidFill>
                  <a:srgbClr val="001F5F"/>
                </a:solidFill>
                <a:latin typeface="Calibri"/>
                <a:cs typeface="Calibri"/>
              </a:rPr>
              <a:t>ejemplo</a:t>
            </a:r>
            <a:r>
              <a:rPr lang="es-PE" sz="3200" spc="-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s-PE" sz="32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 err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deseo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almacenar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número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3.1416,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entonces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se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guardará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como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una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secuencia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caracteres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“3.1416”.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pacitate Excel: Como importar un archivo de texto a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5486400" cy="466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075177" y="563625"/>
            <a:ext cx="4079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8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40426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657" y="563625"/>
            <a:ext cx="4016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Archivos</a:t>
            </a:r>
            <a:r>
              <a:rPr spc="-105" dirty="0"/>
              <a:t> </a:t>
            </a:r>
            <a:r>
              <a:rPr spc="-5" dirty="0"/>
              <a:t>binarios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713941"/>
            <a:ext cx="917321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889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almacenan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datos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su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representación</a:t>
            </a:r>
            <a:r>
              <a:rPr sz="32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binaria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469900" marR="8890" indent="-4572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abrirlo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es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difícil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leerlo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facilidad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ver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su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contenido.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ejemplo.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Si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deseo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almacenar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archivo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número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2,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entonces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guardará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su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representación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binaria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00000010.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1498</Words>
  <Application>Microsoft Office PowerPoint</Application>
  <PresentationFormat>Personalizado</PresentationFormat>
  <Paragraphs>205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Arial MT</vt:lpstr>
      <vt:lpstr>Calibri</vt:lpstr>
      <vt:lpstr>Courier New</vt:lpstr>
      <vt:lpstr>Wingdings</vt:lpstr>
      <vt:lpstr>Office Theme</vt:lpstr>
      <vt:lpstr>Algoritmos</vt:lpstr>
      <vt:lpstr>Archivos</vt:lpstr>
      <vt:lpstr>Presentación de PowerPoint</vt:lpstr>
      <vt:lpstr>Presentación de PowerPoint</vt:lpstr>
      <vt:lpstr>Archivo</vt:lpstr>
      <vt:lpstr>Tipos de archivo</vt:lpstr>
      <vt:lpstr>Archivos de texto</vt:lpstr>
      <vt:lpstr>Archivos de texto</vt:lpstr>
      <vt:lpstr>Archivos binarios</vt:lpstr>
      <vt:lpstr>Archivos binarios</vt:lpstr>
      <vt:lpstr>Archivos binarios</vt:lpstr>
      <vt:lpstr>Tipos de acceso</vt:lpstr>
      <vt:lpstr>Acceso secuencial</vt:lpstr>
      <vt:lpstr>Acceso directo</vt:lpstr>
      <vt:lpstr>Video de Apoyo</vt:lpstr>
      <vt:lpstr>Archivos de texto</vt:lpstr>
      <vt:lpstr>Apertura de archivo</vt:lpstr>
      <vt:lpstr>Apertura de archivo</vt:lpstr>
      <vt:lpstr>Verificar Apertura</vt:lpstr>
      <vt:lpstr>Cerrar Archivo</vt:lpstr>
      <vt:lpstr>Fin de archivo</vt:lpstr>
      <vt:lpstr>Escritura/Lectura en un archivo</vt:lpstr>
      <vt:lpstr>Escritura en un archivo</vt:lpstr>
      <vt:lpstr>Presentación de PowerPoint</vt:lpstr>
      <vt:lpstr>Lectura de un archivo con variable</vt:lpstr>
      <vt:lpstr>Lectura de un archivo por línea</vt:lpstr>
      <vt:lpstr>Lectura de un archivo por caracter</vt:lpstr>
      <vt:lpstr>Archivos Binarios</vt:lpstr>
      <vt:lpstr>Apertura de archivo</vt:lpstr>
      <vt:lpstr>Apertura de archivo</vt:lpstr>
      <vt:lpstr>Estructuras</vt:lpstr>
      <vt:lpstr>Acceso Directo</vt:lpstr>
      <vt:lpstr>Lectura y Escritura de archivos</vt:lpstr>
      <vt:lpstr>Escritura en un archivo</vt:lpstr>
      <vt:lpstr>Lectura en un archivo</vt:lpstr>
      <vt:lpstr>Cantidad de registros</vt:lpstr>
      <vt:lpstr>Cadenas de caracteres</vt:lpstr>
      <vt:lpstr>Videos de Apoyo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</dc:title>
  <dc:creator>Luis Raymundo Chacaltana</dc:creator>
  <cp:lastModifiedBy>Luis Alberto</cp:lastModifiedBy>
  <cp:revision>14</cp:revision>
  <dcterms:created xsi:type="dcterms:W3CDTF">2022-11-09T22:36:27Z</dcterms:created>
  <dcterms:modified xsi:type="dcterms:W3CDTF">2023-11-11T16:12:36Z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2022-11-09T00:00:00Z</vt:filetime>
  </property>
</Properties>
</file>