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4"/>
  </p:notesMasterIdLst>
  <p:handoutMasterIdLst>
    <p:handoutMasterId r:id="rId45"/>
  </p:handoutMasterIdLst>
  <p:sldIdLst>
    <p:sldId id="256" r:id="rId2"/>
    <p:sldId id="296" r:id="rId3"/>
    <p:sldId id="294" r:id="rId4"/>
    <p:sldId id="257" r:id="rId5"/>
    <p:sldId id="278" r:id="rId6"/>
    <p:sldId id="295" r:id="rId7"/>
    <p:sldId id="279" r:id="rId8"/>
    <p:sldId id="280" r:id="rId9"/>
    <p:sldId id="281" r:id="rId10"/>
    <p:sldId id="283" r:id="rId11"/>
    <p:sldId id="284" r:id="rId12"/>
    <p:sldId id="282" r:id="rId13"/>
    <p:sldId id="258" r:id="rId14"/>
    <p:sldId id="259" r:id="rId15"/>
    <p:sldId id="265" r:id="rId16"/>
    <p:sldId id="260" r:id="rId17"/>
    <p:sldId id="261" r:id="rId18"/>
    <p:sldId id="262" r:id="rId19"/>
    <p:sldId id="263" r:id="rId20"/>
    <p:sldId id="285" r:id="rId21"/>
    <p:sldId id="264" r:id="rId22"/>
    <p:sldId id="287" r:id="rId23"/>
    <p:sldId id="288" r:id="rId24"/>
    <p:sldId id="297" r:id="rId25"/>
    <p:sldId id="286" r:id="rId26"/>
    <p:sldId id="289" r:id="rId27"/>
    <p:sldId id="266" r:id="rId28"/>
    <p:sldId id="270" r:id="rId29"/>
    <p:sldId id="271" r:id="rId30"/>
    <p:sldId id="272" r:id="rId31"/>
    <p:sldId id="273" r:id="rId32"/>
    <p:sldId id="274" r:id="rId33"/>
    <p:sldId id="275" r:id="rId34"/>
    <p:sldId id="290" r:id="rId35"/>
    <p:sldId id="291" r:id="rId36"/>
    <p:sldId id="267" r:id="rId37"/>
    <p:sldId id="268" r:id="rId38"/>
    <p:sldId id="276" r:id="rId39"/>
    <p:sldId id="269" r:id="rId40"/>
    <p:sldId id="277" r:id="rId41"/>
    <p:sldId id="292" r:id="rId42"/>
    <p:sldId id="293" r:id="rId43"/>
  </p:sldIdLst>
  <p:sldSz cx="9720263"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66FFFF"/>
    <a:srgbClr val="BDFA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4" d="100"/>
          <a:sy n="64" d="100"/>
        </p:scale>
        <p:origin x="1392" y="66"/>
      </p:cViewPr>
      <p:guideLst/>
    </p:cSldViewPr>
  </p:slideViewPr>
  <p:notesTextViewPr>
    <p:cViewPr>
      <p:scale>
        <a:sx n="1" d="1"/>
        <a:sy n="1" d="1"/>
      </p:scale>
      <p:origin x="0" y="0"/>
    </p:cViewPr>
  </p:notesTextViewPr>
  <p:notesViewPr>
    <p:cSldViewPr snapToGrid="0" showGuides="1">
      <p:cViewPr varScale="1">
        <p:scale>
          <a:sx n="49" d="100"/>
          <a:sy n="49" d="100"/>
        </p:scale>
        <p:origin x="2910"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C0AE01-4873-4AAD-B6FD-0379FF0F77F5}" type="datetimeFigureOut">
              <a:rPr lang="es-MX" smtClean="0"/>
              <a:t>05/03/2024</a:t>
            </a:fld>
            <a:endParaRPr lang="es-MX"/>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6" name="Marcador de número de diapositiva 5"/>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739C81-6825-42A8-A63E-69B89096541F}" type="slidenum">
              <a:rPr lang="es-MX" smtClean="0"/>
              <a:t>‹Nº›</a:t>
            </a:fld>
            <a:endParaRPr lang="es-MX"/>
          </a:p>
        </p:txBody>
      </p:sp>
    </p:spTree>
    <p:extLst>
      <p:ext uri="{BB962C8B-B14F-4D97-AF65-F5344CB8AC3E}">
        <p14:creationId xmlns:p14="http://schemas.microsoft.com/office/powerpoint/2010/main" val="3402893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0E115A-EB6E-4BD4-9829-E79AB2E37DB6}" type="datetimeFigureOut">
              <a:rPr lang="es-MX" smtClean="0"/>
              <a:t>05/03/2024</a:t>
            </a:fld>
            <a:endParaRPr lang="es-MX"/>
          </a:p>
        </p:txBody>
      </p:sp>
      <p:sp>
        <p:nvSpPr>
          <p:cNvPr id="4" name="Marcador de imagen de diapositiva 3"/>
          <p:cNvSpPr>
            <a:spLocks noGrp="1" noRot="1" noChangeAspect="1"/>
          </p:cNvSpPr>
          <p:nvPr>
            <p:ph type="sldImg" idx="2"/>
          </p:nvPr>
        </p:nvSpPr>
        <p:spPr>
          <a:xfrm>
            <a:off x="1241425" y="1143000"/>
            <a:ext cx="437515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A0EBC5-FE20-4471-BB8F-480C2C14824E}" type="slidenum">
              <a:rPr lang="es-MX" smtClean="0"/>
              <a:t>‹Nº›</a:t>
            </a:fld>
            <a:endParaRPr lang="es-MX"/>
          </a:p>
        </p:txBody>
      </p:sp>
    </p:spTree>
    <p:extLst>
      <p:ext uri="{BB962C8B-B14F-4D97-AF65-F5344CB8AC3E}">
        <p14:creationId xmlns:p14="http://schemas.microsoft.com/office/powerpoint/2010/main" val="1312202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9020" y="1122363"/>
            <a:ext cx="8262224" cy="2387600"/>
          </a:xfrm>
          <a:prstGeom prst="rect">
            <a:avLst/>
          </a:prstGeo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215033" y="3602038"/>
            <a:ext cx="7290197"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C471CC9-DC7E-4851-9A9A-19854BC92781}" type="datetime1">
              <a:rPr lang="es-MX" smtClean="0"/>
              <a:t>05/03/2024</a:t>
            </a:fld>
            <a:endParaRPr lang="es-MX"/>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CDF7E74A-622D-4723-BDFC-4E0DFBEEC54D}" type="slidenum">
              <a:rPr lang="es-MX" smtClean="0"/>
              <a:t>‹Nº›</a:t>
            </a:fld>
            <a:endParaRPr lang="es-MX" dirty="0"/>
          </a:p>
        </p:txBody>
      </p:sp>
    </p:spTree>
    <p:extLst>
      <p:ext uri="{BB962C8B-B14F-4D97-AF65-F5344CB8AC3E}">
        <p14:creationId xmlns:p14="http://schemas.microsoft.com/office/powerpoint/2010/main" val="4289551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668268" y="365127"/>
            <a:ext cx="8383727" cy="1325563"/>
          </a:xfrm>
          <a:prstGeom prst="rect">
            <a:avLst/>
          </a:prstGeo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8EC9CAD-FDCB-4A8C-988A-A0142EEE43D4}" type="datetime1">
              <a:rPr lang="es-MX" smtClean="0"/>
              <a:t>05/03/2024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DF7E74A-622D-4723-BDFC-4E0DFBEEC54D}" type="slidenum">
              <a:rPr lang="es-MX" smtClean="0"/>
              <a:t>‹Nº›</a:t>
            </a:fld>
            <a:endParaRPr lang="es-MX"/>
          </a:p>
        </p:txBody>
      </p:sp>
    </p:spTree>
    <p:extLst>
      <p:ext uri="{BB962C8B-B14F-4D97-AF65-F5344CB8AC3E}">
        <p14:creationId xmlns:p14="http://schemas.microsoft.com/office/powerpoint/2010/main" val="682939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6064" y="365125"/>
            <a:ext cx="2095932" cy="5811838"/>
          </a:xfrm>
          <a:prstGeom prst="rect">
            <a:avLst/>
          </a:prstGeo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68269" y="365125"/>
            <a:ext cx="6166292"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3FF6F8C-1EC0-4810-B684-010DB5E55D8A}" type="datetime1">
              <a:rPr lang="es-MX" smtClean="0"/>
              <a:t>05/03/2024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DF7E74A-622D-4723-BDFC-4E0DFBEEC54D}" type="slidenum">
              <a:rPr lang="es-MX" smtClean="0"/>
              <a:t>‹Nº›</a:t>
            </a:fld>
            <a:endParaRPr lang="es-MX"/>
          </a:p>
        </p:txBody>
      </p:sp>
    </p:spTree>
    <p:extLst>
      <p:ext uri="{BB962C8B-B14F-4D97-AF65-F5344CB8AC3E}">
        <p14:creationId xmlns:p14="http://schemas.microsoft.com/office/powerpoint/2010/main" val="130397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668268" y="365127"/>
            <a:ext cx="8383727" cy="1325563"/>
          </a:xfrm>
          <a:prstGeom prst="rect">
            <a:avLst/>
          </a:prstGeo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021EA86-5FCA-4773-8DA3-4FEA865124AB}" type="datetime1">
              <a:rPr lang="es-MX" smtClean="0"/>
              <a:t>05/03/2024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DF7E74A-622D-4723-BDFC-4E0DFBEEC54D}" type="slidenum">
              <a:rPr lang="es-MX" smtClean="0"/>
              <a:t>‹Nº›</a:t>
            </a:fld>
            <a:endParaRPr lang="es-MX" dirty="0"/>
          </a:p>
        </p:txBody>
      </p:sp>
    </p:spTree>
    <p:extLst>
      <p:ext uri="{BB962C8B-B14F-4D97-AF65-F5344CB8AC3E}">
        <p14:creationId xmlns:p14="http://schemas.microsoft.com/office/powerpoint/2010/main" val="1870425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63206" y="1709740"/>
            <a:ext cx="8383727" cy="2852737"/>
          </a:xfrm>
          <a:prstGeom prst="rect">
            <a:avLst/>
          </a:prstGeo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63206" y="4589465"/>
            <a:ext cx="83837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3770208D-F5E9-480B-8D02-AE36B6961DFD}" type="datetime1">
              <a:rPr lang="es-MX" smtClean="0"/>
              <a:t>05/03/2024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DF7E74A-622D-4723-BDFC-4E0DFBEEC54D}" type="slidenum">
              <a:rPr lang="es-MX" smtClean="0"/>
              <a:t>‹Nº›</a:t>
            </a:fld>
            <a:endParaRPr lang="es-MX"/>
          </a:p>
        </p:txBody>
      </p:sp>
    </p:spTree>
    <p:extLst>
      <p:ext uri="{BB962C8B-B14F-4D97-AF65-F5344CB8AC3E}">
        <p14:creationId xmlns:p14="http://schemas.microsoft.com/office/powerpoint/2010/main" val="2630392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68268" y="365127"/>
            <a:ext cx="8383727" cy="1325563"/>
          </a:xfrm>
          <a:prstGeom prst="rect">
            <a:avLst/>
          </a:prstGeo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68268" y="1825625"/>
            <a:ext cx="4131112"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920883" y="1825625"/>
            <a:ext cx="4131112"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EDC34BA-8325-4928-BE20-C30FF577FA6C}" type="datetime1">
              <a:rPr lang="es-MX" smtClean="0"/>
              <a:t>05/03/2024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DF7E74A-622D-4723-BDFC-4E0DFBEEC54D}" type="slidenum">
              <a:rPr lang="es-MX" smtClean="0"/>
              <a:t>‹Nº›</a:t>
            </a:fld>
            <a:endParaRPr lang="es-MX"/>
          </a:p>
        </p:txBody>
      </p:sp>
    </p:spTree>
    <p:extLst>
      <p:ext uri="{BB962C8B-B14F-4D97-AF65-F5344CB8AC3E}">
        <p14:creationId xmlns:p14="http://schemas.microsoft.com/office/powerpoint/2010/main" val="390897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69534" y="365127"/>
            <a:ext cx="8383727" cy="1325563"/>
          </a:xfrm>
          <a:prstGeom prst="rect">
            <a:avLst/>
          </a:prstGeo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69535" y="1681163"/>
            <a:ext cx="411212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69535" y="2505075"/>
            <a:ext cx="4112126"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920884" y="1681163"/>
            <a:ext cx="413237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4920884" y="2505075"/>
            <a:ext cx="413237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A3F12E0-4D5E-43E2-88F8-E72744F05103}" type="datetime1">
              <a:rPr lang="es-MX" smtClean="0"/>
              <a:t>05/03/2024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DF7E74A-622D-4723-BDFC-4E0DFBEEC54D}" type="slidenum">
              <a:rPr lang="es-MX" smtClean="0"/>
              <a:t>‹Nº›</a:t>
            </a:fld>
            <a:endParaRPr lang="es-MX"/>
          </a:p>
        </p:txBody>
      </p:sp>
    </p:spTree>
    <p:extLst>
      <p:ext uri="{BB962C8B-B14F-4D97-AF65-F5344CB8AC3E}">
        <p14:creationId xmlns:p14="http://schemas.microsoft.com/office/powerpoint/2010/main" val="801311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68268" y="365127"/>
            <a:ext cx="8383727" cy="1325563"/>
          </a:xfrm>
          <a:prstGeom prst="rect">
            <a:avLst/>
          </a:prstGeo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1CC886A-17F5-4E64-B645-5661CA00B5FA}" type="datetime1">
              <a:rPr lang="es-MX" smtClean="0"/>
              <a:t>05/03/2024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DF7E74A-622D-4723-BDFC-4E0DFBEEC54D}" type="slidenum">
              <a:rPr lang="es-MX" smtClean="0"/>
              <a:t>‹Nº›</a:t>
            </a:fld>
            <a:endParaRPr lang="es-MX"/>
          </a:p>
        </p:txBody>
      </p:sp>
    </p:spTree>
    <p:extLst>
      <p:ext uri="{BB962C8B-B14F-4D97-AF65-F5344CB8AC3E}">
        <p14:creationId xmlns:p14="http://schemas.microsoft.com/office/powerpoint/2010/main" val="1903223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B90F32-F866-4BB6-835F-E7A93DAA874D}" type="datetime1">
              <a:rPr lang="es-MX" smtClean="0"/>
              <a:t>05/03/2024</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CDF7E74A-622D-4723-BDFC-4E0DFBEEC54D}" type="slidenum">
              <a:rPr lang="es-MX" smtClean="0"/>
              <a:t>‹Nº›</a:t>
            </a:fld>
            <a:endParaRPr lang="es-MX"/>
          </a:p>
        </p:txBody>
      </p:sp>
    </p:spTree>
    <p:extLst>
      <p:ext uri="{BB962C8B-B14F-4D97-AF65-F5344CB8AC3E}">
        <p14:creationId xmlns:p14="http://schemas.microsoft.com/office/powerpoint/2010/main" val="2799126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69534" y="457200"/>
            <a:ext cx="3135038" cy="1600200"/>
          </a:xfrm>
          <a:prstGeom prst="rect">
            <a:avLst/>
          </a:prstGeo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132378" y="987427"/>
            <a:ext cx="49208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69534" y="2057400"/>
            <a:ext cx="31350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C4E8191-1171-4B37-B9C0-D8D256521EA1}" type="datetime1">
              <a:rPr lang="es-MX" smtClean="0"/>
              <a:t>05/03/2024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DF7E74A-622D-4723-BDFC-4E0DFBEEC54D}" type="slidenum">
              <a:rPr lang="es-MX" smtClean="0"/>
              <a:t>‹Nº›</a:t>
            </a:fld>
            <a:endParaRPr lang="es-MX"/>
          </a:p>
        </p:txBody>
      </p:sp>
    </p:spTree>
    <p:extLst>
      <p:ext uri="{BB962C8B-B14F-4D97-AF65-F5344CB8AC3E}">
        <p14:creationId xmlns:p14="http://schemas.microsoft.com/office/powerpoint/2010/main" val="221524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69534" y="457200"/>
            <a:ext cx="3135038" cy="1600200"/>
          </a:xfrm>
          <a:prstGeom prst="rect">
            <a:avLst/>
          </a:prstGeo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132378" y="987427"/>
            <a:ext cx="492088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69534" y="2057400"/>
            <a:ext cx="31350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2CA2728-4876-4BC9-8F7F-E55ED1B7B41A}" type="datetime1">
              <a:rPr lang="es-MX" smtClean="0"/>
              <a:t>05/03/2024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DF7E74A-622D-4723-BDFC-4E0DFBEEC54D}" type="slidenum">
              <a:rPr lang="es-MX" smtClean="0"/>
              <a:t>‹Nº›</a:t>
            </a:fld>
            <a:endParaRPr lang="es-MX"/>
          </a:p>
        </p:txBody>
      </p:sp>
    </p:spTree>
    <p:extLst>
      <p:ext uri="{BB962C8B-B14F-4D97-AF65-F5344CB8AC3E}">
        <p14:creationId xmlns:p14="http://schemas.microsoft.com/office/powerpoint/2010/main" val="2089533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68268" y="1825625"/>
            <a:ext cx="8383727"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68268" y="6356352"/>
            <a:ext cx="2187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3E074-FB3A-4BCB-B93E-B96BBAB2547B}" type="datetime1">
              <a:rPr lang="es-MX" smtClean="0"/>
              <a:t>05/03/2024</a:t>
            </a:fld>
            <a:endParaRPr lang="es-MX"/>
          </a:p>
        </p:txBody>
      </p:sp>
      <p:sp>
        <p:nvSpPr>
          <p:cNvPr id="5" name="Footer Placeholder 4"/>
          <p:cNvSpPr>
            <a:spLocks noGrp="1"/>
          </p:cNvSpPr>
          <p:nvPr>
            <p:ph type="ftr" sz="quarter" idx="3"/>
          </p:nvPr>
        </p:nvSpPr>
        <p:spPr>
          <a:xfrm>
            <a:off x="3219837" y="6356352"/>
            <a:ext cx="32805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Slide Number Placeholder 5"/>
          <p:cNvSpPr>
            <a:spLocks noGrp="1"/>
          </p:cNvSpPr>
          <p:nvPr>
            <p:ph type="sldNum" sz="quarter" idx="4"/>
          </p:nvPr>
        </p:nvSpPr>
        <p:spPr>
          <a:xfrm>
            <a:off x="6864936" y="6356352"/>
            <a:ext cx="2187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F7E74A-622D-4723-BDFC-4E0DFBEEC54D}" type="slidenum">
              <a:rPr lang="es-MX" smtClean="0"/>
              <a:t>‹Nº›</a:t>
            </a:fld>
            <a:endParaRPr lang="es-MX" dirty="0"/>
          </a:p>
        </p:txBody>
      </p:sp>
      <p:pic>
        <p:nvPicPr>
          <p:cNvPr id="3074" name="Picture 2" descr="Crisol UPC"/>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33450" cy="819151"/>
          </a:xfrm>
          <a:prstGeom prst="rect">
            <a:avLst/>
          </a:prstGeom>
          <a:noFill/>
          <a:extLst>
            <a:ext uri="{909E8E84-426E-40DD-AFC4-6F175D3DCCD1}">
              <a14:hiddenFill xmlns:a14="http://schemas.microsoft.com/office/drawing/2010/main">
                <a:solidFill>
                  <a:srgbClr val="FFFFFF"/>
                </a:solidFill>
              </a14:hiddenFill>
            </a:ext>
          </a:extLst>
        </p:spPr>
      </p:pic>
      <p:sp>
        <p:nvSpPr>
          <p:cNvPr id="8" name="1 Título"/>
          <p:cNvSpPr>
            <a:spLocks noGrp="1"/>
          </p:cNvSpPr>
          <p:nvPr userDrawn="1"/>
        </p:nvSpPr>
        <p:spPr bwMode="auto">
          <a:xfrm>
            <a:off x="509666" y="104931"/>
            <a:ext cx="6141858" cy="772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rgbClr val="FF0000"/>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s-PE" sz="2800" b="1" dirty="0" smtClean="0">
                <a:solidFill>
                  <a:schemeClr val="tx1">
                    <a:lumMod val="50000"/>
                    <a:lumOff val="50000"/>
                  </a:schemeClr>
                </a:solidFill>
                <a:latin typeface="+mn-lt"/>
              </a:rPr>
              <a:t>CC126: Introducción a los Algoritmos</a:t>
            </a:r>
            <a:endParaRPr lang="es-PE" sz="2800" b="1" dirty="0">
              <a:solidFill>
                <a:schemeClr val="tx1">
                  <a:lumMod val="50000"/>
                  <a:lumOff val="50000"/>
                </a:schemeClr>
              </a:solidFill>
              <a:latin typeface="+mn-lt"/>
            </a:endParaRPr>
          </a:p>
        </p:txBody>
      </p:sp>
    </p:spTree>
    <p:extLst>
      <p:ext uri="{BB962C8B-B14F-4D97-AF65-F5344CB8AC3E}">
        <p14:creationId xmlns:p14="http://schemas.microsoft.com/office/powerpoint/2010/main" val="8406063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nvSpPr>
        <p:spPr bwMode="auto">
          <a:xfrm>
            <a:off x="4577265" y="1276157"/>
            <a:ext cx="4176992" cy="2060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rgbClr val="FF0000"/>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r"/>
            <a:r>
              <a:rPr lang="es-PE" sz="3200" b="1" dirty="0" smtClean="0">
                <a:solidFill>
                  <a:schemeClr val="bg1">
                    <a:lumMod val="65000"/>
                  </a:schemeClr>
                </a:solidFill>
                <a:latin typeface="+mn-lt"/>
              </a:rPr>
              <a:t>Unidad 1</a:t>
            </a:r>
            <a:r>
              <a:rPr lang="es-PE" sz="3200" b="1" dirty="0" smtClean="0">
                <a:solidFill>
                  <a:schemeClr val="bg1">
                    <a:lumMod val="50000"/>
                  </a:schemeClr>
                </a:solidFill>
                <a:latin typeface="+mn-lt"/>
              </a:rPr>
              <a:t>: </a:t>
            </a:r>
            <a:endParaRPr lang="es-PE" sz="3200" b="1" dirty="0" smtClean="0">
              <a:solidFill>
                <a:schemeClr val="bg1">
                  <a:lumMod val="50000"/>
                </a:schemeClr>
              </a:solidFill>
              <a:latin typeface="+mn-lt"/>
            </a:endParaRPr>
          </a:p>
          <a:p>
            <a:pPr algn="r"/>
            <a:r>
              <a:rPr lang="es-PE" sz="3200" b="1" dirty="0" smtClean="0">
                <a:latin typeface="+mn-lt"/>
              </a:rPr>
              <a:t>Conceptos </a:t>
            </a:r>
            <a:r>
              <a:rPr lang="es-PE" sz="3200" b="1" dirty="0" smtClean="0">
                <a:latin typeface="+mn-lt"/>
              </a:rPr>
              <a:t>básicos de </a:t>
            </a:r>
            <a:r>
              <a:rPr lang="es-PE" sz="3200" b="1" dirty="0" smtClean="0">
                <a:latin typeface="+mn-lt"/>
              </a:rPr>
              <a:t>programación</a:t>
            </a:r>
            <a:endParaRPr lang="es-PE" sz="3200" b="1" dirty="0">
              <a:latin typeface="+mn-lt"/>
            </a:endParaRPr>
          </a:p>
        </p:txBody>
      </p:sp>
      <p:sp>
        <p:nvSpPr>
          <p:cNvPr id="8" name="1 Título"/>
          <p:cNvSpPr>
            <a:spLocks noGrp="1"/>
          </p:cNvSpPr>
          <p:nvPr/>
        </p:nvSpPr>
        <p:spPr bwMode="auto">
          <a:xfrm>
            <a:off x="784753" y="1681395"/>
            <a:ext cx="6950171" cy="331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rgbClr val="FF0000"/>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l"/>
            <a:r>
              <a:rPr lang="es-PE" sz="1800" b="1" dirty="0" smtClean="0">
                <a:solidFill>
                  <a:schemeClr val="tx1">
                    <a:lumMod val="65000"/>
                    <a:lumOff val="35000"/>
                  </a:schemeClr>
                </a:solidFill>
                <a:latin typeface="+mn-lt"/>
              </a:rPr>
              <a:t>Profesores</a:t>
            </a:r>
            <a:r>
              <a:rPr lang="es-PE" sz="1800" dirty="0" smtClean="0">
                <a:solidFill>
                  <a:schemeClr val="bg1">
                    <a:lumMod val="65000"/>
                  </a:schemeClr>
                </a:solidFill>
                <a:latin typeface="+mn-lt"/>
              </a:rPr>
              <a:t>:</a:t>
            </a:r>
          </a:p>
          <a:p>
            <a:pPr algn="l"/>
            <a:r>
              <a:rPr lang="es-PE" sz="1600" dirty="0">
                <a:solidFill>
                  <a:schemeClr val="tx1">
                    <a:lumMod val="75000"/>
                    <a:lumOff val="25000"/>
                  </a:schemeClr>
                </a:solidFill>
                <a:latin typeface="+mn-lt"/>
              </a:rPr>
              <a:t>ARIAS ORIHUELA JOHN EDWARD</a:t>
            </a:r>
          </a:p>
          <a:p>
            <a:pPr algn="l"/>
            <a:r>
              <a:rPr lang="es-PE" sz="1600" dirty="0">
                <a:solidFill>
                  <a:schemeClr val="tx1">
                    <a:lumMod val="75000"/>
                    <a:lumOff val="25000"/>
                  </a:schemeClr>
                </a:solidFill>
                <a:latin typeface="+mn-lt"/>
              </a:rPr>
              <a:t>CANAVAL SANCHEZ LUIS MARTIN</a:t>
            </a:r>
          </a:p>
          <a:p>
            <a:pPr algn="l"/>
            <a:r>
              <a:rPr lang="es-PE" sz="1600" dirty="0">
                <a:solidFill>
                  <a:schemeClr val="tx1">
                    <a:lumMod val="75000"/>
                    <a:lumOff val="25000"/>
                  </a:schemeClr>
                </a:solidFill>
                <a:latin typeface="+mn-lt"/>
              </a:rPr>
              <a:t>CARDENAS MARIÑO FLOR CAGNIY</a:t>
            </a:r>
          </a:p>
          <a:p>
            <a:pPr algn="l"/>
            <a:r>
              <a:rPr lang="es-PE" sz="1600" dirty="0">
                <a:solidFill>
                  <a:schemeClr val="tx1">
                    <a:lumMod val="75000"/>
                    <a:lumOff val="25000"/>
                  </a:schemeClr>
                </a:solidFill>
                <a:latin typeface="+mn-lt"/>
              </a:rPr>
              <a:t>DIAZ SUAREZ JORGE EDUARDO</a:t>
            </a:r>
          </a:p>
          <a:p>
            <a:pPr algn="l"/>
            <a:r>
              <a:rPr lang="es-PE" sz="1600" dirty="0">
                <a:solidFill>
                  <a:schemeClr val="tx1">
                    <a:lumMod val="75000"/>
                    <a:lumOff val="25000"/>
                  </a:schemeClr>
                </a:solidFill>
                <a:latin typeface="+mn-lt"/>
              </a:rPr>
              <a:t>MENDIOLAZA CORNEJO EDSON DUILIO</a:t>
            </a:r>
          </a:p>
          <a:p>
            <a:pPr algn="l"/>
            <a:r>
              <a:rPr lang="es-PE" sz="1600" dirty="0">
                <a:solidFill>
                  <a:schemeClr val="tx1">
                    <a:lumMod val="75000"/>
                    <a:lumOff val="25000"/>
                  </a:schemeClr>
                </a:solidFill>
                <a:latin typeface="+mn-lt"/>
              </a:rPr>
              <a:t>MENDOZA PUERTA HENRY ANTONIO</a:t>
            </a:r>
          </a:p>
          <a:p>
            <a:pPr algn="l"/>
            <a:r>
              <a:rPr lang="es-PE" sz="1600" dirty="0">
                <a:solidFill>
                  <a:schemeClr val="tx1">
                    <a:lumMod val="75000"/>
                    <a:lumOff val="25000"/>
                  </a:schemeClr>
                </a:solidFill>
                <a:latin typeface="+mn-lt"/>
              </a:rPr>
              <a:t>PEREZ ROJAS JOHANN CRISTIAN BERNY</a:t>
            </a:r>
          </a:p>
          <a:p>
            <a:pPr algn="l"/>
            <a:r>
              <a:rPr lang="es-PE" sz="1600" dirty="0">
                <a:solidFill>
                  <a:schemeClr val="tx1">
                    <a:lumMod val="75000"/>
                    <a:lumOff val="25000"/>
                  </a:schemeClr>
                </a:solidFill>
                <a:latin typeface="+mn-lt"/>
              </a:rPr>
              <a:t>RAYMUNDO CHACALTANA LUIS ALBERTO</a:t>
            </a:r>
          </a:p>
          <a:p>
            <a:pPr algn="l"/>
            <a:r>
              <a:rPr lang="es-PE" sz="1600" dirty="0">
                <a:solidFill>
                  <a:schemeClr val="tx1">
                    <a:lumMod val="75000"/>
                    <a:lumOff val="25000"/>
                  </a:schemeClr>
                </a:solidFill>
                <a:latin typeface="+mn-lt"/>
              </a:rPr>
              <a:t>ROJAS SIHUAY DIEGO</a:t>
            </a:r>
          </a:p>
          <a:p>
            <a:pPr algn="l"/>
            <a:r>
              <a:rPr lang="es-PE" sz="1600" dirty="0">
                <a:solidFill>
                  <a:schemeClr val="tx1">
                    <a:lumMod val="75000"/>
                    <a:lumOff val="25000"/>
                  </a:schemeClr>
                </a:solidFill>
                <a:latin typeface="+mn-lt"/>
              </a:rPr>
              <a:t>ROSALES HUAMANCHUMO JAVIER ULISES</a:t>
            </a:r>
          </a:p>
          <a:p>
            <a:pPr algn="l"/>
            <a:r>
              <a:rPr lang="es-PE" sz="1600" dirty="0">
                <a:solidFill>
                  <a:schemeClr val="tx1">
                    <a:lumMod val="75000"/>
                    <a:lumOff val="25000"/>
                  </a:schemeClr>
                </a:solidFill>
                <a:latin typeface="+mn-lt"/>
              </a:rPr>
              <a:t>SALAS ARBAIZA CESAR ENRIQUE</a:t>
            </a:r>
          </a:p>
          <a:p>
            <a:pPr algn="l"/>
            <a:r>
              <a:rPr lang="es-PE" sz="1600" dirty="0">
                <a:solidFill>
                  <a:schemeClr val="tx1">
                    <a:lumMod val="75000"/>
                    <a:lumOff val="25000"/>
                  </a:schemeClr>
                </a:solidFill>
                <a:latin typeface="+mn-lt"/>
              </a:rPr>
              <a:t>ZUBIETA CARDENAS ROBERT ERNESTO</a:t>
            </a:r>
            <a:endParaRPr lang="es-PE" sz="1600" dirty="0" smtClean="0">
              <a:solidFill>
                <a:schemeClr val="tx1">
                  <a:lumMod val="75000"/>
                  <a:lumOff val="25000"/>
                </a:schemeClr>
              </a:solidFill>
              <a:latin typeface="+mn-lt"/>
            </a:endParaRPr>
          </a:p>
          <a:p>
            <a:pPr algn="l"/>
            <a:endParaRPr lang="es-PE" sz="1800" b="1" dirty="0" smtClean="0">
              <a:solidFill>
                <a:schemeClr val="bg1">
                  <a:lumMod val="65000"/>
                </a:schemeClr>
              </a:solidFill>
              <a:latin typeface="+mn-lt"/>
            </a:endParaRPr>
          </a:p>
        </p:txBody>
      </p:sp>
      <p:sp>
        <p:nvSpPr>
          <p:cNvPr id="9" name="1 Título"/>
          <p:cNvSpPr>
            <a:spLocks noGrp="1"/>
          </p:cNvSpPr>
          <p:nvPr/>
        </p:nvSpPr>
        <p:spPr bwMode="auto">
          <a:xfrm>
            <a:off x="1277364" y="5771735"/>
            <a:ext cx="7804611" cy="584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rgbClr val="FF0000"/>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r"/>
            <a:r>
              <a:rPr lang="es-PE" sz="1600" dirty="0" smtClean="0">
                <a:solidFill>
                  <a:schemeClr val="tx1">
                    <a:lumMod val="65000"/>
                    <a:lumOff val="35000"/>
                  </a:schemeClr>
                </a:solidFill>
                <a:latin typeface="+mn-lt"/>
              </a:rPr>
              <a:t>Material elaborado por: </a:t>
            </a:r>
            <a:r>
              <a:rPr lang="es-PE" sz="1600" b="1" dirty="0" smtClean="0">
                <a:solidFill>
                  <a:schemeClr val="tx1">
                    <a:lumMod val="65000"/>
                    <a:lumOff val="35000"/>
                  </a:schemeClr>
                </a:solidFill>
                <a:latin typeface="+mn-lt"/>
              </a:rPr>
              <a:t>Edson Mendiolaza Cornejo</a:t>
            </a:r>
            <a:endParaRPr lang="es-PE" sz="1600" b="1" dirty="0" smtClean="0">
              <a:solidFill>
                <a:schemeClr val="tx1">
                  <a:lumMod val="65000"/>
                  <a:lumOff val="35000"/>
                </a:schemeClr>
              </a:solidFill>
              <a:latin typeface="+mn-lt"/>
            </a:endParaRPr>
          </a:p>
        </p:txBody>
      </p:sp>
      <p:sp>
        <p:nvSpPr>
          <p:cNvPr id="2" name="Marcador de fecha 1"/>
          <p:cNvSpPr>
            <a:spLocks noGrp="1"/>
          </p:cNvSpPr>
          <p:nvPr>
            <p:ph type="dt" sz="half" idx="10"/>
          </p:nvPr>
        </p:nvSpPr>
        <p:spPr/>
        <p:txBody>
          <a:bodyPr/>
          <a:lstStyle/>
          <a:p>
            <a:fld id="{C342A0DC-6A15-4C3C-A792-F37A337DC943}" type="datetime1">
              <a:rPr lang="es-MX" smtClean="0"/>
              <a:t>05/03/2024</a:t>
            </a:fld>
            <a:endParaRPr lang="es-MX"/>
          </a:p>
        </p:txBody>
      </p:sp>
      <p:sp>
        <p:nvSpPr>
          <p:cNvPr id="4" name="Marcador de número de diapositiva 3"/>
          <p:cNvSpPr>
            <a:spLocks noGrp="1"/>
          </p:cNvSpPr>
          <p:nvPr>
            <p:ph type="sldNum" sz="quarter" idx="12"/>
          </p:nvPr>
        </p:nvSpPr>
        <p:spPr/>
        <p:txBody>
          <a:bodyPr/>
          <a:lstStyle/>
          <a:p>
            <a:fld id="{CDF7E74A-622D-4723-BDFC-4E0DFBEEC54D}" type="slidenum">
              <a:rPr lang="es-MX" smtClean="0"/>
              <a:t>1</a:t>
            </a:fld>
            <a:endParaRPr lang="es-MX" dirty="0"/>
          </a:p>
        </p:txBody>
      </p:sp>
    </p:spTree>
    <p:extLst>
      <p:ext uri="{BB962C8B-B14F-4D97-AF65-F5344CB8AC3E}">
        <p14:creationId xmlns:p14="http://schemas.microsoft.com/office/powerpoint/2010/main" val="1599475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81085" y="919675"/>
            <a:ext cx="6231989" cy="609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lgn="l"/>
            <a:r>
              <a:rPr lang="es-PE" sz="3000" b="1" dirty="0" smtClean="0">
                <a:solidFill>
                  <a:schemeClr val="bg1">
                    <a:lumMod val="65000"/>
                  </a:schemeClr>
                </a:solidFill>
              </a:rPr>
              <a:t>Lenguaje binario</a:t>
            </a:r>
            <a:endParaRPr lang="en-US" sz="3000" b="1" dirty="0" smtClean="0">
              <a:solidFill>
                <a:schemeClr val="bg1">
                  <a:lumMod val="65000"/>
                </a:schemeClr>
              </a:solidFill>
            </a:endParaRPr>
          </a:p>
        </p:txBody>
      </p:sp>
      <p:sp>
        <p:nvSpPr>
          <p:cNvPr id="12" name="Google Shape;292;p37"/>
          <p:cNvSpPr txBox="1">
            <a:spLocks noGrp="1"/>
          </p:cNvSpPr>
          <p:nvPr>
            <p:ph type="title"/>
          </p:nvPr>
        </p:nvSpPr>
        <p:spPr>
          <a:xfrm>
            <a:off x="527538" y="1262575"/>
            <a:ext cx="8229600" cy="1066800"/>
          </a:xfrm>
          <a:prstGeom prst="rect">
            <a:avLst/>
          </a:prstGeom>
          <a:noFill/>
          <a:ln>
            <a:noFill/>
          </a:ln>
        </p:spPr>
        <p:txBody>
          <a:bodyPr spcFirstLastPara="1" wrap="square" lIns="91425" tIns="45700" rIns="91425" bIns="45700" anchor="ctr" anchorCtr="0">
            <a:noAutofit/>
          </a:bodyPr>
          <a:lstStyle/>
          <a:p>
            <a:pPr marL="0" lvl="0" indent="0" algn="just" rtl="0">
              <a:spcBef>
                <a:spcPts val="0"/>
              </a:spcBef>
              <a:spcAft>
                <a:spcPts val="0"/>
              </a:spcAft>
              <a:buNone/>
            </a:pPr>
            <a:r>
              <a:rPr lang="es-PE" sz="3200" dirty="0">
                <a:solidFill>
                  <a:schemeClr val="bg2">
                    <a:lumMod val="25000"/>
                  </a:schemeClr>
                </a:solidFill>
                <a:latin typeface="+mn-lt"/>
              </a:rPr>
              <a:t>Necesitamos hablar el idioma del computador</a:t>
            </a:r>
            <a:endParaRPr sz="3200" dirty="0">
              <a:solidFill>
                <a:schemeClr val="bg2">
                  <a:lumMod val="25000"/>
                </a:schemeClr>
              </a:solidFill>
              <a:latin typeface="+mn-lt"/>
            </a:endParaRPr>
          </a:p>
        </p:txBody>
      </p:sp>
      <p:pic>
        <p:nvPicPr>
          <p:cNvPr id="13" name="Google Shape;293;p37" descr="user (2).png"/>
          <p:cNvPicPr preferRelativeResize="0">
            <a:picLocks/>
          </p:cNvPicPr>
          <p:nvPr/>
        </p:nvPicPr>
        <p:blipFill rotWithShape="1">
          <a:blip r:embed="rId2">
            <a:alphaModFix/>
          </a:blip>
          <a:srcRect/>
          <a:stretch/>
        </p:blipFill>
        <p:spPr>
          <a:xfrm>
            <a:off x="603738" y="4158175"/>
            <a:ext cx="1892300" cy="1892300"/>
          </a:xfrm>
          <a:prstGeom prst="rect">
            <a:avLst/>
          </a:prstGeom>
          <a:noFill/>
          <a:ln>
            <a:noFill/>
          </a:ln>
        </p:spPr>
      </p:pic>
      <p:pic>
        <p:nvPicPr>
          <p:cNvPr id="14" name="Google Shape;294;p37" descr="monitor-on.png"/>
          <p:cNvPicPr preferRelativeResize="0">
            <a:picLocks/>
          </p:cNvPicPr>
          <p:nvPr/>
        </p:nvPicPr>
        <p:blipFill rotWithShape="1">
          <a:blip r:embed="rId3">
            <a:alphaModFix/>
          </a:blip>
          <a:srcRect/>
          <a:stretch/>
        </p:blipFill>
        <p:spPr>
          <a:xfrm>
            <a:off x="7156938" y="3853375"/>
            <a:ext cx="1447800" cy="1447800"/>
          </a:xfrm>
          <a:prstGeom prst="rect">
            <a:avLst/>
          </a:prstGeom>
          <a:noFill/>
          <a:ln>
            <a:noFill/>
          </a:ln>
        </p:spPr>
      </p:pic>
      <p:sp>
        <p:nvSpPr>
          <p:cNvPr id="15" name="Google Shape;295;p37"/>
          <p:cNvSpPr/>
          <p:nvPr/>
        </p:nvSpPr>
        <p:spPr>
          <a:xfrm>
            <a:off x="4261338" y="4005775"/>
            <a:ext cx="1828800" cy="838200"/>
          </a:xfrm>
          <a:prstGeom prst="wedgeRoundRectCallout">
            <a:avLst>
              <a:gd name="adj1" fmla="val -20833"/>
              <a:gd name="adj2" fmla="val 62500"/>
              <a:gd name="adj3" fmla="val 0"/>
            </a:avLst>
          </a:prstGeom>
          <a:gradFill>
            <a:gsLst>
              <a:gs pos="0">
                <a:srgbClr val="FEFEFE"/>
              </a:gs>
              <a:gs pos="55000">
                <a:srgbClr val="EFF7FA"/>
              </a:gs>
              <a:gs pos="100000">
                <a:srgbClr val="BEDFEE"/>
              </a:gs>
            </a:gsLst>
            <a:path path="circle">
              <a:fillToRect r="100000" b="100000"/>
            </a:path>
            <a:tileRect l="-100000" t="-100000"/>
          </a:gradFill>
          <a:ln w="9525" cap="flat" cmpd="sng">
            <a:solidFill>
              <a:schemeClr val="accent1"/>
            </a:solidFill>
            <a:prstDash val="solid"/>
            <a:round/>
            <a:headEnd type="none" w="sm" len="sm"/>
            <a:tailEnd type="none" w="sm" len="sm"/>
          </a:ln>
          <a:effectLst>
            <a:outerShdw blurRad="51500" dist="25400" dir="5400000"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PE" sz="1200">
                <a:solidFill>
                  <a:schemeClr val="dk1"/>
                </a:solidFill>
                <a:latin typeface="Arial"/>
                <a:ea typeface="Arial"/>
                <a:cs typeface="Arial"/>
                <a:sym typeface="Arial"/>
              </a:rPr>
              <a:t>10101110001110101010101001101010101010101010101010101011110111010111011110011101</a:t>
            </a:r>
            <a:endParaRPr sz="4000">
              <a:solidFill>
                <a:schemeClr val="dk1"/>
              </a:solidFill>
              <a:latin typeface="Arial"/>
              <a:ea typeface="Arial"/>
              <a:cs typeface="Arial"/>
              <a:sym typeface="Arial"/>
            </a:endParaRPr>
          </a:p>
        </p:txBody>
      </p:sp>
      <p:sp>
        <p:nvSpPr>
          <p:cNvPr id="16" name="Google Shape;296;p37"/>
          <p:cNvSpPr/>
          <p:nvPr/>
        </p:nvSpPr>
        <p:spPr>
          <a:xfrm>
            <a:off x="3423138" y="5224975"/>
            <a:ext cx="914400" cy="762000"/>
          </a:xfrm>
          <a:prstGeom prst="stripedRightArrow">
            <a:avLst>
              <a:gd name="adj1" fmla="val 50000"/>
              <a:gd name="adj2" fmla="val 50000"/>
            </a:avLst>
          </a:prstGeom>
          <a:gradFill>
            <a:gsLst>
              <a:gs pos="0">
                <a:srgbClr val="FFFDFD"/>
              </a:gs>
              <a:gs pos="55000">
                <a:srgbClr val="FFF9EA"/>
              </a:gs>
              <a:gs pos="100000">
                <a:srgbClr val="FFECA3"/>
              </a:gs>
            </a:gsLst>
            <a:path path="circle">
              <a:fillToRect r="100000" b="100000"/>
            </a:path>
            <a:tileRect l="-100000" t="-100000"/>
          </a:gradFill>
          <a:ln w="9525" cap="flat" cmpd="sng">
            <a:solidFill>
              <a:schemeClr val="accent2"/>
            </a:solidFill>
            <a:prstDash val="solid"/>
            <a:round/>
            <a:headEnd type="none" w="sm" len="sm"/>
            <a:tailEnd type="none" w="sm" len="sm"/>
          </a:ln>
          <a:effectLst>
            <a:outerShdw blurRad="51500" dist="25400" dir="5400000"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pic>
        <p:nvPicPr>
          <p:cNvPr id="17" name="Google Shape;297;p37" descr="icontexto-webdev-config-128x128.png"/>
          <p:cNvPicPr preferRelativeResize="0"/>
          <p:nvPr/>
        </p:nvPicPr>
        <p:blipFill rotWithShape="1">
          <a:blip r:embed="rId4">
            <a:alphaModFix/>
          </a:blip>
          <a:srcRect/>
          <a:stretch/>
        </p:blipFill>
        <p:spPr>
          <a:xfrm>
            <a:off x="4489938" y="4920175"/>
            <a:ext cx="1219200" cy="1219200"/>
          </a:xfrm>
          <a:prstGeom prst="rect">
            <a:avLst/>
          </a:prstGeom>
          <a:noFill/>
          <a:ln>
            <a:noFill/>
          </a:ln>
        </p:spPr>
      </p:pic>
      <p:sp>
        <p:nvSpPr>
          <p:cNvPr id="18" name="Google Shape;298;p37"/>
          <p:cNvSpPr/>
          <p:nvPr/>
        </p:nvSpPr>
        <p:spPr>
          <a:xfrm>
            <a:off x="1822938" y="5301175"/>
            <a:ext cx="1447800" cy="609600"/>
          </a:xfrm>
          <a:prstGeom prst="flowChartProcess">
            <a:avLst/>
          </a:prstGeom>
          <a:gradFill>
            <a:gsLst>
              <a:gs pos="0">
                <a:srgbClr val="007E00"/>
              </a:gs>
              <a:gs pos="50000">
                <a:srgbClr val="00B600"/>
              </a:gs>
              <a:gs pos="100000">
                <a:srgbClr val="00DB00"/>
              </a:gs>
            </a:gsLst>
            <a:lin ang="13500000" scaled="0"/>
          </a:gradFill>
          <a:ln w="9525" cap="flat" cmpd="sng">
            <a:solidFill>
              <a:schemeClr val="accent4"/>
            </a:solidFill>
            <a:prstDash val="solid"/>
            <a:round/>
            <a:headEnd type="none" w="sm" len="sm"/>
            <a:tailEnd type="none" w="sm" len="sm"/>
          </a:ln>
          <a:effectLst>
            <a:outerShdw blurRad="51500" dist="25400" dir="5400000"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s-PE" sz="1600">
                <a:solidFill>
                  <a:schemeClr val="lt1"/>
                </a:solidFill>
                <a:latin typeface="Arial"/>
                <a:ea typeface="Arial"/>
                <a:cs typeface="Arial"/>
                <a:sym typeface="Arial"/>
              </a:rPr>
              <a:t>cout&lt;&lt;“Hola”;</a:t>
            </a:r>
            <a:endParaRPr sz="1600">
              <a:solidFill>
                <a:schemeClr val="lt1"/>
              </a:solidFill>
              <a:latin typeface="Arial"/>
              <a:ea typeface="Arial"/>
              <a:cs typeface="Arial"/>
              <a:sym typeface="Arial"/>
            </a:endParaRPr>
          </a:p>
        </p:txBody>
      </p:sp>
      <p:sp>
        <p:nvSpPr>
          <p:cNvPr id="19" name="Google Shape;299;p37"/>
          <p:cNvSpPr/>
          <p:nvPr/>
        </p:nvSpPr>
        <p:spPr>
          <a:xfrm flipH="1">
            <a:off x="298938" y="2634175"/>
            <a:ext cx="1752600" cy="1371600"/>
          </a:xfrm>
          <a:prstGeom prst="cloudCallout">
            <a:avLst>
              <a:gd name="adj1" fmla="val -20833"/>
              <a:gd name="adj2" fmla="val 62500"/>
            </a:avLst>
          </a:prstGeom>
          <a:gradFill>
            <a:gsLst>
              <a:gs pos="0">
                <a:srgbClr val="FEFEFE"/>
              </a:gs>
              <a:gs pos="55000">
                <a:srgbClr val="EFF7FA"/>
              </a:gs>
              <a:gs pos="100000">
                <a:srgbClr val="BEDFEE"/>
              </a:gs>
            </a:gsLst>
            <a:path path="circle">
              <a:fillToRect r="100000" b="100000"/>
            </a:path>
            <a:tileRect l="-100000" t="-100000"/>
          </a:gradFill>
          <a:ln w="9525" cap="flat" cmpd="sng">
            <a:solidFill>
              <a:schemeClr val="accent1"/>
            </a:solidFill>
            <a:prstDash val="solid"/>
            <a:round/>
            <a:headEnd type="none" w="sm" len="sm"/>
            <a:tailEnd type="none" w="sm" len="sm"/>
          </a:ln>
          <a:effectLst>
            <a:outerShdw blurRad="51500" dist="25400" dir="5400000"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PE" sz="1400">
                <a:solidFill>
                  <a:schemeClr val="dk1"/>
                </a:solidFill>
                <a:latin typeface="Arial"/>
                <a:ea typeface="Arial"/>
                <a:cs typeface="Arial"/>
                <a:sym typeface="Arial"/>
              </a:rPr>
              <a:t>Muestra en pantalla la palabra Hola</a:t>
            </a:r>
            <a:endParaRPr sz="1400">
              <a:solidFill>
                <a:schemeClr val="dk1"/>
              </a:solidFill>
              <a:latin typeface="Arial"/>
              <a:ea typeface="Arial"/>
              <a:cs typeface="Arial"/>
              <a:sym typeface="Arial"/>
            </a:endParaRPr>
          </a:p>
        </p:txBody>
      </p:sp>
      <p:sp>
        <p:nvSpPr>
          <p:cNvPr id="20" name="Google Shape;300;p37"/>
          <p:cNvSpPr/>
          <p:nvPr/>
        </p:nvSpPr>
        <p:spPr>
          <a:xfrm>
            <a:off x="6166338" y="4081975"/>
            <a:ext cx="914400" cy="762000"/>
          </a:xfrm>
          <a:prstGeom prst="stripedRightArrow">
            <a:avLst>
              <a:gd name="adj1" fmla="val 50000"/>
              <a:gd name="adj2" fmla="val 50000"/>
            </a:avLst>
          </a:prstGeom>
          <a:gradFill>
            <a:gsLst>
              <a:gs pos="0">
                <a:srgbClr val="FFFDFD"/>
              </a:gs>
              <a:gs pos="55000">
                <a:srgbClr val="FFF9EA"/>
              </a:gs>
              <a:gs pos="100000">
                <a:srgbClr val="FFECA3"/>
              </a:gs>
            </a:gsLst>
            <a:path path="circle">
              <a:fillToRect r="100000" b="100000"/>
            </a:path>
            <a:tileRect l="-100000" t="-100000"/>
          </a:gradFill>
          <a:ln w="9525" cap="flat" cmpd="sng">
            <a:solidFill>
              <a:schemeClr val="accent2"/>
            </a:solidFill>
            <a:prstDash val="solid"/>
            <a:round/>
            <a:headEnd type="none" w="sm" len="sm"/>
            <a:tailEnd type="none" w="sm" len="sm"/>
          </a:ln>
          <a:effectLst>
            <a:outerShdw blurRad="51500" dist="25400" dir="5400000"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sp>
        <p:nvSpPr>
          <p:cNvPr id="21" name="Google Shape;301;p37"/>
          <p:cNvSpPr txBox="1"/>
          <p:nvPr/>
        </p:nvSpPr>
        <p:spPr>
          <a:xfrm>
            <a:off x="7409351" y="4105788"/>
            <a:ext cx="925512" cy="5238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PE" sz="2800">
                <a:solidFill>
                  <a:srgbClr val="FF0000"/>
                </a:solidFill>
                <a:latin typeface="Arial"/>
                <a:ea typeface="Arial"/>
                <a:cs typeface="Arial"/>
                <a:sym typeface="Arial"/>
              </a:rPr>
              <a:t>Hola</a:t>
            </a:r>
            <a:endParaRPr/>
          </a:p>
        </p:txBody>
      </p:sp>
      <p:sp>
        <p:nvSpPr>
          <p:cNvPr id="2" name="Marcador de fecha 1"/>
          <p:cNvSpPr>
            <a:spLocks noGrp="1"/>
          </p:cNvSpPr>
          <p:nvPr>
            <p:ph type="dt" sz="half" idx="10"/>
          </p:nvPr>
        </p:nvSpPr>
        <p:spPr/>
        <p:txBody>
          <a:bodyPr/>
          <a:lstStyle/>
          <a:p>
            <a:fld id="{3B352F10-EF81-4D21-9646-31E59E9A401A}" type="datetime1">
              <a:rPr lang="es-MX" smtClean="0"/>
              <a:t>05/03/2024</a:t>
            </a:fld>
            <a:endParaRPr lang="es-MX"/>
          </a:p>
        </p:txBody>
      </p:sp>
      <p:sp>
        <p:nvSpPr>
          <p:cNvPr id="3" name="Marcador de número de diapositiva 2"/>
          <p:cNvSpPr>
            <a:spLocks noGrp="1"/>
          </p:cNvSpPr>
          <p:nvPr>
            <p:ph type="sldNum" sz="quarter" idx="12"/>
          </p:nvPr>
        </p:nvSpPr>
        <p:spPr/>
        <p:txBody>
          <a:bodyPr/>
          <a:lstStyle/>
          <a:p>
            <a:fld id="{CDF7E74A-622D-4723-BDFC-4E0DFBEEC54D}" type="slidenum">
              <a:rPr lang="es-MX" smtClean="0"/>
              <a:t>10</a:t>
            </a:fld>
            <a:endParaRPr lang="es-MX" dirty="0"/>
          </a:p>
        </p:txBody>
      </p:sp>
    </p:spTree>
    <p:extLst>
      <p:ext uri="{BB962C8B-B14F-4D97-AF65-F5344CB8AC3E}">
        <p14:creationId xmlns:p14="http://schemas.microsoft.com/office/powerpoint/2010/main" val="4280210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632947" y="743298"/>
            <a:ext cx="6231989" cy="609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lgn="l"/>
            <a:r>
              <a:rPr lang="es-PE" sz="3000" b="1" dirty="0" smtClean="0">
                <a:solidFill>
                  <a:schemeClr val="bg1">
                    <a:lumMod val="65000"/>
                  </a:schemeClr>
                </a:solidFill>
              </a:rPr>
              <a:t>Programa fuente</a:t>
            </a:r>
            <a:endParaRPr lang="en-US" sz="3000" b="1" dirty="0" smtClean="0">
              <a:solidFill>
                <a:schemeClr val="bg1">
                  <a:lumMod val="65000"/>
                </a:schemeClr>
              </a:solidFill>
            </a:endParaRPr>
          </a:p>
        </p:txBody>
      </p:sp>
      <p:sp>
        <p:nvSpPr>
          <p:cNvPr id="23" name="Google Shape;324;p39"/>
          <p:cNvSpPr txBox="1">
            <a:spLocks/>
          </p:cNvSpPr>
          <p:nvPr/>
        </p:nvSpPr>
        <p:spPr>
          <a:xfrm>
            <a:off x="473122" y="2547692"/>
            <a:ext cx="8229600" cy="4156149"/>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125" indent="-255587" algn="just">
              <a:spcBef>
                <a:spcPts val="0"/>
              </a:spcBef>
              <a:buSzPts val="2800"/>
            </a:pPr>
            <a:r>
              <a:rPr lang="es-MX" dirty="0" smtClean="0"/>
              <a:t>El programa fuente se puede escribir en diversos lenguajes de programación.</a:t>
            </a:r>
          </a:p>
          <a:p>
            <a:pPr marL="365125" indent="-77787">
              <a:spcBef>
                <a:spcPts val="300"/>
              </a:spcBef>
              <a:buSzPts val="2800"/>
              <a:buFont typeface="Arial" panose="020B0604020202020204" pitchFamily="34" charset="0"/>
              <a:buNone/>
            </a:pPr>
            <a:endParaRPr lang="es-MX" dirty="0" smtClean="0"/>
          </a:p>
          <a:p>
            <a:pPr marL="657225" lvl="1" indent="-246062">
              <a:spcBef>
                <a:spcPts val="300"/>
              </a:spcBef>
              <a:buSzPts val="2600"/>
              <a:buFont typeface="Arial" panose="020B0604020202020204" pitchFamily="34" charset="0"/>
              <a:buChar char="▫"/>
            </a:pPr>
            <a:r>
              <a:rPr lang="es-MX" dirty="0" smtClean="0"/>
              <a:t>Lenguajes de máquina</a:t>
            </a:r>
          </a:p>
          <a:p>
            <a:pPr marL="922338" lvl="2" indent="-219075">
              <a:spcBef>
                <a:spcPts val="300"/>
              </a:spcBef>
              <a:buSzPts val="2400"/>
              <a:buFont typeface="Arial" panose="020B0604020202020204" pitchFamily="34" charset="0"/>
              <a:buChar char="●"/>
            </a:pPr>
            <a:r>
              <a:rPr lang="es-MX" dirty="0" smtClean="0"/>
              <a:t>Binario</a:t>
            </a:r>
          </a:p>
          <a:p>
            <a:pPr marL="922338" lvl="2" indent="-66675">
              <a:spcBef>
                <a:spcPts val="300"/>
              </a:spcBef>
              <a:buSzPts val="2400"/>
              <a:buFont typeface="Arial" panose="020B0604020202020204" pitchFamily="34" charset="0"/>
              <a:buNone/>
            </a:pPr>
            <a:endParaRPr lang="es-MX" dirty="0" smtClean="0"/>
          </a:p>
          <a:p>
            <a:pPr marL="657225" lvl="1" indent="-246062">
              <a:spcBef>
                <a:spcPts val="300"/>
              </a:spcBef>
              <a:buSzPts val="2600"/>
              <a:buFont typeface="Arial" panose="020B0604020202020204" pitchFamily="34" charset="0"/>
              <a:buChar char="▫"/>
            </a:pPr>
            <a:r>
              <a:rPr lang="es-MX" dirty="0" smtClean="0"/>
              <a:t>Lenguajes de bajo nivel</a:t>
            </a:r>
          </a:p>
          <a:p>
            <a:pPr marL="922338" lvl="2" indent="-219075">
              <a:spcBef>
                <a:spcPts val="300"/>
              </a:spcBef>
              <a:buSzPts val="2400"/>
              <a:buFont typeface="Arial" panose="020B0604020202020204" pitchFamily="34" charset="0"/>
              <a:buChar char="●"/>
            </a:pPr>
            <a:r>
              <a:rPr lang="es-MX" dirty="0" err="1" smtClean="0"/>
              <a:t>Assembler</a:t>
            </a:r>
            <a:endParaRPr lang="es-MX" dirty="0" smtClean="0"/>
          </a:p>
          <a:p>
            <a:pPr marL="922338" lvl="2" indent="-66675">
              <a:spcBef>
                <a:spcPts val="300"/>
              </a:spcBef>
              <a:buSzPts val="2400"/>
              <a:buFont typeface="Arial" panose="020B0604020202020204" pitchFamily="34" charset="0"/>
              <a:buNone/>
            </a:pPr>
            <a:endParaRPr lang="es-MX" dirty="0" smtClean="0"/>
          </a:p>
          <a:p>
            <a:pPr marL="657225" lvl="1" indent="-246062">
              <a:spcBef>
                <a:spcPts val="300"/>
              </a:spcBef>
              <a:buSzPts val="2600"/>
              <a:buFont typeface="Arial" panose="020B0604020202020204" pitchFamily="34" charset="0"/>
              <a:buChar char="▫"/>
            </a:pPr>
            <a:r>
              <a:rPr lang="es-MX" dirty="0" smtClean="0"/>
              <a:t>Lenguajes de alto nivel</a:t>
            </a:r>
          </a:p>
          <a:p>
            <a:pPr marL="922338" lvl="2" indent="-219075">
              <a:spcBef>
                <a:spcPts val="300"/>
              </a:spcBef>
              <a:buSzPts val="2400"/>
              <a:buFont typeface="Arial" panose="020B0604020202020204" pitchFamily="34" charset="0"/>
              <a:buChar char="●"/>
            </a:pPr>
            <a:r>
              <a:rPr lang="es-MX" dirty="0" smtClean="0"/>
              <a:t>C, C++, C#, PHP, Basic, Java, Delphi, Cobol, Ruby</a:t>
            </a:r>
            <a:endParaRPr lang="es-MX" dirty="0"/>
          </a:p>
        </p:txBody>
      </p:sp>
      <p:sp>
        <p:nvSpPr>
          <p:cNvPr id="24" name="Google Shape;325;p39"/>
          <p:cNvSpPr/>
          <p:nvPr/>
        </p:nvSpPr>
        <p:spPr>
          <a:xfrm>
            <a:off x="5014936" y="2865511"/>
            <a:ext cx="1447800" cy="6858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680" y="63811"/>
                </a:moveTo>
                <a:lnTo>
                  <a:pt x="-47058" y="95858"/>
                </a:lnTo>
              </a:path>
            </a:pathLst>
          </a:custGeom>
          <a:gradFill>
            <a:gsLst>
              <a:gs pos="0">
                <a:srgbClr val="FEFEFE"/>
              </a:gs>
              <a:gs pos="55000">
                <a:srgbClr val="EFF7FA"/>
              </a:gs>
              <a:gs pos="100000">
                <a:srgbClr val="BEDFEE"/>
              </a:gs>
            </a:gsLst>
            <a:path path="circle">
              <a:fillToRect r="100000" b="100000"/>
            </a:path>
            <a:tileRect l="-100000" t="-100000"/>
          </a:gradFill>
          <a:ln w="9525" cap="flat" cmpd="sng">
            <a:solidFill>
              <a:schemeClr val="accent1"/>
            </a:solidFill>
            <a:prstDash val="solid"/>
            <a:round/>
            <a:headEnd type="none" w="sm" len="sm"/>
            <a:tailEnd type="none" w="sm" len="sm"/>
          </a:ln>
          <a:effectLst>
            <a:outerShdw blurRad="51500" dist="25400" dir="5400000"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PE" sz="700">
                <a:solidFill>
                  <a:schemeClr val="dk1"/>
                </a:solidFill>
                <a:latin typeface="Arial"/>
                <a:ea typeface="Arial"/>
                <a:cs typeface="Arial"/>
                <a:sym typeface="Arial"/>
              </a:rPr>
              <a:t>101101110101110101011011101100011010101011010001111111111111101011101010110111011000110101010110100011111111111101011101010110111011000110101010110100011101</a:t>
            </a:r>
            <a:endParaRPr/>
          </a:p>
        </p:txBody>
      </p:sp>
      <p:sp>
        <p:nvSpPr>
          <p:cNvPr id="25" name="Google Shape;326;p39"/>
          <p:cNvSpPr/>
          <p:nvPr/>
        </p:nvSpPr>
        <p:spPr>
          <a:xfrm>
            <a:off x="5243536" y="3856111"/>
            <a:ext cx="1447800" cy="10668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680" y="63811"/>
                </a:moveTo>
                <a:lnTo>
                  <a:pt x="-56376" y="91643"/>
                </a:lnTo>
              </a:path>
            </a:pathLst>
          </a:custGeom>
          <a:gradFill>
            <a:gsLst>
              <a:gs pos="0">
                <a:srgbClr val="FEFEFE"/>
              </a:gs>
              <a:gs pos="55000">
                <a:srgbClr val="EFF7FA"/>
              </a:gs>
              <a:gs pos="100000">
                <a:srgbClr val="BEDFEE"/>
              </a:gs>
            </a:gsLst>
            <a:path path="circle">
              <a:fillToRect r="100000" b="100000"/>
            </a:path>
            <a:tileRect l="-100000" t="-100000"/>
          </a:gradFill>
          <a:ln w="9525" cap="flat" cmpd="sng">
            <a:solidFill>
              <a:schemeClr val="accent1"/>
            </a:solidFill>
            <a:prstDash val="solid"/>
            <a:round/>
            <a:headEnd type="none" w="sm" len="sm"/>
            <a:tailEnd type="none" w="sm" len="sm"/>
          </a:ln>
          <a:effectLst>
            <a:outerShdw blurRad="51500" dist="25400" dir="5400000"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s-PE" sz="1200" dirty="0" err="1">
                <a:solidFill>
                  <a:schemeClr val="dk1"/>
                </a:solidFill>
                <a:latin typeface="Arial"/>
                <a:ea typeface="Arial"/>
                <a:cs typeface="Arial"/>
                <a:sym typeface="Arial"/>
              </a:rPr>
              <a:t>mov</a:t>
            </a:r>
            <a:r>
              <a:rPr lang="es-PE" sz="1200" dirty="0">
                <a:solidFill>
                  <a:schemeClr val="dk1"/>
                </a:solidFill>
                <a:latin typeface="Arial"/>
                <a:ea typeface="Arial"/>
                <a:cs typeface="Arial"/>
                <a:sym typeface="Arial"/>
              </a:rPr>
              <a:t>  ah, 3Fh</a:t>
            </a:r>
            <a:endParaRPr dirty="0"/>
          </a:p>
          <a:p>
            <a:pPr marL="0" marR="0" lvl="0" indent="0" algn="l" rtl="0">
              <a:spcBef>
                <a:spcPts val="0"/>
              </a:spcBef>
              <a:spcAft>
                <a:spcPts val="0"/>
              </a:spcAft>
              <a:buNone/>
            </a:pPr>
            <a:r>
              <a:rPr lang="es-PE" sz="1200" dirty="0" err="1">
                <a:solidFill>
                  <a:schemeClr val="dk1"/>
                </a:solidFill>
                <a:latin typeface="Arial"/>
                <a:ea typeface="Arial"/>
                <a:cs typeface="Arial"/>
                <a:sym typeface="Arial"/>
              </a:rPr>
              <a:t>int</a:t>
            </a:r>
            <a:r>
              <a:rPr lang="es-PE" sz="1200" dirty="0">
                <a:solidFill>
                  <a:schemeClr val="dk1"/>
                </a:solidFill>
                <a:latin typeface="Arial"/>
                <a:ea typeface="Arial"/>
                <a:cs typeface="Arial"/>
                <a:sym typeface="Arial"/>
              </a:rPr>
              <a:t> 21h</a:t>
            </a:r>
            <a:endParaRPr dirty="0"/>
          </a:p>
          <a:p>
            <a:pPr marL="0" marR="0" lvl="0" indent="0" algn="l" rtl="0">
              <a:spcBef>
                <a:spcPts val="0"/>
              </a:spcBef>
              <a:spcAft>
                <a:spcPts val="0"/>
              </a:spcAft>
              <a:buNone/>
            </a:pPr>
            <a:r>
              <a:rPr lang="es-PE" sz="1200" dirty="0" err="1">
                <a:solidFill>
                  <a:schemeClr val="dk1"/>
                </a:solidFill>
                <a:latin typeface="Arial"/>
                <a:ea typeface="Arial"/>
                <a:cs typeface="Arial"/>
                <a:sym typeface="Arial"/>
              </a:rPr>
              <a:t>cmp</a:t>
            </a:r>
            <a:r>
              <a:rPr lang="es-PE" sz="1200" dirty="0">
                <a:solidFill>
                  <a:schemeClr val="dk1"/>
                </a:solidFill>
                <a:latin typeface="Arial"/>
                <a:ea typeface="Arial"/>
                <a:cs typeface="Arial"/>
                <a:sym typeface="Arial"/>
              </a:rPr>
              <a:t> </a:t>
            </a:r>
            <a:r>
              <a:rPr lang="es-PE" sz="1200" dirty="0" err="1">
                <a:solidFill>
                  <a:schemeClr val="dk1"/>
                </a:solidFill>
                <a:latin typeface="Arial"/>
                <a:ea typeface="Arial"/>
                <a:cs typeface="Arial"/>
                <a:sym typeface="Arial"/>
              </a:rPr>
              <a:t>ax</a:t>
            </a:r>
            <a:r>
              <a:rPr lang="es-PE" sz="1200" dirty="0">
                <a:solidFill>
                  <a:schemeClr val="dk1"/>
                </a:solidFill>
                <a:latin typeface="Arial"/>
                <a:ea typeface="Arial"/>
                <a:cs typeface="Arial"/>
                <a:sym typeface="Arial"/>
              </a:rPr>
              <a:t>, 0</a:t>
            </a:r>
            <a:endParaRPr dirty="0"/>
          </a:p>
          <a:p>
            <a:pPr marL="0" marR="0" lvl="0" indent="0" algn="l" rtl="0">
              <a:spcBef>
                <a:spcPts val="0"/>
              </a:spcBef>
              <a:spcAft>
                <a:spcPts val="0"/>
              </a:spcAft>
              <a:buNone/>
            </a:pPr>
            <a:r>
              <a:rPr lang="es-PE" sz="1200" dirty="0" err="1">
                <a:solidFill>
                  <a:schemeClr val="dk1"/>
                </a:solidFill>
                <a:latin typeface="Arial"/>
                <a:ea typeface="Arial"/>
                <a:cs typeface="Arial"/>
                <a:sym typeface="Arial"/>
              </a:rPr>
              <a:t>jne</a:t>
            </a:r>
            <a:r>
              <a:rPr lang="es-PE" sz="1200" dirty="0">
                <a:solidFill>
                  <a:schemeClr val="dk1"/>
                </a:solidFill>
                <a:latin typeface="Arial"/>
                <a:ea typeface="Arial"/>
                <a:cs typeface="Arial"/>
                <a:sym typeface="Arial"/>
              </a:rPr>
              <a:t> convertir</a:t>
            </a:r>
            <a:endParaRPr sz="1200" dirty="0">
              <a:solidFill>
                <a:schemeClr val="dk1"/>
              </a:solidFill>
              <a:latin typeface="Arial"/>
              <a:ea typeface="Arial"/>
              <a:cs typeface="Arial"/>
              <a:sym typeface="Arial"/>
            </a:endParaRPr>
          </a:p>
          <a:p>
            <a:pPr marL="0" marR="0" lvl="0" indent="0" algn="l" rtl="0">
              <a:spcBef>
                <a:spcPts val="0"/>
              </a:spcBef>
              <a:spcAft>
                <a:spcPts val="0"/>
              </a:spcAft>
              <a:buNone/>
            </a:pPr>
            <a:r>
              <a:rPr lang="es-PE" sz="1200" dirty="0" err="1">
                <a:solidFill>
                  <a:schemeClr val="dk1"/>
                </a:solidFill>
                <a:latin typeface="Arial"/>
                <a:ea typeface="Arial"/>
                <a:cs typeface="Arial"/>
                <a:sym typeface="Arial"/>
              </a:rPr>
              <a:t>jmp</a:t>
            </a:r>
            <a:r>
              <a:rPr lang="es-PE" sz="1200" dirty="0">
                <a:solidFill>
                  <a:schemeClr val="dk1"/>
                </a:solidFill>
                <a:latin typeface="Arial"/>
                <a:ea typeface="Arial"/>
                <a:cs typeface="Arial"/>
                <a:sym typeface="Arial"/>
              </a:rPr>
              <a:t> cerrar</a:t>
            </a:r>
            <a:endParaRPr sz="1200" dirty="0">
              <a:solidFill>
                <a:schemeClr val="dk1"/>
              </a:solidFill>
              <a:latin typeface="Arial"/>
              <a:ea typeface="Arial"/>
              <a:cs typeface="Arial"/>
              <a:sym typeface="Arial"/>
            </a:endParaRPr>
          </a:p>
        </p:txBody>
      </p:sp>
      <p:sp>
        <p:nvSpPr>
          <p:cNvPr id="26" name="Google Shape;327;p39"/>
          <p:cNvSpPr/>
          <p:nvPr/>
        </p:nvSpPr>
        <p:spPr>
          <a:xfrm>
            <a:off x="5776936" y="5380111"/>
            <a:ext cx="1676400" cy="4572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680" y="63811"/>
                </a:moveTo>
                <a:lnTo>
                  <a:pt x="-86195" y="138913"/>
                </a:lnTo>
              </a:path>
            </a:pathLst>
          </a:custGeom>
          <a:gradFill>
            <a:gsLst>
              <a:gs pos="0">
                <a:srgbClr val="FEFEFE"/>
              </a:gs>
              <a:gs pos="55000">
                <a:srgbClr val="EFF7FA"/>
              </a:gs>
              <a:gs pos="100000">
                <a:srgbClr val="BEDFEE"/>
              </a:gs>
            </a:gsLst>
            <a:path path="circle">
              <a:fillToRect r="100000" b="100000"/>
            </a:path>
            <a:tileRect l="-100000" t="-100000"/>
          </a:gradFill>
          <a:ln w="9525" cap="flat" cmpd="sng">
            <a:solidFill>
              <a:schemeClr val="accent1"/>
            </a:solidFill>
            <a:prstDash val="solid"/>
            <a:round/>
            <a:headEnd type="none" w="sm" len="sm"/>
            <a:tailEnd type="none" w="sm" len="sm"/>
          </a:ln>
          <a:effectLst>
            <a:outerShdw blurRad="51500" dist="25400" dir="5400000"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s-PE" sz="1200">
                <a:solidFill>
                  <a:schemeClr val="dk1"/>
                </a:solidFill>
                <a:latin typeface="Arial"/>
                <a:ea typeface="Arial"/>
                <a:cs typeface="Arial"/>
                <a:sym typeface="Arial"/>
              </a:rPr>
              <a:t>cout&lt;&lt;“Hola”;</a:t>
            </a:r>
            <a:endParaRPr sz="1200">
              <a:solidFill>
                <a:schemeClr val="dk1"/>
              </a:solidFill>
              <a:latin typeface="Arial"/>
              <a:ea typeface="Arial"/>
              <a:cs typeface="Arial"/>
              <a:sym typeface="Arial"/>
            </a:endParaRPr>
          </a:p>
        </p:txBody>
      </p:sp>
      <p:sp>
        <p:nvSpPr>
          <p:cNvPr id="3" name="Rectángulo redondeado 2"/>
          <p:cNvSpPr/>
          <p:nvPr/>
        </p:nvSpPr>
        <p:spPr>
          <a:xfrm>
            <a:off x="506436" y="1302835"/>
            <a:ext cx="4170495" cy="98305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accent1">
                    <a:lumMod val="50000"/>
                  </a:schemeClr>
                </a:solidFill>
              </a:rPr>
              <a:t>Un programa fuente es el código original escrito por un programador en un lenguaje de programación </a:t>
            </a:r>
            <a:r>
              <a:rPr lang="es-MX" dirty="0" smtClean="0">
                <a:solidFill>
                  <a:schemeClr val="accent1">
                    <a:lumMod val="50000"/>
                  </a:schemeClr>
                </a:solidFill>
              </a:rPr>
              <a:t>específico</a:t>
            </a:r>
            <a:endParaRPr lang="es-MX" dirty="0">
              <a:solidFill>
                <a:schemeClr val="accent1">
                  <a:lumMod val="50000"/>
                </a:schemeClr>
              </a:solidFill>
            </a:endParaRPr>
          </a:p>
        </p:txBody>
      </p:sp>
      <p:sp>
        <p:nvSpPr>
          <p:cNvPr id="4" name="Flecha derecha 3"/>
          <p:cNvSpPr/>
          <p:nvPr/>
        </p:nvSpPr>
        <p:spPr>
          <a:xfrm rot="16200000">
            <a:off x="2638837" y="2240042"/>
            <a:ext cx="347796" cy="491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Marcador de fecha 1"/>
          <p:cNvSpPr>
            <a:spLocks noGrp="1"/>
          </p:cNvSpPr>
          <p:nvPr>
            <p:ph type="dt" sz="half" idx="10"/>
          </p:nvPr>
        </p:nvSpPr>
        <p:spPr/>
        <p:txBody>
          <a:bodyPr/>
          <a:lstStyle/>
          <a:p>
            <a:fld id="{08E1FEC5-6055-492B-9A89-B47C1E131309}" type="datetime1">
              <a:rPr lang="es-MX" smtClean="0"/>
              <a:t>05/03/2024</a:t>
            </a:fld>
            <a:endParaRPr lang="es-MX"/>
          </a:p>
        </p:txBody>
      </p:sp>
      <p:sp>
        <p:nvSpPr>
          <p:cNvPr id="6" name="Marcador de número de diapositiva 5"/>
          <p:cNvSpPr>
            <a:spLocks noGrp="1"/>
          </p:cNvSpPr>
          <p:nvPr>
            <p:ph type="sldNum" sz="quarter" idx="12"/>
          </p:nvPr>
        </p:nvSpPr>
        <p:spPr/>
        <p:txBody>
          <a:bodyPr/>
          <a:lstStyle/>
          <a:p>
            <a:fld id="{CDF7E74A-622D-4723-BDFC-4E0DFBEEC54D}" type="slidenum">
              <a:rPr lang="es-MX" smtClean="0"/>
              <a:t>11</a:t>
            </a:fld>
            <a:endParaRPr lang="es-MX" dirty="0"/>
          </a:p>
        </p:txBody>
      </p:sp>
    </p:spTree>
    <p:extLst>
      <p:ext uri="{BB962C8B-B14F-4D97-AF65-F5344CB8AC3E}">
        <p14:creationId xmlns:p14="http://schemas.microsoft.com/office/powerpoint/2010/main" val="1629569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506436" y="901208"/>
            <a:ext cx="3328769" cy="10194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lgn="l"/>
            <a:r>
              <a:rPr lang="es-PE" sz="3000" b="1" dirty="0" smtClean="0">
                <a:solidFill>
                  <a:schemeClr val="bg1">
                    <a:lumMod val="65000"/>
                  </a:schemeClr>
                </a:solidFill>
              </a:rPr>
              <a:t>Programa fuente y programa objeto</a:t>
            </a:r>
            <a:endParaRPr lang="en-US" sz="3000" b="1" dirty="0" smtClean="0">
              <a:solidFill>
                <a:schemeClr val="bg1">
                  <a:lumMod val="65000"/>
                </a:schemeClr>
              </a:solidFill>
            </a:endParaRPr>
          </a:p>
        </p:txBody>
      </p:sp>
      <p:pic>
        <p:nvPicPr>
          <p:cNvPr id="12" name="Google Shape;307;p38" descr="user (2).png"/>
          <p:cNvPicPr preferRelativeResize="0">
            <a:picLocks/>
          </p:cNvPicPr>
          <p:nvPr/>
        </p:nvPicPr>
        <p:blipFill rotWithShape="1">
          <a:blip r:embed="rId2">
            <a:alphaModFix/>
          </a:blip>
          <a:srcRect/>
          <a:stretch/>
        </p:blipFill>
        <p:spPr>
          <a:xfrm>
            <a:off x="1015805" y="3597030"/>
            <a:ext cx="1892300" cy="1892300"/>
          </a:xfrm>
          <a:prstGeom prst="rect">
            <a:avLst/>
          </a:prstGeom>
          <a:noFill/>
          <a:ln>
            <a:noFill/>
          </a:ln>
        </p:spPr>
      </p:pic>
      <p:pic>
        <p:nvPicPr>
          <p:cNvPr id="13" name="Google Shape;308;p38" descr="monitor-on.png"/>
          <p:cNvPicPr preferRelativeResize="0">
            <a:picLocks/>
          </p:cNvPicPr>
          <p:nvPr/>
        </p:nvPicPr>
        <p:blipFill rotWithShape="1">
          <a:blip r:embed="rId3">
            <a:alphaModFix/>
          </a:blip>
          <a:srcRect/>
          <a:stretch/>
        </p:blipFill>
        <p:spPr>
          <a:xfrm>
            <a:off x="7391205" y="3287873"/>
            <a:ext cx="1447800" cy="1447800"/>
          </a:xfrm>
          <a:prstGeom prst="rect">
            <a:avLst/>
          </a:prstGeom>
          <a:noFill/>
          <a:ln>
            <a:noFill/>
          </a:ln>
        </p:spPr>
      </p:pic>
      <p:sp>
        <p:nvSpPr>
          <p:cNvPr id="14" name="Google Shape;309;p38"/>
          <p:cNvSpPr/>
          <p:nvPr/>
        </p:nvSpPr>
        <p:spPr>
          <a:xfrm>
            <a:off x="4673405" y="3444630"/>
            <a:ext cx="1828800" cy="838200"/>
          </a:xfrm>
          <a:prstGeom prst="wedgeRoundRectCallout">
            <a:avLst>
              <a:gd name="adj1" fmla="val -20833"/>
              <a:gd name="adj2" fmla="val 62500"/>
              <a:gd name="adj3" fmla="val 0"/>
            </a:avLst>
          </a:prstGeom>
          <a:gradFill>
            <a:gsLst>
              <a:gs pos="0">
                <a:srgbClr val="FEFEFE"/>
              </a:gs>
              <a:gs pos="55000">
                <a:srgbClr val="F1F1F1"/>
              </a:gs>
              <a:gs pos="100000">
                <a:srgbClr val="C2C2C2"/>
              </a:gs>
            </a:gsLst>
            <a:path path="circle">
              <a:fillToRect r="100000" b="100000"/>
            </a:path>
            <a:tileRect l="-100000" t="-100000"/>
          </a:gradFill>
          <a:ln w="9525" cap="flat" cmpd="sng">
            <a:solidFill>
              <a:schemeClr val="dk1"/>
            </a:solidFill>
            <a:prstDash val="solid"/>
            <a:round/>
            <a:headEnd type="none" w="sm" len="sm"/>
            <a:tailEnd type="none" w="sm" len="sm"/>
          </a:ln>
          <a:effectLst>
            <a:outerShdw blurRad="51500" dist="25400" dir="5400000"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PE" sz="1200">
                <a:solidFill>
                  <a:schemeClr val="dk1"/>
                </a:solidFill>
                <a:latin typeface="Arial"/>
                <a:ea typeface="Arial"/>
                <a:cs typeface="Arial"/>
                <a:sym typeface="Arial"/>
              </a:rPr>
              <a:t>10101110001110101010101001101010101010101010101010101011110111010111011110011101</a:t>
            </a:r>
            <a:endParaRPr sz="4000">
              <a:solidFill>
                <a:schemeClr val="dk1"/>
              </a:solidFill>
              <a:latin typeface="Arial"/>
              <a:ea typeface="Arial"/>
              <a:cs typeface="Arial"/>
              <a:sym typeface="Arial"/>
            </a:endParaRPr>
          </a:p>
        </p:txBody>
      </p:sp>
      <p:sp>
        <p:nvSpPr>
          <p:cNvPr id="15" name="Google Shape;310;p38"/>
          <p:cNvSpPr/>
          <p:nvPr/>
        </p:nvSpPr>
        <p:spPr>
          <a:xfrm>
            <a:off x="3835205" y="4663830"/>
            <a:ext cx="914400" cy="762000"/>
          </a:xfrm>
          <a:prstGeom prst="stripedRightArrow">
            <a:avLst>
              <a:gd name="adj1" fmla="val 50000"/>
              <a:gd name="adj2" fmla="val 50000"/>
            </a:avLst>
          </a:prstGeom>
          <a:gradFill>
            <a:gsLst>
              <a:gs pos="0">
                <a:srgbClr val="FEFEFE"/>
              </a:gs>
              <a:gs pos="55000">
                <a:srgbClr val="F1F1F1"/>
              </a:gs>
              <a:gs pos="100000">
                <a:srgbClr val="C2C2C2"/>
              </a:gs>
            </a:gsLst>
            <a:path path="circle">
              <a:fillToRect r="100000" b="100000"/>
            </a:path>
            <a:tileRect l="-100000" t="-100000"/>
          </a:gradFill>
          <a:ln w="9525" cap="flat" cmpd="sng">
            <a:solidFill>
              <a:schemeClr val="dk1"/>
            </a:solidFill>
            <a:prstDash val="solid"/>
            <a:round/>
            <a:headEnd type="none" w="sm" len="sm"/>
            <a:tailEnd type="none" w="sm" len="sm"/>
          </a:ln>
          <a:effectLst>
            <a:outerShdw blurRad="51500" dist="25400" dir="5400000"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pic>
        <p:nvPicPr>
          <p:cNvPr id="16" name="Google Shape;311;p38" descr="icontexto-webdev-config-128x128.png"/>
          <p:cNvPicPr preferRelativeResize="0"/>
          <p:nvPr/>
        </p:nvPicPr>
        <p:blipFill rotWithShape="1">
          <a:blip r:embed="rId4">
            <a:alphaModFix/>
          </a:blip>
          <a:srcRect/>
          <a:stretch/>
        </p:blipFill>
        <p:spPr>
          <a:xfrm>
            <a:off x="4902005" y="4359030"/>
            <a:ext cx="1219200" cy="1219200"/>
          </a:xfrm>
          <a:prstGeom prst="rect">
            <a:avLst/>
          </a:prstGeom>
          <a:noFill/>
          <a:ln>
            <a:noFill/>
          </a:ln>
        </p:spPr>
      </p:pic>
      <p:sp>
        <p:nvSpPr>
          <p:cNvPr id="17" name="Google Shape;312;p38"/>
          <p:cNvSpPr/>
          <p:nvPr/>
        </p:nvSpPr>
        <p:spPr>
          <a:xfrm>
            <a:off x="2311205" y="4740030"/>
            <a:ext cx="1371600" cy="609600"/>
          </a:xfrm>
          <a:prstGeom prst="flowChartProcess">
            <a:avLst/>
          </a:prstGeom>
          <a:gradFill>
            <a:gsLst>
              <a:gs pos="0">
                <a:srgbClr val="FEFEFE"/>
              </a:gs>
              <a:gs pos="55000">
                <a:srgbClr val="F1F1F1"/>
              </a:gs>
              <a:gs pos="100000">
                <a:srgbClr val="C2C2C2"/>
              </a:gs>
            </a:gsLst>
            <a:path path="circle">
              <a:fillToRect r="100000" b="100000"/>
            </a:path>
            <a:tileRect l="-100000" t="-100000"/>
          </a:gradFill>
          <a:ln w="9525" cap="flat" cmpd="sng">
            <a:solidFill>
              <a:schemeClr val="dk1"/>
            </a:solidFill>
            <a:prstDash val="solid"/>
            <a:round/>
            <a:headEnd type="none" w="sm" len="sm"/>
            <a:tailEnd type="none" w="sm" len="sm"/>
          </a:ln>
          <a:effectLst>
            <a:outerShdw blurRad="51500" dist="25400" dir="5400000"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s-PE" sz="1600">
                <a:solidFill>
                  <a:schemeClr val="dk1"/>
                </a:solidFill>
                <a:latin typeface="Arial"/>
                <a:ea typeface="Arial"/>
                <a:cs typeface="Arial"/>
                <a:sym typeface="Arial"/>
              </a:rPr>
              <a:t>cout&lt;&lt;“Hola”;</a:t>
            </a:r>
            <a:endParaRPr sz="1600">
              <a:solidFill>
                <a:schemeClr val="dk1"/>
              </a:solidFill>
              <a:latin typeface="Arial"/>
              <a:ea typeface="Arial"/>
              <a:cs typeface="Arial"/>
              <a:sym typeface="Arial"/>
            </a:endParaRPr>
          </a:p>
        </p:txBody>
      </p:sp>
      <p:sp>
        <p:nvSpPr>
          <p:cNvPr id="18" name="Google Shape;313;p38"/>
          <p:cNvSpPr/>
          <p:nvPr/>
        </p:nvSpPr>
        <p:spPr>
          <a:xfrm flipH="1">
            <a:off x="711005" y="2073030"/>
            <a:ext cx="1752600" cy="1371600"/>
          </a:xfrm>
          <a:prstGeom prst="cloudCallout">
            <a:avLst>
              <a:gd name="adj1" fmla="val -20833"/>
              <a:gd name="adj2" fmla="val 62500"/>
            </a:avLst>
          </a:prstGeom>
          <a:gradFill>
            <a:gsLst>
              <a:gs pos="0">
                <a:srgbClr val="FEFEFE"/>
              </a:gs>
              <a:gs pos="55000">
                <a:srgbClr val="F1F1F1"/>
              </a:gs>
              <a:gs pos="100000">
                <a:srgbClr val="C2C2C2"/>
              </a:gs>
            </a:gsLst>
            <a:path path="circle">
              <a:fillToRect r="100000" b="100000"/>
            </a:path>
            <a:tileRect l="-100000" t="-100000"/>
          </a:gradFill>
          <a:ln w="9525" cap="flat" cmpd="sng">
            <a:solidFill>
              <a:schemeClr val="dk1"/>
            </a:solidFill>
            <a:prstDash val="solid"/>
            <a:round/>
            <a:headEnd type="none" w="sm" len="sm"/>
            <a:tailEnd type="none" w="sm" len="sm"/>
          </a:ln>
          <a:effectLst>
            <a:outerShdw blurRad="51500" dist="25400" dir="5400000"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PE" sz="1400">
                <a:solidFill>
                  <a:schemeClr val="dk1"/>
                </a:solidFill>
                <a:latin typeface="Arial"/>
                <a:ea typeface="Arial"/>
                <a:cs typeface="Arial"/>
                <a:sym typeface="Arial"/>
              </a:rPr>
              <a:t>Muestra en pantalla la palabra Hola</a:t>
            </a:r>
            <a:endParaRPr sz="1400">
              <a:solidFill>
                <a:schemeClr val="dk1"/>
              </a:solidFill>
              <a:latin typeface="Arial"/>
              <a:ea typeface="Arial"/>
              <a:cs typeface="Arial"/>
              <a:sym typeface="Arial"/>
            </a:endParaRPr>
          </a:p>
        </p:txBody>
      </p:sp>
      <p:sp>
        <p:nvSpPr>
          <p:cNvPr id="19" name="Google Shape;314;p38"/>
          <p:cNvSpPr/>
          <p:nvPr/>
        </p:nvSpPr>
        <p:spPr>
          <a:xfrm>
            <a:off x="6578405" y="3520830"/>
            <a:ext cx="914400" cy="762000"/>
          </a:xfrm>
          <a:prstGeom prst="stripedRightArrow">
            <a:avLst>
              <a:gd name="adj1" fmla="val 50000"/>
              <a:gd name="adj2" fmla="val 50000"/>
            </a:avLst>
          </a:prstGeom>
          <a:gradFill>
            <a:gsLst>
              <a:gs pos="0">
                <a:srgbClr val="FEFEFE"/>
              </a:gs>
              <a:gs pos="55000">
                <a:srgbClr val="F1F1F1"/>
              </a:gs>
              <a:gs pos="100000">
                <a:srgbClr val="C2C2C2"/>
              </a:gs>
            </a:gsLst>
            <a:path path="circle">
              <a:fillToRect r="100000" b="100000"/>
            </a:path>
            <a:tileRect l="-100000" t="-100000"/>
          </a:gradFill>
          <a:ln w="9525" cap="flat" cmpd="sng">
            <a:solidFill>
              <a:schemeClr val="dk1"/>
            </a:solidFill>
            <a:prstDash val="solid"/>
            <a:round/>
            <a:headEnd type="none" w="sm" len="sm"/>
            <a:tailEnd type="none" w="sm" len="sm"/>
          </a:ln>
          <a:effectLst>
            <a:outerShdw blurRad="51500" dist="25400" dir="5400000"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sp>
        <p:nvSpPr>
          <p:cNvPr id="20" name="Google Shape;315;p38"/>
          <p:cNvSpPr txBox="1"/>
          <p:nvPr/>
        </p:nvSpPr>
        <p:spPr>
          <a:xfrm>
            <a:off x="7821418" y="3544643"/>
            <a:ext cx="925512" cy="5238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PE" sz="2800">
                <a:solidFill>
                  <a:schemeClr val="dk1"/>
                </a:solidFill>
                <a:latin typeface="Arial"/>
                <a:ea typeface="Arial"/>
                <a:cs typeface="Arial"/>
                <a:sym typeface="Arial"/>
              </a:rPr>
              <a:t>Hola</a:t>
            </a:r>
            <a:endParaRPr/>
          </a:p>
        </p:txBody>
      </p:sp>
      <p:sp>
        <p:nvSpPr>
          <p:cNvPr id="21" name="Google Shape;316;p38"/>
          <p:cNvSpPr/>
          <p:nvPr/>
        </p:nvSpPr>
        <p:spPr>
          <a:xfrm>
            <a:off x="6349805" y="5959230"/>
            <a:ext cx="1447800" cy="4572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680" y="61844"/>
                </a:moveTo>
                <a:lnTo>
                  <a:pt x="-49727" y="-138442"/>
                </a:lnTo>
              </a:path>
            </a:pathLst>
          </a:custGeom>
          <a:gradFill>
            <a:gsLst>
              <a:gs pos="0">
                <a:srgbClr val="FFFDFD"/>
              </a:gs>
              <a:gs pos="55000">
                <a:srgbClr val="FFF9EA"/>
              </a:gs>
              <a:gs pos="100000">
                <a:srgbClr val="FFECA3"/>
              </a:gs>
            </a:gsLst>
            <a:path path="circle">
              <a:fillToRect r="100000" b="100000"/>
            </a:path>
            <a:tileRect l="-100000" t="-100000"/>
          </a:gradFill>
          <a:ln w="28575" cap="flat" cmpd="sng">
            <a:solidFill>
              <a:schemeClr val="accent2"/>
            </a:solidFill>
            <a:prstDash val="solid"/>
            <a:round/>
            <a:headEnd type="none" w="sm" len="sm"/>
            <a:tailEnd type="none" w="sm" len="sm"/>
          </a:ln>
          <a:effectLst>
            <a:outerShdw blurRad="51500" dist="25400" dir="5400000"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PE" sz="1600">
                <a:solidFill>
                  <a:schemeClr val="dk1"/>
                </a:solidFill>
                <a:latin typeface="Arial"/>
                <a:ea typeface="Arial"/>
                <a:cs typeface="Arial"/>
                <a:sym typeface="Arial"/>
              </a:rPr>
              <a:t>Compilador</a:t>
            </a:r>
            <a:endParaRPr sz="1600">
              <a:solidFill>
                <a:schemeClr val="dk1"/>
              </a:solidFill>
              <a:latin typeface="Arial"/>
              <a:ea typeface="Arial"/>
              <a:cs typeface="Arial"/>
              <a:sym typeface="Arial"/>
            </a:endParaRPr>
          </a:p>
        </p:txBody>
      </p:sp>
      <p:sp>
        <p:nvSpPr>
          <p:cNvPr id="22" name="Google Shape;317;p38"/>
          <p:cNvSpPr/>
          <p:nvPr/>
        </p:nvSpPr>
        <p:spPr>
          <a:xfrm>
            <a:off x="5892605" y="2299542"/>
            <a:ext cx="1905000" cy="4572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680" y="61844"/>
                </a:moveTo>
                <a:lnTo>
                  <a:pt x="-57425" y="296312"/>
                </a:lnTo>
              </a:path>
            </a:pathLst>
          </a:custGeom>
          <a:gradFill>
            <a:gsLst>
              <a:gs pos="0">
                <a:srgbClr val="FFFDFD"/>
              </a:gs>
              <a:gs pos="55000">
                <a:srgbClr val="FFF9EA"/>
              </a:gs>
              <a:gs pos="100000">
                <a:srgbClr val="FFECA3"/>
              </a:gs>
            </a:gsLst>
            <a:path path="circle">
              <a:fillToRect r="100000" b="100000"/>
            </a:path>
            <a:tileRect l="-100000" t="-100000"/>
          </a:gradFill>
          <a:ln w="28575" cap="flat" cmpd="sng">
            <a:solidFill>
              <a:schemeClr val="accent2"/>
            </a:solidFill>
            <a:prstDash val="solid"/>
            <a:round/>
            <a:headEnd type="none" w="sm" len="sm"/>
            <a:tailEnd type="none" w="sm" len="sm"/>
          </a:ln>
          <a:effectLst>
            <a:outerShdw blurRad="51500" dist="25400" dir="5400000"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PE" sz="1600">
                <a:solidFill>
                  <a:schemeClr val="dk1"/>
                </a:solidFill>
                <a:latin typeface="Arial"/>
                <a:ea typeface="Arial"/>
                <a:cs typeface="Arial"/>
                <a:sym typeface="Arial"/>
              </a:rPr>
              <a:t>Programa objeto</a:t>
            </a:r>
            <a:endParaRPr sz="1600">
              <a:solidFill>
                <a:schemeClr val="dk1"/>
              </a:solidFill>
              <a:latin typeface="Arial"/>
              <a:ea typeface="Arial"/>
              <a:cs typeface="Arial"/>
              <a:sym typeface="Arial"/>
            </a:endParaRPr>
          </a:p>
        </p:txBody>
      </p:sp>
      <p:sp>
        <p:nvSpPr>
          <p:cNvPr id="31" name="Google Shape;318;p38"/>
          <p:cNvSpPr/>
          <p:nvPr/>
        </p:nvSpPr>
        <p:spPr>
          <a:xfrm>
            <a:off x="1854005" y="6187830"/>
            <a:ext cx="1752600" cy="4572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60389" y="860"/>
                </a:moveTo>
                <a:lnTo>
                  <a:pt x="78570" y="-223032"/>
                </a:lnTo>
              </a:path>
            </a:pathLst>
          </a:custGeom>
          <a:gradFill>
            <a:gsLst>
              <a:gs pos="0">
                <a:srgbClr val="FFFDFD"/>
              </a:gs>
              <a:gs pos="55000">
                <a:srgbClr val="FFF9EA"/>
              </a:gs>
              <a:gs pos="100000">
                <a:srgbClr val="FFECA3"/>
              </a:gs>
            </a:gsLst>
            <a:path path="circle">
              <a:fillToRect r="100000" b="100000"/>
            </a:path>
            <a:tileRect l="-100000" t="-100000"/>
          </a:gradFill>
          <a:ln w="28575" cap="flat" cmpd="sng">
            <a:solidFill>
              <a:schemeClr val="accent2"/>
            </a:solidFill>
            <a:prstDash val="solid"/>
            <a:round/>
            <a:headEnd type="none" w="sm" len="sm"/>
            <a:tailEnd type="none" w="sm" len="sm"/>
          </a:ln>
          <a:effectLst>
            <a:outerShdw blurRad="51500" dist="25400" dir="5400000"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PE" sz="1600">
                <a:solidFill>
                  <a:schemeClr val="dk1"/>
                </a:solidFill>
                <a:latin typeface="Arial"/>
                <a:ea typeface="Arial"/>
                <a:cs typeface="Arial"/>
                <a:sym typeface="Arial"/>
              </a:rPr>
              <a:t>Programa Fuente</a:t>
            </a:r>
            <a:endParaRPr sz="1600">
              <a:solidFill>
                <a:schemeClr val="dk1"/>
              </a:solidFill>
              <a:latin typeface="Arial"/>
              <a:ea typeface="Arial"/>
              <a:cs typeface="Arial"/>
              <a:sym typeface="Arial"/>
            </a:endParaRPr>
          </a:p>
        </p:txBody>
      </p:sp>
      <p:sp>
        <p:nvSpPr>
          <p:cNvPr id="2" name="Rectángulo redondeado 1"/>
          <p:cNvSpPr/>
          <p:nvPr/>
        </p:nvSpPr>
        <p:spPr>
          <a:xfrm>
            <a:off x="4376127" y="1157165"/>
            <a:ext cx="4724595" cy="99314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solidFill>
                  <a:schemeClr val="accent1">
                    <a:lumMod val="50000"/>
                  </a:schemeClr>
                </a:solidFill>
              </a:rPr>
              <a:t>Un programa objeto es el resultado de la compilación o la interpretación del programa fuente en un lenguaje de </a:t>
            </a:r>
            <a:r>
              <a:rPr lang="es-MX" sz="1600" dirty="0" smtClean="0">
                <a:solidFill>
                  <a:schemeClr val="accent1">
                    <a:lumMod val="50000"/>
                  </a:schemeClr>
                </a:solidFill>
              </a:rPr>
              <a:t>programación</a:t>
            </a:r>
            <a:endParaRPr lang="es-MX" sz="1600" dirty="0">
              <a:solidFill>
                <a:schemeClr val="accent1">
                  <a:lumMod val="50000"/>
                </a:schemeClr>
              </a:solidFill>
            </a:endParaRPr>
          </a:p>
        </p:txBody>
      </p:sp>
      <p:sp>
        <p:nvSpPr>
          <p:cNvPr id="3" name="Marcador de fecha 2"/>
          <p:cNvSpPr>
            <a:spLocks noGrp="1"/>
          </p:cNvSpPr>
          <p:nvPr>
            <p:ph type="dt" sz="half" idx="10"/>
          </p:nvPr>
        </p:nvSpPr>
        <p:spPr/>
        <p:txBody>
          <a:bodyPr/>
          <a:lstStyle/>
          <a:p>
            <a:fld id="{4EDDC933-B2FF-4A0B-BD2D-368118FE4F1F}" type="datetime1">
              <a:rPr lang="es-MX" smtClean="0"/>
              <a:t>05/03/2024</a:t>
            </a:fld>
            <a:endParaRPr lang="es-MX"/>
          </a:p>
        </p:txBody>
      </p:sp>
      <p:sp>
        <p:nvSpPr>
          <p:cNvPr id="4" name="Marcador de número de diapositiva 3"/>
          <p:cNvSpPr>
            <a:spLocks noGrp="1"/>
          </p:cNvSpPr>
          <p:nvPr>
            <p:ph type="sldNum" sz="quarter" idx="12"/>
          </p:nvPr>
        </p:nvSpPr>
        <p:spPr/>
        <p:txBody>
          <a:bodyPr/>
          <a:lstStyle/>
          <a:p>
            <a:fld id="{CDF7E74A-622D-4723-BDFC-4E0DFBEEC54D}" type="slidenum">
              <a:rPr lang="es-MX" smtClean="0"/>
              <a:t>12</a:t>
            </a:fld>
            <a:endParaRPr lang="es-MX" dirty="0"/>
          </a:p>
        </p:txBody>
      </p:sp>
    </p:spTree>
    <p:extLst>
      <p:ext uri="{BB962C8B-B14F-4D97-AF65-F5344CB8AC3E}">
        <p14:creationId xmlns:p14="http://schemas.microsoft.com/office/powerpoint/2010/main" val="878217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668268" y="1149448"/>
            <a:ext cx="6231989" cy="609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lgn="l"/>
            <a:r>
              <a:rPr lang="es-PE" sz="3000" b="1" dirty="0" smtClean="0">
                <a:solidFill>
                  <a:schemeClr val="bg1">
                    <a:lumMod val="65000"/>
                  </a:schemeClr>
                </a:solidFill>
              </a:rPr>
              <a:t>Partes de un sistema</a:t>
            </a:r>
            <a:endParaRPr lang="en-US" sz="3000" b="1" dirty="0" smtClean="0">
              <a:solidFill>
                <a:schemeClr val="bg1">
                  <a:lumMod val="65000"/>
                </a:schemeClr>
              </a:solidFill>
            </a:endParaRPr>
          </a:p>
        </p:txBody>
      </p:sp>
      <p:sp>
        <p:nvSpPr>
          <p:cNvPr id="6" name="Flecha derecha 5"/>
          <p:cNvSpPr/>
          <p:nvPr/>
        </p:nvSpPr>
        <p:spPr>
          <a:xfrm>
            <a:off x="936119" y="2699076"/>
            <a:ext cx="2461846" cy="1167619"/>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rgbClr val="002060"/>
                </a:solidFill>
              </a:rPr>
              <a:t>ENTRADA</a:t>
            </a:r>
            <a:endParaRPr lang="es-MX" dirty="0">
              <a:solidFill>
                <a:srgbClr val="002060"/>
              </a:solidFill>
            </a:endParaRPr>
          </a:p>
        </p:txBody>
      </p:sp>
      <p:sp>
        <p:nvSpPr>
          <p:cNvPr id="7" name="Flecha derecha 6"/>
          <p:cNvSpPr/>
          <p:nvPr/>
        </p:nvSpPr>
        <p:spPr>
          <a:xfrm>
            <a:off x="5927806" y="2699076"/>
            <a:ext cx="2461846" cy="1167619"/>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rgbClr val="002060"/>
                </a:solidFill>
              </a:rPr>
              <a:t>SALIDA</a:t>
            </a:r>
            <a:endParaRPr lang="es-MX" dirty="0">
              <a:solidFill>
                <a:srgbClr val="002060"/>
              </a:solidFill>
            </a:endParaRPr>
          </a:p>
        </p:txBody>
      </p:sp>
      <p:sp>
        <p:nvSpPr>
          <p:cNvPr id="8" name="Elipse 7"/>
          <p:cNvSpPr/>
          <p:nvPr/>
        </p:nvSpPr>
        <p:spPr>
          <a:xfrm>
            <a:off x="3664079" y="2389587"/>
            <a:ext cx="1997612" cy="20257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smtClean="0"/>
              <a:t>Proceso</a:t>
            </a:r>
            <a:endParaRPr lang="es-MX" dirty="0"/>
          </a:p>
        </p:txBody>
      </p:sp>
      <p:sp>
        <p:nvSpPr>
          <p:cNvPr id="2" name="Marcador de fecha 1"/>
          <p:cNvSpPr>
            <a:spLocks noGrp="1"/>
          </p:cNvSpPr>
          <p:nvPr>
            <p:ph type="dt" sz="half" idx="10"/>
          </p:nvPr>
        </p:nvSpPr>
        <p:spPr/>
        <p:txBody>
          <a:bodyPr/>
          <a:lstStyle/>
          <a:p>
            <a:fld id="{4FFA6D7F-4B02-441C-9395-CEB2EBB4972F}" type="datetime1">
              <a:rPr lang="es-MX" smtClean="0"/>
              <a:t>05/03/2024</a:t>
            </a:fld>
            <a:endParaRPr lang="es-MX"/>
          </a:p>
        </p:txBody>
      </p:sp>
      <p:sp>
        <p:nvSpPr>
          <p:cNvPr id="3" name="Marcador de número de diapositiva 2"/>
          <p:cNvSpPr>
            <a:spLocks noGrp="1"/>
          </p:cNvSpPr>
          <p:nvPr>
            <p:ph type="sldNum" sz="quarter" idx="12"/>
          </p:nvPr>
        </p:nvSpPr>
        <p:spPr/>
        <p:txBody>
          <a:bodyPr/>
          <a:lstStyle/>
          <a:p>
            <a:fld id="{CDF7E74A-622D-4723-BDFC-4E0DFBEEC54D}" type="slidenum">
              <a:rPr lang="es-MX" smtClean="0"/>
              <a:t>13</a:t>
            </a:fld>
            <a:endParaRPr lang="es-MX" dirty="0"/>
          </a:p>
        </p:txBody>
      </p:sp>
    </p:spTree>
    <p:extLst>
      <p:ext uri="{BB962C8B-B14F-4D97-AF65-F5344CB8AC3E}">
        <p14:creationId xmlns:p14="http://schemas.microsoft.com/office/powerpoint/2010/main" val="34387397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oogle Shape;218;p6"/>
          <p:cNvGrpSpPr/>
          <p:nvPr/>
        </p:nvGrpSpPr>
        <p:grpSpPr>
          <a:xfrm>
            <a:off x="1322364" y="1534198"/>
            <a:ext cx="6672014" cy="3382576"/>
            <a:chOff x="1101822" y="-232586"/>
            <a:chExt cx="6108169" cy="3048459"/>
          </a:xfrm>
        </p:grpSpPr>
        <p:sp>
          <p:nvSpPr>
            <p:cNvPr id="10" name="Google Shape;219;p6"/>
            <p:cNvSpPr/>
            <p:nvPr/>
          </p:nvSpPr>
          <p:spPr>
            <a:xfrm>
              <a:off x="1101822" y="679509"/>
              <a:ext cx="1583096" cy="1305723"/>
            </a:xfrm>
            <a:prstGeom prst="roundRect">
              <a:avLst>
                <a:gd name="adj" fmla="val 10000"/>
              </a:avLst>
            </a:prstGeom>
            <a:solidFill>
              <a:schemeClr val="lt1">
                <a:alpha val="89803"/>
              </a:schemeClr>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0;p6"/>
            <p:cNvSpPr txBox="1"/>
            <p:nvPr/>
          </p:nvSpPr>
          <p:spPr>
            <a:xfrm>
              <a:off x="1131870" y="709557"/>
              <a:ext cx="1523000" cy="965829"/>
            </a:xfrm>
            <a:prstGeom prst="rect">
              <a:avLst/>
            </a:prstGeom>
            <a:noFill/>
            <a:ln>
              <a:noFill/>
            </a:ln>
          </p:spPr>
          <p:txBody>
            <a:bodyPr spcFirstLastPara="1" wrap="square" lIns="123825" tIns="123825" rIns="123825" bIns="123825" anchor="t" anchorCtr="0">
              <a:noAutofit/>
            </a:bodyPr>
            <a:lstStyle/>
            <a:p>
              <a:pPr marL="114300" marR="0" lvl="1" indent="-114300" algn="l" rtl="0">
                <a:lnSpc>
                  <a:spcPct val="90000"/>
                </a:lnSpc>
                <a:spcBef>
                  <a:spcPts val="0"/>
                </a:spcBef>
                <a:spcAft>
                  <a:spcPts val="0"/>
                </a:spcAft>
                <a:buClr>
                  <a:schemeClr val="dk1"/>
                </a:buClr>
                <a:buSzPts val="1200"/>
                <a:buFont typeface="Arial"/>
                <a:buChar char="•"/>
              </a:pPr>
              <a:r>
                <a:rPr lang="es-PE" sz="1200" b="0" i="0" u="none" strike="noStrike" cap="none">
                  <a:solidFill>
                    <a:schemeClr val="dk1"/>
                  </a:solidFill>
                  <a:latin typeface="Arial"/>
                  <a:ea typeface="Arial"/>
                  <a:cs typeface="Arial"/>
                  <a:sym typeface="Arial"/>
                </a:rPr>
                <a:t>Datos ingresados pueden ser enteros, decimales o letras </a:t>
              </a:r>
              <a:endParaRPr sz="1200" b="0" i="0" u="none" strike="noStrike" cap="none">
                <a:solidFill>
                  <a:schemeClr val="dk1"/>
                </a:solidFill>
                <a:latin typeface="Arial"/>
                <a:ea typeface="Arial"/>
                <a:cs typeface="Arial"/>
                <a:sym typeface="Arial"/>
              </a:endParaRPr>
            </a:p>
          </p:txBody>
        </p:sp>
        <p:sp>
          <p:nvSpPr>
            <p:cNvPr id="12" name="Google Shape;221;p6"/>
            <p:cNvSpPr/>
            <p:nvPr/>
          </p:nvSpPr>
          <p:spPr>
            <a:xfrm>
              <a:off x="1945093" y="823886"/>
              <a:ext cx="1991987" cy="1991987"/>
            </a:xfrm>
            <a:custGeom>
              <a:avLst/>
              <a:gdLst/>
              <a:ahLst/>
              <a:cxnLst/>
              <a:rect l="l" t="t" r="r" b="b"/>
              <a:pathLst>
                <a:path w="120000" h="120000" extrusionOk="0">
                  <a:moveTo>
                    <a:pt x="10874" y="87898"/>
                  </a:moveTo>
                  <a:lnTo>
                    <a:pt x="15445" y="85302"/>
                  </a:lnTo>
                  <a:lnTo>
                    <a:pt x="15445" y="85302"/>
                  </a:lnTo>
                  <a:cubicBezTo>
                    <a:pt x="23785" y="99988"/>
                    <a:pt x="38825" y="109620"/>
                    <a:pt x="55653" y="111053"/>
                  </a:cubicBezTo>
                  <a:cubicBezTo>
                    <a:pt x="72480" y="112486"/>
                    <a:pt x="88933" y="105535"/>
                    <a:pt x="99635" y="92472"/>
                  </a:cubicBezTo>
                  <a:lnTo>
                    <a:pt x="96619" y="90759"/>
                  </a:lnTo>
                  <a:lnTo>
                    <a:pt x="106841" y="86600"/>
                  </a:lnTo>
                  <a:lnTo>
                    <a:pt x="107286" y="96816"/>
                  </a:lnTo>
                  <a:lnTo>
                    <a:pt x="104267" y="95102"/>
                  </a:lnTo>
                  <a:cubicBezTo>
                    <a:pt x="92598" y="109817"/>
                    <a:pt x="74380" y="117772"/>
                    <a:pt x="55655" y="116328"/>
                  </a:cubicBezTo>
                  <a:cubicBezTo>
                    <a:pt x="36931" y="114884"/>
                    <a:pt x="20148" y="104229"/>
                    <a:pt x="10874" y="8789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2;p6"/>
            <p:cNvSpPr/>
            <p:nvPr/>
          </p:nvSpPr>
          <p:spPr>
            <a:xfrm>
              <a:off x="1453621" y="1705434"/>
              <a:ext cx="1407196" cy="559595"/>
            </a:xfrm>
            <a:prstGeom prst="roundRect">
              <a:avLst>
                <a:gd name="adj" fmla="val 10000"/>
              </a:avLst>
            </a:prstGeom>
            <a:solidFill>
              <a:schemeClr val="accent3"/>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3;p6"/>
            <p:cNvSpPr txBox="1"/>
            <p:nvPr/>
          </p:nvSpPr>
          <p:spPr>
            <a:xfrm>
              <a:off x="1470011" y="1721824"/>
              <a:ext cx="1374416" cy="526815"/>
            </a:xfrm>
            <a:prstGeom prst="rect">
              <a:avLst/>
            </a:prstGeom>
            <a:noFill/>
            <a:ln>
              <a:noFill/>
            </a:ln>
          </p:spPr>
          <p:txBody>
            <a:bodyPr spcFirstLastPara="1" wrap="square" lIns="53325" tIns="35550" rIns="53325" bIns="35550" anchor="ctr" anchorCtr="0">
              <a:noAutofit/>
            </a:bodyPr>
            <a:lstStyle/>
            <a:p>
              <a:pPr marL="0" marR="0" lvl="0" indent="0" algn="ctr" rtl="0">
                <a:lnSpc>
                  <a:spcPct val="90000"/>
                </a:lnSpc>
                <a:spcBef>
                  <a:spcPts val="0"/>
                </a:spcBef>
                <a:spcAft>
                  <a:spcPts val="0"/>
                </a:spcAft>
                <a:buNone/>
              </a:pPr>
              <a:r>
                <a:rPr lang="es-PE" sz="2800" dirty="0">
                  <a:solidFill>
                    <a:schemeClr val="lt1"/>
                  </a:solidFill>
                  <a:latin typeface="Arial"/>
                  <a:ea typeface="Arial"/>
                  <a:cs typeface="Arial"/>
                  <a:sym typeface="Arial"/>
                </a:rPr>
                <a:t>Entrada</a:t>
              </a:r>
              <a:endParaRPr sz="2800" dirty="0">
                <a:solidFill>
                  <a:schemeClr val="lt1"/>
                </a:solidFill>
                <a:latin typeface="Arial"/>
                <a:ea typeface="Arial"/>
                <a:cs typeface="Arial"/>
                <a:sym typeface="Arial"/>
              </a:endParaRPr>
            </a:p>
          </p:txBody>
        </p:sp>
        <p:sp>
          <p:nvSpPr>
            <p:cNvPr id="15" name="Google Shape;224;p6"/>
            <p:cNvSpPr/>
            <p:nvPr/>
          </p:nvSpPr>
          <p:spPr>
            <a:xfrm>
              <a:off x="3276409" y="679509"/>
              <a:ext cx="1583096" cy="1305723"/>
            </a:xfrm>
            <a:prstGeom prst="roundRect">
              <a:avLst>
                <a:gd name="adj" fmla="val 10000"/>
              </a:avLst>
            </a:prstGeom>
            <a:solidFill>
              <a:schemeClr val="lt1">
                <a:alpha val="89803"/>
              </a:schemeClr>
            </a:solidFill>
            <a:ln w="19050" cap="flat" cmpd="sng">
              <a:solidFill>
                <a:srgbClr val="7295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5;p6"/>
            <p:cNvSpPr txBox="1"/>
            <p:nvPr/>
          </p:nvSpPr>
          <p:spPr>
            <a:xfrm>
              <a:off x="3306457" y="989355"/>
              <a:ext cx="1523000" cy="965829"/>
            </a:xfrm>
            <a:prstGeom prst="rect">
              <a:avLst/>
            </a:prstGeom>
            <a:noFill/>
            <a:ln>
              <a:noFill/>
            </a:ln>
          </p:spPr>
          <p:txBody>
            <a:bodyPr spcFirstLastPara="1" wrap="square" lIns="123825" tIns="123825" rIns="123825" bIns="123825" anchor="t" anchorCtr="0">
              <a:noAutofit/>
            </a:bodyPr>
            <a:lstStyle/>
            <a:p>
              <a:pPr marL="114300" marR="0" lvl="1" indent="-114300" algn="l" rtl="0">
                <a:lnSpc>
                  <a:spcPct val="90000"/>
                </a:lnSpc>
                <a:spcBef>
                  <a:spcPts val="0"/>
                </a:spcBef>
                <a:spcAft>
                  <a:spcPts val="0"/>
                </a:spcAft>
                <a:buClr>
                  <a:schemeClr val="dk1"/>
                </a:buClr>
                <a:buSzPts val="1200"/>
                <a:buFont typeface="Arial"/>
                <a:buChar char="•"/>
              </a:pPr>
              <a:r>
                <a:rPr lang="es-PE" sz="1200" b="0" i="0" u="none" strike="noStrike" cap="none" dirty="0">
                  <a:solidFill>
                    <a:schemeClr val="dk1"/>
                  </a:solidFill>
                  <a:latin typeface="Arial"/>
                  <a:ea typeface="Arial"/>
                  <a:cs typeface="Arial"/>
                  <a:sym typeface="Arial"/>
                </a:rPr>
                <a:t>Valida los datos ingresados</a:t>
              </a:r>
              <a:endParaRPr sz="1200" b="0" i="0" u="none" strike="noStrike" cap="none" dirty="0">
                <a:solidFill>
                  <a:schemeClr val="dk1"/>
                </a:solidFill>
                <a:latin typeface="Arial"/>
                <a:ea typeface="Arial"/>
                <a:cs typeface="Arial"/>
                <a:sym typeface="Arial"/>
              </a:endParaRPr>
            </a:p>
            <a:p>
              <a:pPr marL="114300" marR="0" lvl="1" indent="-114300" algn="l" rtl="0">
                <a:lnSpc>
                  <a:spcPct val="90000"/>
                </a:lnSpc>
                <a:spcBef>
                  <a:spcPts val="180"/>
                </a:spcBef>
                <a:spcAft>
                  <a:spcPts val="0"/>
                </a:spcAft>
                <a:buClr>
                  <a:schemeClr val="dk1"/>
                </a:buClr>
                <a:buSzPts val="1200"/>
                <a:buFont typeface="Arial"/>
                <a:buChar char="•"/>
              </a:pPr>
              <a:r>
                <a:rPr lang="es-PE" sz="1200" b="0" i="0" u="none" strike="noStrike" cap="none" dirty="0">
                  <a:solidFill>
                    <a:schemeClr val="dk1"/>
                  </a:solidFill>
                  <a:latin typeface="Arial"/>
                  <a:ea typeface="Arial"/>
                  <a:cs typeface="Arial"/>
                  <a:sym typeface="Arial"/>
                </a:rPr>
                <a:t>Los transforma en información</a:t>
              </a:r>
              <a:endParaRPr sz="1200" b="0" i="0" u="none" strike="noStrike" cap="none" dirty="0">
                <a:solidFill>
                  <a:schemeClr val="dk1"/>
                </a:solidFill>
                <a:latin typeface="Arial"/>
                <a:ea typeface="Arial"/>
                <a:cs typeface="Arial"/>
                <a:sym typeface="Arial"/>
              </a:endParaRPr>
            </a:p>
          </p:txBody>
        </p:sp>
        <p:sp>
          <p:nvSpPr>
            <p:cNvPr id="17" name="Google Shape;226;p6"/>
            <p:cNvSpPr/>
            <p:nvPr/>
          </p:nvSpPr>
          <p:spPr>
            <a:xfrm>
              <a:off x="4087682" y="-232586"/>
              <a:ext cx="2194271" cy="2194271"/>
            </a:xfrm>
            <a:custGeom>
              <a:avLst/>
              <a:gdLst/>
              <a:ahLst/>
              <a:cxnLst/>
              <a:rect l="l" t="t" r="r" b="b"/>
              <a:pathLst>
                <a:path w="120000" h="120000" extrusionOk="0">
                  <a:moveTo>
                    <a:pt x="10593" y="31942"/>
                  </a:moveTo>
                  <a:lnTo>
                    <a:pt x="10593" y="31942"/>
                  </a:lnTo>
                  <a:cubicBezTo>
                    <a:pt x="19994" y="15388"/>
                    <a:pt x="37061" y="4642"/>
                    <a:pt x="56052" y="3319"/>
                  </a:cubicBezTo>
                  <a:cubicBezTo>
                    <a:pt x="75044" y="1996"/>
                    <a:pt x="93436" y="10273"/>
                    <a:pt x="105041" y="25364"/>
                  </a:cubicBezTo>
                  <a:lnTo>
                    <a:pt x="107786" y="23805"/>
                  </a:lnTo>
                  <a:lnTo>
                    <a:pt x="107332" y="33121"/>
                  </a:lnTo>
                  <a:lnTo>
                    <a:pt x="98103" y="29304"/>
                  </a:lnTo>
                  <a:lnTo>
                    <a:pt x="100847" y="27746"/>
                  </a:lnTo>
                  <a:lnTo>
                    <a:pt x="100847" y="27746"/>
                  </a:lnTo>
                  <a:cubicBezTo>
                    <a:pt x="90113" y="14153"/>
                    <a:pt x="73321" y="6790"/>
                    <a:pt x="56050" y="8104"/>
                  </a:cubicBezTo>
                  <a:cubicBezTo>
                    <a:pt x="38780" y="9419"/>
                    <a:pt x="23296" y="19238"/>
                    <a:pt x="14743" y="34299"/>
                  </a:cubicBezTo>
                  <a:close/>
                </a:path>
              </a:pathLst>
            </a:custGeom>
            <a:solidFill>
              <a:srgbClr val="7384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7;p6"/>
            <p:cNvSpPr/>
            <p:nvPr/>
          </p:nvSpPr>
          <p:spPr>
            <a:xfrm>
              <a:off x="3628208" y="399711"/>
              <a:ext cx="1407196" cy="559595"/>
            </a:xfrm>
            <a:prstGeom prst="roundRect">
              <a:avLst>
                <a:gd name="adj" fmla="val 10000"/>
              </a:avLst>
            </a:prstGeom>
            <a:solidFill>
              <a:srgbClr val="72958D"/>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8;p6"/>
            <p:cNvSpPr txBox="1"/>
            <p:nvPr/>
          </p:nvSpPr>
          <p:spPr>
            <a:xfrm>
              <a:off x="3644598" y="416101"/>
              <a:ext cx="1374416" cy="526815"/>
            </a:xfrm>
            <a:prstGeom prst="rect">
              <a:avLst/>
            </a:prstGeom>
            <a:noFill/>
            <a:ln>
              <a:noFill/>
            </a:ln>
          </p:spPr>
          <p:txBody>
            <a:bodyPr spcFirstLastPara="1" wrap="square" lIns="45700" tIns="30475" rIns="45700" bIns="30475" anchor="ctr" anchorCtr="0">
              <a:noAutofit/>
            </a:bodyPr>
            <a:lstStyle/>
            <a:p>
              <a:pPr marL="0" marR="0" lvl="0" indent="0" algn="ctr" rtl="0">
                <a:lnSpc>
                  <a:spcPct val="90000"/>
                </a:lnSpc>
                <a:spcBef>
                  <a:spcPts val="0"/>
                </a:spcBef>
                <a:spcAft>
                  <a:spcPts val="0"/>
                </a:spcAft>
                <a:buNone/>
              </a:pPr>
              <a:r>
                <a:rPr lang="es-PE" sz="2400">
                  <a:solidFill>
                    <a:schemeClr val="lt1"/>
                  </a:solidFill>
                  <a:latin typeface="Arial"/>
                  <a:ea typeface="Arial"/>
                  <a:cs typeface="Arial"/>
                  <a:sym typeface="Arial"/>
                </a:rPr>
                <a:t>Proceso</a:t>
              </a:r>
              <a:endParaRPr sz="2400">
                <a:solidFill>
                  <a:schemeClr val="lt1"/>
                </a:solidFill>
                <a:latin typeface="Arial"/>
                <a:ea typeface="Arial"/>
                <a:cs typeface="Arial"/>
                <a:sym typeface="Arial"/>
              </a:endParaRPr>
            </a:p>
          </p:txBody>
        </p:sp>
        <p:sp>
          <p:nvSpPr>
            <p:cNvPr id="20" name="Google Shape;229;p6"/>
            <p:cNvSpPr/>
            <p:nvPr/>
          </p:nvSpPr>
          <p:spPr>
            <a:xfrm>
              <a:off x="5450996" y="679509"/>
              <a:ext cx="1583096" cy="1305723"/>
            </a:xfrm>
            <a:prstGeom prst="roundRect">
              <a:avLst>
                <a:gd name="adj" fmla="val 10000"/>
              </a:avLst>
            </a:prstGeom>
            <a:solidFill>
              <a:schemeClr val="lt1">
                <a:alpha val="89803"/>
              </a:schemeClr>
            </a:solidFill>
            <a:ln w="19050" cap="flat" cmpd="sng">
              <a:solidFill>
                <a:srgbClr val="7384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0;p6"/>
            <p:cNvSpPr txBox="1"/>
            <p:nvPr/>
          </p:nvSpPr>
          <p:spPr>
            <a:xfrm>
              <a:off x="5481044" y="709557"/>
              <a:ext cx="1523000" cy="965829"/>
            </a:xfrm>
            <a:prstGeom prst="rect">
              <a:avLst/>
            </a:prstGeom>
            <a:noFill/>
            <a:ln>
              <a:noFill/>
            </a:ln>
          </p:spPr>
          <p:txBody>
            <a:bodyPr spcFirstLastPara="1" wrap="square" lIns="123825" tIns="123825" rIns="123825" bIns="123825" anchor="t" anchorCtr="0">
              <a:noAutofit/>
            </a:bodyPr>
            <a:lstStyle/>
            <a:p>
              <a:pPr marL="114300" marR="0" lvl="1" indent="-114300" algn="l" rtl="0">
                <a:lnSpc>
                  <a:spcPct val="90000"/>
                </a:lnSpc>
                <a:spcBef>
                  <a:spcPts val="0"/>
                </a:spcBef>
                <a:spcAft>
                  <a:spcPts val="0"/>
                </a:spcAft>
                <a:buClr>
                  <a:schemeClr val="dk1"/>
                </a:buClr>
                <a:buSzPts val="1200"/>
                <a:buFont typeface="Arial"/>
                <a:buChar char="•"/>
              </a:pPr>
              <a:r>
                <a:rPr lang="es-PE" sz="1200" b="0" i="0" u="none" strike="noStrike" cap="none">
                  <a:solidFill>
                    <a:schemeClr val="dk1"/>
                  </a:solidFill>
                  <a:latin typeface="Arial"/>
                  <a:ea typeface="Arial"/>
                  <a:cs typeface="Arial"/>
                  <a:sym typeface="Arial"/>
                </a:rPr>
                <a:t>Muestra la información </a:t>
              </a:r>
              <a:endParaRPr sz="1200" b="0" i="0" u="none" strike="noStrike" cap="none">
                <a:solidFill>
                  <a:schemeClr val="dk1"/>
                </a:solidFill>
                <a:latin typeface="Arial"/>
                <a:ea typeface="Arial"/>
                <a:cs typeface="Arial"/>
                <a:sym typeface="Arial"/>
              </a:endParaRPr>
            </a:p>
          </p:txBody>
        </p:sp>
        <p:sp>
          <p:nvSpPr>
            <p:cNvPr id="22" name="Google Shape;231;p6"/>
            <p:cNvSpPr/>
            <p:nvPr/>
          </p:nvSpPr>
          <p:spPr>
            <a:xfrm>
              <a:off x="5802795" y="1705434"/>
              <a:ext cx="1407196" cy="559595"/>
            </a:xfrm>
            <a:prstGeom prst="roundRect">
              <a:avLst>
                <a:gd name="adj" fmla="val 10000"/>
              </a:avLst>
            </a:prstGeom>
            <a:solidFill>
              <a:srgbClr val="73845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2;p6"/>
            <p:cNvSpPr txBox="1"/>
            <p:nvPr/>
          </p:nvSpPr>
          <p:spPr>
            <a:xfrm>
              <a:off x="5819185" y="1721824"/>
              <a:ext cx="1374416" cy="526815"/>
            </a:xfrm>
            <a:prstGeom prst="rect">
              <a:avLst/>
            </a:prstGeom>
            <a:noFill/>
            <a:ln>
              <a:noFill/>
            </a:ln>
          </p:spPr>
          <p:txBody>
            <a:bodyPr spcFirstLastPara="1" wrap="square" lIns="45700" tIns="30475" rIns="45700" bIns="30475" anchor="ctr" anchorCtr="0">
              <a:noAutofit/>
            </a:bodyPr>
            <a:lstStyle/>
            <a:p>
              <a:pPr marL="0" marR="0" lvl="0" indent="0" algn="ctr" rtl="0">
                <a:lnSpc>
                  <a:spcPct val="90000"/>
                </a:lnSpc>
                <a:spcBef>
                  <a:spcPts val="0"/>
                </a:spcBef>
                <a:spcAft>
                  <a:spcPts val="0"/>
                </a:spcAft>
                <a:buNone/>
              </a:pPr>
              <a:r>
                <a:rPr lang="es-PE" sz="2400">
                  <a:solidFill>
                    <a:schemeClr val="lt1"/>
                  </a:solidFill>
                  <a:latin typeface="Arial"/>
                  <a:ea typeface="Arial"/>
                  <a:cs typeface="Arial"/>
                  <a:sym typeface="Arial"/>
                </a:rPr>
                <a:t>Salida</a:t>
              </a:r>
              <a:endParaRPr sz="2400">
                <a:solidFill>
                  <a:schemeClr val="lt1"/>
                </a:solidFill>
                <a:latin typeface="Arial"/>
                <a:ea typeface="Arial"/>
                <a:cs typeface="Arial"/>
                <a:sym typeface="Arial"/>
              </a:endParaRPr>
            </a:p>
          </p:txBody>
        </p:sp>
      </p:grpSp>
      <p:sp>
        <p:nvSpPr>
          <p:cNvPr id="25" name="Subtitle 2"/>
          <p:cNvSpPr txBox="1">
            <a:spLocks/>
          </p:cNvSpPr>
          <p:nvPr/>
        </p:nvSpPr>
        <p:spPr>
          <a:xfrm>
            <a:off x="646285" y="945413"/>
            <a:ext cx="6231989" cy="609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lgn="l"/>
            <a:r>
              <a:rPr lang="es-PE" sz="3000" b="1" dirty="0" smtClean="0">
                <a:solidFill>
                  <a:schemeClr val="bg1">
                    <a:lumMod val="65000"/>
                  </a:schemeClr>
                </a:solidFill>
              </a:rPr>
              <a:t>Partes de un sistema</a:t>
            </a:r>
            <a:endParaRPr lang="en-US" sz="3000" b="1" dirty="0" smtClean="0">
              <a:solidFill>
                <a:schemeClr val="bg1">
                  <a:lumMod val="65000"/>
                </a:schemeClr>
              </a:solidFill>
            </a:endParaRPr>
          </a:p>
        </p:txBody>
      </p:sp>
      <p:sp>
        <p:nvSpPr>
          <p:cNvPr id="2" name="Marcador de fecha 1"/>
          <p:cNvSpPr>
            <a:spLocks noGrp="1"/>
          </p:cNvSpPr>
          <p:nvPr>
            <p:ph type="dt" sz="half" idx="10"/>
          </p:nvPr>
        </p:nvSpPr>
        <p:spPr/>
        <p:txBody>
          <a:bodyPr/>
          <a:lstStyle/>
          <a:p>
            <a:fld id="{E4C72034-AC56-4000-9721-EF3F643100F7}" type="datetime1">
              <a:rPr lang="es-MX" smtClean="0"/>
              <a:t>05/03/2024</a:t>
            </a:fld>
            <a:endParaRPr lang="es-MX"/>
          </a:p>
        </p:txBody>
      </p:sp>
      <p:sp>
        <p:nvSpPr>
          <p:cNvPr id="3" name="Marcador de número de diapositiva 2"/>
          <p:cNvSpPr>
            <a:spLocks noGrp="1"/>
          </p:cNvSpPr>
          <p:nvPr>
            <p:ph type="sldNum" sz="quarter" idx="12"/>
          </p:nvPr>
        </p:nvSpPr>
        <p:spPr/>
        <p:txBody>
          <a:bodyPr/>
          <a:lstStyle/>
          <a:p>
            <a:fld id="{CDF7E74A-622D-4723-BDFC-4E0DFBEEC54D}" type="slidenum">
              <a:rPr lang="es-MX" smtClean="0"/>
              <a:t>14</a:t>
            </a:fld>
            <a:endParaRPr lang="es-MX" dirty="0"/>
          </a:p>
        </p:txBody>
      </p:sp>
    </p:spTree>
    <p:extLst>
      <p:ext uri="{BB962C8B-B14F-4D97-AF65-F5344CB8AC3E}">
        <p14:creationId xmlns:p14="http://schemas.microsoft.com/office/powerpoint/2010/main" val="5809977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700037" y="1073629"/>
            <a:ext cx="6164899" cy="609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lgn="l"/>
            <a:r>
              <a:rPr lang="es-PE" sz="3000" b="1" dirty="0" smtClean="0">
                <a:solidFill>
                  <a:schemeClr val="bg1">
                    <a:lumMod val="65000"/>
                  </a:schemeClr>
                </a:solidFill>
              </a:rPr>
              <a:t>Dato</a:t>
            </a:r>
            <a:endParaRPr lang="en-US" sz="3000" b="1" dirty="0" smtClean="0">
              <a:solidFill>
                <a:schemeClr val="bg1">
                  <a:lumMod val="65000"/>
                </a:schemeClr>
              </a:solidFill>
            </a:endParaRPr>
          </a:p>
        </p:txBody>
      </p:sp>
      <p:sp>
        <p:nvSpPr>
          <p:cNvPr id="5" name="Rectángulo 4"/>
          <p:cNvSpPr/>
          <p:nvPr/>
        </p:nvSpPr>
        <p:spPr>
          <a:xfrm>
            <a:off x="1473860" y="1683229"/>
            <a:ext cx="6558793" cy="1938992"/>
          </a:xfrm>
          <a:prstGeom prst="rect">
            <a:avLst/>
          </a:prstGeom>
        </p:spPr>
        <p:txBody>
          <a:bodyPr wrap="square">
            <a:spAutoFit/>
          </a:bodyPr>
          <a:lstStyle/>
          <a:p>
            <a:pPr algn="ctr"/>
            <a:r>
              <a:rPr lang="es-MX" sz="2400" dirty="0" smtClean="0">
                <a:solidFill>
                  <a:srgbClr val="002060"/>
                </a:solidFill>
              </a:rPr>
              <a:t>Se denomina dato a cualquier objeto manipulable por el ordenador. Un dato puede ser un carácter leído de un teclado, información almacenada en un disco, un número que se encuentra en la memoria central, etc.</a:t>
            </a:r>
            <a:endParaRPr lang="es-MX" sz="2400" dirty="0">
              <a:solidFill>
                <a:srgbClr val="002060"/>
              </a:solidFill>
            </a:endParaRPr>
          </a:p>
        </p:txBody>
      </p:sp>
      <p:sp>
        <p:nvSpPr>
          <p:cNvPr id="2" name="Marcador de fecha 1"/>
          <p:cNvSpPr>
            <a:spLocks noGrp="1"/>
          </p:cNvSpPr>
          <p:nvPr>
            <p:ph type="dt" sz="half" idx="10"/>
          </p:nvPr>
        </p:nvSpPr>
        <p:spPr/>
        <p:txBody>
          <a:bodyPr/>
          <a:lstStyle/>
          <a:p>
            <a:fld id="{4E472752-EFF1-4992-9BFE-CC05822358BC}" type="datetime1">
              <a:rPr lang="es-MX" smtClean="0"/>
              <a:t>05/03/2024</a:t>
            </a:fld>
            <a:endParaRPr lang="es-MX"/>
          </a:p>
        </p:txBody>
      </p:sp>
      <p:sp>
        <p:nvSpPr>
          <p:cNvPr id="3" name="Marcador de número de diapositiva 2"/>
          <p:cNvSpPr>
            <a:spLocks noGrp="1"/>
          </p:cNvSpPr>
          <p:nvPr>
            <p:ph type="sldNum" sz="quarter" idx="12"/>
          </p:nvPr>
        </p:nvSpPr>
        <p:spPr/>
        <p:txBody>
          <a:bodyPr/>
          <a:lstStyle/>
          <a:p>
            <a:fld id="{CDF7E74A-622D-4723-BDFC-4E0DFBEEC54D}" type="slidenum">
              <a:rPr lang="es-MX" smtClean="0"/>
              <a:t>15</a:t>
            </a:fld>
            <a:endParaRPr lang="es-MX" dirty="0"/>
          </a:p>
        </p:txBody>
      </p:sp>
    </p:spTree>
    <p:extLst>
      <p:ext uri="{BB962C8B-B14F-4D97-AF65-F5344CB8AC3E}">
        <p14:creationId xmlns:p14="http://schemas.microsoft.com/office/powerpoint/2010/main" val="17316094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53976" y="712292"/>
            <a:ext cx="4773637" cy="609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r>
              <a:rPr lang="es-PE" sz="3000" b="1" dirty="0" smtClean="0">
                <a:solidFill>
                  <a:schemeClr val="bg1">
                    <a:lumMod val="65000"/>
                  </a:schemeClr>
                </a:solidFill>
              </a:rPr>
              <a:t>Tipos de datos en C++</a:t>
            </a:r>
            <a:endParaRPr lang="en-US" sz="3000" b="1" dirty="0" smtClean="0">
              <a:solidFill>
                <a:schemeClr val="bg1">
                  <a:lumMod val="65000"/>
                </a:schemeClr>
              </a:solidFill>
            </a:endParaRPr>
          </a:p>
        </p:txBody>
      </p:sp>
      <p:graphicFrame>
        <p:nvGraphicFramePr>
          <p:cNvPr id="4" name="Tabla 3"/>
          <p:cNvGraphicFramePr>
            <a:graphicFrameLocks noGrp="1"/>
          </p:cNvGraphicFramePr>
          <p:nvPr>
            <p:extLst>
              <p:ext uri="{D42A27DB-BD31-4B8C-83A1-F6EECF244321}">
                <p14:modId xmlns:p14="http://schemas.microsoft.com/office/powerpoint/2010/main" val="3475282114"/>
              </p:ext>
            </p:extLst>
          </p:nvPr>
        </p:nvGraphicFramePr>
        <p:xfrm>
          <a:off x="318868" y="1205630"/>
          <a:ext cx="9005014" cy="1668005"/>
        </p:xfrm>
        <a:graphic>
          <a:graphicData uri="http://schemas.openxmlformats.org/drawingml/2006/table">
            <a:tbl>
              <a:tblPr/>
              <a:tblGrid>
                <a:gridCol w="1589844">
                  <a:extLst>
                    <a:ext uri="{9D8B030D-6E8A-4147-A177-3AD203B41FA5}">
                      <a16:colId xmlns:a16="http://schemas.microsoft.com/office/drawing/2014/main" val="3230229131"/>
                    </a:ext>
                  </a:extLst>
                </a:gridCol>
                <a:gridCol w="2321725">
                  <a:extLst>
                    <a:ext uri="{9D8B030D-6E8A-4147-A177-3AD203B41FA5}">
                      <a16:colId xmlns:a16="http://schemas.microsoft.com/office/drawing/2014/main" val="2967740828"/>
                    </a:ext>
                  </a:extLst>
                </a:gridCol>
                <a:gridCol w="1255963">
                  <a:extLst>
                    <a:ext uri="{9D8B030D-6E8A-4147-A177-3AD203B41FA5}">
                      <a16:colId xmlns:a16="http://schemas.microsoft.com/office/drawing/2014/main" val="1199941491"/>
                    </a:ext>
                  </a:extLst>
                </a:gridCol>
                <a:gridCol w="3837482">
                  <a:extLst>
                    <a:ext uri="{9D8B030D-6E8A-4147-A177-3AD203B41FA5}">
                      <a16:colId xmlns:a16="http://schemas.microsoft.com/office/drawing/2014/main" val="3005385353"/>
                    </a:ext>
                  </a:extLst>
                </a:gridCol>
              </a:tblGrid>
              <a:tr h="307130">
                <a:tc>
                  <a:txBody>
                    <a:bodyPr/>
                    <a:lstStyle/>
                    <a:p>
                      <a:pPr algn="ctr">
                        <a:spcBef>
                          <a:spcPts val="200"/>
                        </a:spcBef>
                      </a:pPr>
                      <a:r>
                        <a:rPr lang="es-ES_tradnl" b="1" dirty="0">
                          <a:effectLst/>
                          <a:latin typeface="+mn-lt"/>
                        </a:rPr>
                        <a:t>Tipo de Dato</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a:spcBef>
                          <a:spcPts val="200"/>
                        </a:spcBef>
                      </a:pPr>
                      <a:r>
                        <a:rPr lang="es-ES_tradnl" b="1" dirty="0">
                          <a:effectLst/>
                          <a:latin typeface="+mn-lt"/>
                        </a:rPr>
                        <a:t>Descripción</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a:spcBef>
                          <a:spcPts val="200"/>
                        </a:spcBef>
                      </a:pPr>
                      <a:r>
                        <a:rPr lang="es-ES_tradnl" b="1" dirty="0" smtClean="0">
                          <a:effectLst/>
                          <a:latin typeface="+mn-lt"/>
                        </a:rPr>
                        <a:t>bytes</a:t>
                      </a:r>
                      <a:endParaRPr lang="es-ES_tradnl" b="1" dirty="0">
                        <a:effectLst/>
                        <a:latin typeface="+mn-lt"/>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a:spcBef>
                          <a:spcPts val="200"/>
                        </a:spcBef>
                      </a:pPr>
                      <a:r>
                        <a:rPr lang="es-ES_tradnl" b="1" dirty="0">
                          <a:effectLst/>
                          <a:latin typeface="+mn-lt"/>
                        </a:rPr>
                        <a:t>Rango</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03180566"/>
                  </a:ext>
                </a:extLst>
              </a:tr>
              <a:tr h="362185">
                <a:tc>
                  <a:txBody>
                    <a:bodyPr/>
                    <a:lstStyle/>
                    <a:p>
                      <a:pPr algn="ctr">
                        <a:spcBef>
                          <a:spcPts val="200"/>
                        </a:spcBef>
                      </a:pPr>
                      <a:r>
                        <a:rPr lang="es-ES_tradnl">
                          <a:effectLst/>
                          <a:latin typeface="+mn-lt"/>
                        </a:rPr>
                        <a:t>short</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200"/>
                        </a:spcBef>
                      </a:pPr>
                      <a:r>
                        <a:rPr lang="es-ES_tradnl" dirty="0">
                          <a:effectLst/>
                          <a:latin typeface="+mn-lt"/>
                        </a:rPr>
                        <a:t>Entero corto</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200"/>
                        </a:spcBef>
                      </a:pPr>
                      <a:r>
                        <a:rPr lang="es-ES_tradnl">
                          <a:effectLst/>
                          <a:latin typeface="+mn-lt"/>
                        </a:rPr>
                        <a:t>2</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200"/>
                        </a:spcBef>
                      </a:pPr>
                      <a:r>
                        <a:rPr lang="es-ES_tradnl">
                          <a:effectLst/>
                          <a:latin typeface="+mn-lt"/>
                        </a:rPr>
                        <a:t>-32768 a 32767</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25098671"/>
                  </a:ext>
                </a:extLst>
              </a:tr>
              <a:tr h="362185">
                <a:tc>
                  <a:txBody>
                    <a:bodyPr/>
                    <a:lstStyle/>
                    <a:p>
                      <a:pPr algn="ctr">
                        <a:spcBef>
                          <a:spcPts val="200"/>
                        </a:spcBef>
                      </a:pPr>
                      <a:r>
                        <a:rPr lang="es-ES_tradnl">
                          <a:effectLst/>
                          <a:latin typeface="+mn-lt"/>
                        </a:rPr>
                        <a:t>int</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200"/>
                        </a:spcBef>
                      </a:pPr>
                      <a:r>
                        <a:rPr lang="es-ES_tradnl">
                          <a:effectLst/>
                          <a:latin typeface="+mn-lt"/>
                        </a:rPr>
                        <a:t>Entero</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200"/>
                        </a:spcBef>
                      </a:pPr>
                      <a:r>
                        <a:rPr lang="es-ES_tradnl">
                          <a:effectLst/>
                          <a:latin typeface="+mn-lt"/>
                        </a:rPr>
                        <a:t>4</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200"/>
                        </a:spcBef>
                      </a:pPr>
                      <a:r>
                        <a:rPr lang="es-ES_tradnl">
                          <a:effectLst/>
                          <a:latin typeface="+mn-lt"/>
                        </a:rPr>
                        <a:t>-2147483648 a +2147483647</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16507889"/>
                  </a:ext>
                </a:extLst>
              </a:tr>
              <a:tr h="362185">
                <a:tc>
                  <a:txBody>
                    <a:bodyPr/>
                    <a:lstStyle/>
                    <a:p>
                      <a:pPr algn="ctr">
                        <a:spcBef>
                          <a:spcPts val="200"/>
                        </a:spcBef>
                      </a:pPr>
                      <a:r>
                        <a:rPr lang="es-ES_tradnl">
                          <a:effectLst/>
                          <a:latin typeface="+mn-lt"/>
                        </a:rPr>
                        <a:t>long</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200"/>
                        </a:spcBef>
                      </a:pPr>
                      <a:r>
                        <a:rPr lang="es-ES_tradnl">
                          <a:effectLst/>
                          <a:latin typeface="+mn-lt"/>
                        </a:rPr>
                        <a:t>Entero largo</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200"/>
                        </a:spcBef>
                      </a:pPr>
                      <a:r>
                        <a:rPr lang="es-ES_tradnl">
                          <a:effectLst/>
                          <a:latin typeface="+mn-lt"/>
                        </a:rPr>
                        <a:t>4</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200"/>
                        </a:spcBef>
                      </a:pPr>
                      <a:r>
                        <a:rPr lang="es-ES_tradnl">
                          <a:effectLst/>
                          <a:latin typeface="+mn-lt"/>
                        </a:rPr>
                        <a:t>-2147483648 a +2147483647</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89510632"/>
                  </a:ext>
                </a:extLst>
              </a:tr>
              <a:tr h="203848">
                <a:tc>
                  <a:txBody>
                    <a:bodyPr/>
                    <a:lstStyle/>
                    <a:p>
                      <a:pPr algn="ctr">
                        <a:spcBef>
                          <a:spcPts val="200"/>
                        </a:spcBef>
                      </a:pPr>
                      <a:r>
                        <a:rPr lang="es-ES_tradnl">
                          <a:effectLst/>
                          <a:latin typeface="+mn-lt"/>
                        </a:rPr>
                        <a:t>char</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200"/>
                        </a:spcBef>
                      </a:pPr>
                      <a:r>
                        <a:rPr lang="es-ES_tradnl" dirty="0">
                          <a:effectLst/>
                          <a:latin typeface="+mn-lt"/>
                        </a:rPr>
                        <a:t>Carácter</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200"/>
                        </a:spcBef>
                      </a:pPr>
                      <a:r>
                        <a:rPr lang="es-ES_tradnl">
                          <a:effectLst/>
                          <a:latin typeface="+mn-lt"/>
                        </a:rPr>
                        <a:t>1</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200"/>
                        </a:spcBef>
                      </a:pPr>
                      <a:r>
                        <a:rPr lang="es-ES_tradnl" dirty="0">
                          <a:effectLst/>
                          <a:latin typeface="+mn-lt"/>
                        </a:rPr>
                        <a:t>-128 a 127</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06399284"/>
                  </a:ext>
                </a:extLst>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613884269"/>
              </p:ext>
            </p:extLst>
          </p:nvPr>
        </p:nvGraphicFramePr>
        <p:xfrm>
          <a:off x="318868" y="3000045"/>
          <a:ext cx="9005014" cy="3560184"/>
        </p:xfrm>
        <a:graphic>
          <a:graphicData uri="http://schemas.openxmlformats.org/drawingml/2006/table">
            <a:tbl>
              <a:tblPr/>
              <a:tblGrid>
                <a:gridCol w="1569893">
                  <a:extLst>
                    <a:ext uri="{9D8B030D-6E8A-4147-A177-3AD203B41FA5}">
                      <a16:colId xmlns:a16="http://schemas.microsoft.com/office/drawing/2014/main" val="2790574565"/>
                    </a:ext>
                  </a:extLst>
                </a:gridCol>
                <a:gridCol w="2353455">
                  <a:extLst>
                    <a:ext uri="{9D8B030D-6E8A-4147-A177-3AD203B41FA5}">
                      <a16:colId xmlns:a16="http://schemas.microsoft.com/office/drawing/2014/main" val="1487921795"/>
                    </a:ext>
                  </a:extLst>
                </a:gridCol>
                <a:gridCol w="1259174">
                  <a:extLst>
                    <a:ext uri="{9D8B030D-6E8A-4147-A177-3AD203B41FA5}">
                      <a16:colId xmlns:a16="http://schemas.microsoft.com/office/drawing/2014/main" val="1270072432"/>
                    </a:ext>
                  </a:extLst>
                </a:gridCol>
                <a:gridCol w="3822492">
                  <a:extLst>
                    <a:ext uri="{9D8B030D-6E8A-4147-A177-3AD203B41FA5}">
                      <a16:colId xmlns:a16="http://schemas.microsoft.com/office/drawing/2014/main" val="2376047986"/>
                    </a:ext>
                  </a:extLst>
                </a:gridCol>
              </a:tblGrid>
              <a:tr h="395576">
                <a:tc>
                  <a:txBody>
                    <a:bodyPr/>
                    <a:lstStyle/>
                    <a:p>
                      <a:pPr algn="ctr">
                        <a:spcBef>
                          <a:spcPts val="200"/>
                        </a:spcBef>
                      </a:pPr>
                      <a:r>
                        <a:rPr lang="es-ES_tradnl" sz="1300" dirty="0" err="1">
                          <a:effectLst/>
                          <a:latin typeface="Verdana" panose="020B0604030504040204" pitchFamily="34" charset="0"/>
                        </a:rPr>
                        <a:t>signed</a:t>
                      </a:r>
                      <a:r>
                        <a:rPr lang="es-ES_tradnl" sz="1300" dirty="0">
                          <a:effectLst/>
                          <a:latin typeface="Verdana" panose="020B0604030504040204" pitchFamily="34" charset="0"/>
                        </a:rPr>
                        <a:t> short</a:t>
                      </a:r>
                      <a:endParaRPr lang="es-ES_tradnl" sz="1300" dirty="0">
                        <a:effectLst/>
                      </a:endParaRPr>
                    </a:p>
                  </a:txBody>
                  <a:tcPr marL="32049" marR="32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200"/>
                        </a:spcBef>
                      </a:pPr>
                      <a:r>
                        <a:rPr lang="es-ES_tradnl" sz="1300" dirty="0">
                          <a:effectLst/>
                          <a:latin typeface="Verdana" panose="020B0604030504040204" pitchFamily="34" charset="0"/>
                        </a:rPr>
                        <a:t>Entero corto</a:t>
                      </a:r>
                      <a:endParaRPr lang="es-ES_tradnl" sz="1300" dirty="0">
                        <a:effectLst/>
                      </a:endParaRPr>
                    </a:p>
                  </a:txBody>
                  <a:tcPr marL="32049" marR="32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200"/>
                        </a:spcBef>
                      </a:pPr>
                      <a:r>
                        <a:rPr lang="es-ES_tradnl" sz="1300">
                          <a:effectLst/>
                          <a:latin typeface="Verdana" panose="020B0604030504040204" pitchFamily="34" charset="0"/>
                        </a:rPr>
                        <a:t>2</a:t>
                      </a:r>
                      <a:endParaRPr lang="es-ES_tradnl" sz="1300">
                        <a:effectLst/>
                      </a:endParaRPr>
                    </a:p>
                  </a:txBody>
                  <a:tcPr marL="32049" marR="32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200"/>
                        </a:spcBef>
                      </a:pPr>
                      <a:r>
                        <a:rPr lang="es-ES_tradnl" sz="1300">
                          <a:effectLst/>
                          <a:latin typeface="Verdana" panose="020B0604030504040204" pitchFamily="34" charset="0"/>
                        </a:rPr>
                        <a:t>-32768 a 32767</a:t>
                      </a:r>
                      <a:endParaRPr lang="es-ES_tradnl" sz="1300">
                        <a:effectLst/>
                      </a:endParaRPr>
                    </a:p>
                  </a:txBody>
                  <a:tcPr marL="32049" marR="32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32518787"/>
                  </a:ext>
                </a:extLst>
              </a:tr>
              <a:tr h="593364">
                <a:tc>
                  <a:txBody>
                    <a:bodyPr/>
                    <a:lstStyle/>
                    <a:p>
                      <a:pPr algn="ctr">
                        <a:spcBef>
                          <a:spcPts val="200"/>
                        </a:spcBef>
                      </a:pPr>
                      <a:r>
                        <a:rPr lang="es-ES_tradnl" sz="1300">
                          <a:effectLst/>
                          <a:latin typeface="Verdana" panose="020B0604030504040204" pitchFamily="34" charset="0"/>
                        </a:rPr>
                        <a:t>unsigned short</a:t>
                      </a:r>
                      <a:endParaRPr lang="es-ES_tradnl" sz="1300">
                        <a:effectLst/>
                      </a:endParaRPr>
                    </a:p>
                  </a:txBody>
                  <a:tcPr marL="32049" marR="32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200"/>
                        </a:spcBef>
                      </a:pPr>
                      <a:r>
                        <a:rPr lang="es-ES_tradnl" sz="1300">
                          <a:effectLst/>
                          <a:latin typeface="Verdana" panose="020B0604030504040204" pitchFamily="34" charset="0"/>
                        </a:rPr>
                        <a:t>Entero corto sin signo</a:t>
                      </a:r>
                      <a:endParaRPr lang="es-ES_tradnl" sz="1300">
                        <a:effectLst/>
                      </a:endParaRPr>
                    </a:p>
                  </a:txBody>
                  <a:tcPr marL="32049" marR="32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200"/>
                        </a:spcBef>
                      </a:pPr>
                      <a:r>
                        <a:rPr lang="es-ES_tradnl" sz="1300">
                          <a:effectLst/>
                          <a:latin typeface="Verdana" panose="020B0604030504040204" pitchFamily="34" charset="0"/>
                        </a:rPr>
                        <a:t>2</a:t>
                      </a:r>
                      <a:endParaRPr lang="es-ES_tradnl" sz="1300">
                        <a:effectLst/>
                      </a:endParaRPr>
                    </a:p>
                  </a:txBody>
                  <a:tcPr marL="32049" marR="32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200"/>
                        </a:spcBef>
                      </a:pPr>
                      <a:r>
                        <a:rPr lang="es-ES_tradnl" sz="1300">
                          <a:effectLst/>
                          <a:latin typeface="Verdana" panose="020B0604030504040204" pitchFamily="34" charset="0"/>
                        </a:rPr>
                        <a:t>0 a 65535</a:t>
                      </a:r>
                      <a:endParaRPr lang="es-ES_tradnl" sz="1300">
                        <a:effectLst/>
                      </a:endParaRPr>
                    </a:p>
                  </a:txBody>
                  <a:tcPr marL="32049" marR="32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88267087"/>
                  </a:ext>
                </a:extLst>
              </a:tr>
              <a:tr h="395576">
                <a:tc>
                  <a:txBody>
                    <a:bodyPr/>
                    <a:lstStyle/>
                    <a:p>
                      <a:pPr algn="ctr">
                        <a:spcBef>
                          <a:spcPts val="200"/>
                        </a:spcBef>
                      </a:pPr>
                      <a:r>
                        <a:rPr lang="es-ES_tradnl" sz="1300">
                          <a:effectLst/>
                          <a:latin typeface="Verdana" panose="020B0604030504040204" pitchFamily="34" charset="0"/>
                        </a:rPr>
                        <a:t>signed int</a:t>
                      </a:r>
                      <a:endParaRPr lang="es-ES_tradnl" sz="1300">
                        <a:effectLst/>
                      </a:endParaRPr>
                    </a:p>
                  </a:txBody>
                  <a:tcPr marL="32049" marR="32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200"/>
                        </a:spcBef>
                      </a:pPr>
                      <a:r>
                        <a:rPr lang="es-ES_tradnl" sz="1300">
                          <a:effectLst/>
                          <a:latin typeface="Verdana" panose="020B0604030504040204" pitchFamily="34" charset="0"/>
                        </a:rPr>
                        <a:t>Entero</a:t>
                      </a:r>
                      <a:endParaRPr lang="es-ES_tradnl" sz="1300">
                        <a:effectLst/>
                      </a:endParaRPr>
                    </a:p>
                  </a:txBody>
                  <a:tcPr marL="32049" marR="32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200"/>
                        </a:spcBef>
                      </a:pPr>
                      <a:r>
                        <a:rPr lang="es-ES_tradnl" sz="1300" dirty="0">
                          <a:effectLst/>
                          <a:latin typeface="Verdana" panose="020B0604030504040204" pitchFamily="34" charset="0"/>
                        </a:rPr>
                        <a:t>4</a:t>
                      </a:r>
                      <a:endParaRPr lang="es-ES_tradnl" sz="1300" dirty="0">
                        <a:effectLst/>
                      </a:endParaRPr>
                    </a:p>
                  </a:txBody>
                  <a:tcPr marL="32049" marR="32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200"/>
                        </a:spcBef>
                      </a:pPr>
                      <a:r>
                        <a:rPr lang="es-ES_tradnl" sz="1300">
                          <a:effectLst/>
                          <a:latin typeface="Verdana" panose="020B0604030504040204" pitchFamily="34" charset="0"/>
                        </a:rPr>
                        <a:t>-2147483648 a +2147483647</a:t>
                      </a:r>
                      <a:endParaRPr lang="es-ES_tradnl" sz="1300">
                        <a:effectLst/>
                      </a:endParaRPr>
                    </a:p>
                  </a:txBody>
                  <a:tcPr marL="32049" marR="32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16885670"/>
                  </a:ext>
                </a:extLst>
              </a:tr>
              <a:tr h="395576">
                <a:tc>
                  <a:txBody>
                    <a:bodyPr/>
                    <a:lstStyle/>
                    <a:p>
                      <a:pPr algn="ctr">
                        <a:spcBef>
                          <a:spcPts val="200"/>
                        </a:spcBef>
                      </a:pPr>
                      <a:r>
                        <a:rPr lang="es-ES_tradnl" sz="1300">
                          <a:effectLst/>
                          <a:latin typeface="Verdana" panose="020B0604030504040204" pitchFamily="34" charset="0"/>
                        </a:rPr>
                        <a:t>unsigned int</a:t>
                      </a:r>
                      <a:endParaRPr lang="es-ES_tradnl" sz="1300">
                        <a:effectLst/>
                      </a:endParaRPr>
                    </a:p>
                  </a:txBody>
                  <a:tcPr marL="32049" marR="32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200"/>
                        </a:spcBef>
                      </a:pPr>
                      <a:r>
                        <a:rPr lang="es-ES_tradnl" sz="1300">
                          <a:effectLst/>
                          <a:latin typeface="Verdana" panose="020B0604030504040204" pitchFamily="34" charset="0"/>
                        </a:rPr>
                        <a:t>Entero sin signo</a:t>
                      </a:r>
                      <a:endParaRPr lang="es-ES_tradnl" sz="1300">
                        <a:effectLst/>
                      </a:endParaRPr>
                    </a:p>
                  </a:txBody>
                  <a:tcPr marL="32049" marR="32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200"/>
                        </a:spcBef>
                      </a:pPr>
                      <a:r>
                        <a:rPr lang="es-ES_tradnl" sz="1300">
                          <a:effectLst/>
                          <a:latin typeface="Verdana" panose="020B0604030504040204" pitchFamily="34" charset="0"/>
                        </a:rPr>
                        <a:t>4</a:t>
                      </a:r>
                      <a:endParaRPr lang="es-ES_tradnl" sz="1300">
                        <a:effectLst/>
                      </a:endParaRPr>
                    </a:p>
                  </a:txBody>
                  <a:tcPr marL="32049" marR="32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200"/>
                        </a:spcBef>
                      </a:pPr>
                      <a:r>
                        <a:rPr lang="es-ES_tradnl" sz="1300" dirty="0">
                          <a:effectLst/>
                          <a:latin typeface="Verdana" panose="020B0604030504040204" pitchFamily="34" charset="0"/>
                        </a:rPr>
                        <a:t>0 a 4294967295</a:t>
                      </a:r>
                      <a:endParaRPr lang="es-ES_tradnl" sz="1300" dirty="0">
                        <a:effectLst/>
                      </a:endParaRPr>
                    </a:p>
                  </a:txBody>
                  <a:tcPr marL="32049" marR="32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18509388"/>
                  </a:ext>
                </a:extLst>
              </a:tr>
              <a:tr h="395576">
                <a:tc>
                  <a:txBody>
                    <a:bodyPr/>
                    <a:lstStyle/>
                    <a:p>
                      <a:pPr algn="ctr">
                        <a:spcBef>
                          <a:spcPts val="200"/>
                        </a:spcBef>
                      </a:pPr>
                      <a:r>
                        <a:rPr lang="es-ES_tradnl" sz="1300">
                          <a:effectLst/>
                          <a:latin typeface="Verdana" panose="020B0604030504040204" pitchFamily="34" charset="0"/>
                        </a:rPr>
                        <a:t>signed long</a:t>
                      </a:r>
                      <a:endParaRPr lang="es-ES_tradnl" sz="1300">
                        <a:effectLst/>
                      </a:endParaRPr>
                    </a:p>
                  </a:txBody>
                  <a:tcPr marL="32049" marR="32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200"/>
                        </a:spcBef>
                      </a:pPr>
                      <a:r>
                        <a:rPr lang="es-ES_tradnl" sz="1300">
                          <a:effectLst/>
                          <a:latin typeface="Verdana" panose="020B0604030504040204" pitchFamily="34" charset="0"/>
                        </a:rPr>
                        <a:t>Entero largo</a:t>
                      </a:r>
                      <a:endParaRPr lang="es-ES_tradnl" sz="1300">
                        <a:effectLst/>
                      </a:endParaRPr>
                    </a:p>
                  </a:txBody>
                  <a:tcPr marL="32049" marR="32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200"/>
                        </a:spcBef>
                      </a:pPr>
                      <a:r>
                        <a:rPr lang="es-ES_tradnl" sz="1300">
                          <a:effectLst/>
                          <a:latin typeface="Verdana" panose="020B0604030504040204" pitchFamily="34" charset="0"/>
                        </a:rPr>
                        <a:t>4</a:t>
                      </a:r>
                      <a:endParaRPr lang="es-ES_tradnl" sz="1300">
                        <a:effectLst/>
                      </a:endParaRPr>
                    </a:p>
                  </a:txBody>
                  <a:tcPr marL="32049" marR="32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200"/>
                        </a:spcBef>
                      </a:pPr>
                      <a:r>
                        <a:rPr lang="es-ES_tradnl" sz="1300">
                          <a:effectLst/>
                          <a:latin typeface="Verdana" panose="020B0604030504040204" pitchFamily="34" charset="0"/>
                        </a:rPr>
                        <a:t>-2147483648 a +2147483647</a:t>
                      </a:r>
                      <a:endParaRPr lang="es-ES_tradnl" sz="1300">
                        <a:effectLst/>
                      </a:endParaRPr>
                    </a:p>
                  </a:txBody>
                  <a:tcPr marL="32049" marR="32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43970453"/>
                  </a:ext>
                </a:extLst>
              </a:tr>
              <a:tr h="593364">
                <a:tc>
                  <a:txBody>
                    <a:bodyPr/>
                    <a:lstStyle/>
                    <a:p>
                      <a:pPr algn="ctr">
                        <a:spcBef>
                          <a:spcPts val="200"/>
                        </a:spcBef>
                      </a:pPr>
                      <a:r>
                        <a:rPr lang="es-ES_tradnl" sz="1300">
                          <a:effectLst/>
                          <a:latin typeface="Verdana" panose="020B0604030504040204" pitchFamily="34" charset="0"/>
                        </a:rPr>
                        <a:t>unsigned long</a:t>
                      </a:r>
                      <a:endParaRPr lang="es-ES_tradnl" sz="1300">
                        <a:effectLst/>
                      </a:endParaRPr>
                    </a:p>
                  </a:txBody>
                  <a:tcPr marL="32049" marR="32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200"/>
                        </a:spcBef>
                      </a:pPr>
                      <a:r>
                        <a:rPr lang="es-ES_tradnl" sz="1300">
                          <a:effectLst/>
                          <a:latin typeface="Verdana" panose="020B0604030504040204" pitchFamily="34" charset="0"/>
                        </a:rPr>
                        <a:t>Entero largo sin signo</a:t>
                      </a:r>
                      <a:endParaRPr lang="es-ES_tradnl" sz="1300">
                        <a:effectLst/>
                      </a:endParaRPr>
                    </a:p>
                  </a:txBody>
                  <a:tcPr marL="32049" marR="32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200"/>
                        </a:spcBef>
                      </a:pPr>
                      <a:r>
                        <a:rPr lang="es-ES_tradnl" sz="1300" dirty="0">
                          <a:effectLst/>
                          <a:latin typeface="Verdana" panose="020B0604030504040204" pitchFamily="34" charset="0"/>
                        </a:rPr>
                        <a:t>4</a:t>
                      </a:r>
                      <a:endParaRPr lang="es-ES_tradnl" sz="1300" dirty="0">
                        <a:effectLst/>
                      </a:endParaRPr>
                    </a:p>
                  </a:txBody>
                  <a:tcPr marL="32049" marR="32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200"/>
                        </a:spcBef>
                      </a:pPr>
                      <a:r>
                        <a:rPr lang="es-ES_tradnl" sz="1300">
                          <a:effectLst/>
                          <a:latin typeface="Verdana" panose="020B0604030504040204" pitchFamily="34" charset="0"/>
                        </a:rPr>
                        <a:t>0 a 4294967295</a:t>
                      </a:r>
                      <a:endParaRPr lang="es-ES_tradnl" sz="1300">
                        <a:effectLst/>
                      </a:endParaRPr>
                    </a:p>
                  </a:txBody>
                  <a:tcPr marL="32049" marR="32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78317053"/>
                  </a:ext>
                </a:extLst>
              </a:tr>
              <a:tr h="395576">
                <a:tc>
                  <a:txBody>
                    <a:bodyPr/>
                    <a:lstStyle/>
                    <a:p>
                      <a:pPr algn="ctr">
                        <a:spcBef>
                          <a:spcPts val="200"/>
                        </a:spcBef>
                      </a:pPr>
                      <a:r>
                        <a:rPr lang="es-ES_tradnl" sz="1300">
                          <a:effectLst/>
                          <a:latin typeface="Verdana" panose="020B0604030504040204" pitchFamily="34" charset="0"/>
                        </a:rPr>
                        <a:t>signed char</a:t>
                      </a:r>
                      <a:endParaRPr lang="es-ES_tradnl" sz="1300">
                        <a:effectLst/>
                      </a:endParaRPr>
                    </a:p>
                  </a:txBody>
                  <a:tcPr marL="32049" marR="32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200"/>
                        </a:spcBef>
                      </a:pPr>
                      <a:r>
                        <a:rPr lang="es-ES_tradnl" sz="1300">
                          <a:effectLst/>
                          <a:latin typeface="Verdana" panose="020B0604030504040204" pitchFamily="34" charset="0"/>
                        </a:rPr>
                        <a:t>Carácter</a:t>
                      </a:r>
                      <a:endParaRPr lang="es-ES_tradnl" sz="1300">
                        <a:effectLst/>
                      </a:endParaRPr>
                    </a:p>
                  </a:txBody>
                  <a:tcPr marL="32049" marR="32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200"/>
                        </a:spcBef>
                      </a:pPr>
                      <a:r>
                        <a:rPr lang="es-ES_tradnl" sz="1300">
                          <a:effectLst/>
                          <a:latin typeface="Verdana" panose="020B0604030504040204" pitchFamily="34" charset="0"/>
                        </a:rPr>
                        <a:t>1</a:t>
                      </a:r>
                      <a:endParaRPr lang="es-ES_tradnl" sz="1300">
                        <a:effectLst/>
                      </a:endParaRPr>
                    </a:p>
                  </a:txBody>
                  <a:tcPr marL="32049" marR="32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200"/>
                        </a:spcBef>
                      </a:pPr>
                      <a:r>
                        <a:rPr lang="es-ES_tradnl" sz="1300">
                          <a:effectLst/>
                          <a:latin typeface="Verdana" panose="020B0604030504040204" pitchFamily="34" charset="0"/>
                        </a:rPr>
                        <a:t>-128 a 127</a:t>
                      </a:r>
                      <a:endParaRPr lang="es-ES_tradnl" sz="1300">
                        <a:effectLst/>
                      </a:endParaRPr>
                    </a:p>
                  </a:txBody>
                  <a:tcPr marL="32049" marR="32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27374857"/>
                  </a:ext>
                </a:extLst>
              </a:tr>
              <a:tr h="395576">
                <a:tc>
                  <a:txBody>
                    <a:bodyPr/>
                    <a:lstStyle/>
                    <a:p>
                      <a:pPr algn="ctr">
                        <a:spcBef>
                          <a:spcPts val="200"/>
                        </a:spcBef>
                      </a:pPr>
                      <a:r>
                        <a:rPr lang="es-ES_tradnl" sz="1300">
                          <a:effectLst/>
                          <a:latin typeface="Verdana" panose="020B0604030504040204" pitchFamily="34" charset="0"/>
                        </a:rPr>
                        <a:t>unsigned char</a:t>
                      </a:r>
                      <a:endParaRPr lang="es-ES_tradnl" sz="1300">
                        <a:effectLst/>
                      </a:endParaRPr>
                    </a:p>
                  </a:txBody>
                  <a:tcPr marL="32049" marR="32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200"/>
                        </a:spcBef>
                      </a:pPr>
                      <a:r>
                        <a:rPr lang="es-ES_tradnl" sz="1300">
                          <a:effectLst/>
                          <a:latin typeface="Verdana" panose="020B0604030504040204" pitchFamily="34" charset="0"/>
                        </a:rPr>
                        <a:t>Carácter sin signo</a:t>
                      </a:r>
                      <a:endParaRPr lang="es-ES_tradnl" sz="1300">
                        <a:effectLst/>
                      </a:endParaRPr>
                    </a:p>
                  </a:txBody>
                  <a:tcPr marL="32049" marR="32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200"/>
                        </a:spcBef>
                      </a:pPr>
                      <a:r>
                        <a:rPr lang="es-ES_tradnl" sz="1300">
                          <a:effectLst/>
                          <a:latin typeface="Verdana" panose="020B0604030504040204" pitchFamily="34" charset="0"/>
                        </a:rPr>
                        <a:t>1</a:t>
                      </a:r>
                      <a:endParaRPr lang="es-ES_tradnl" sz="1300">
                        <a:effectLst/>
                      </a:endParaRPr>
                    </a:p>
                  </a:txBody>
                  <a:tcPr marL="32049" marR="32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200"/>
                        </a:spcBef>
                      </a:pPr>
                      <a:r>
                        <a:rPr lang="es-ES_tradnl" sz="1300" dirty="0">
                          <a:effectLst/>
                          <a:latin typeface="Verdana" panose="020B0604030504040204" pitchFamily="34" charset="0"/>
                        </a:rPr>
                        <a:t>0 a 255</a:t>
                      </a:r>
                      <a:endParaRPr lang="es-ES_tradnl" sz="1300" dirty="0">
                        <a:effectLst/>
                      </a:endParaRPr>
                    </a:p>
                  </a:txBody>
                  <a:tcPr marL="32049" marR="32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78512980"/>
                  </a:ext>
                </a:extLst>
              </a:tr>
            </a:tbl>
          </a:graphicData>
        </a:graphic>
      </p:graphicFrame>
      <p:sp>
        <p:nvSpPr>
          <p:cNvPr id="2" name="Marcador de fecha 1"/>
          <p:cNvSpPr>
            <a:spLocks noGrp="1"/>
          </p:cNvSpPr>
          <p:nvPr>
            <p:ph type="dt" sz="half" idx="10"/>
          </p:nvPr>
        </p:nvSpPr>
        <p:spPr/>
        <p:txBody>
          <a:bodyPr/>
          <a:lstStyle/>
          <a:p>
            <a:fld id="{C61A2475-5976-47E5-AB71-A4BB236CC85C}" type="datetime1">
              <a:rPr lang="es-MX" smtClean="0"/>
              <a:t>05/03/2024</a:t>
            </a:fld>
            <a:endParaRPr lang="es-MX"/>
          </a:p>
        </p:txBody>
      </p:sp>
      <p:sp>
        <p:nvSpPr>
          <p:cNvPr id="3" name="Marcador de número de diapositiva 2"/>
          <p:cNvSpPr>
            <a:spLocks noGrp="1"/>
          </p:cNvSpPr>
          <p:nvPr>
            <p:ph type="sldNum" sz="quarter" idx="12"/>
          </p:nvPr>
        </p:nvSpPr>
        <p:spPr/>
        <p:txBody>
          <a:bodyPr/>
          <a:lstStyle/>
          <a:p>
            <a:fld id="{CDF7E74A-622D-4723-BDFC-4E0DFBEEC54D}" type="slidenum">
              <a:rPr lang="es-MX" smtClean="0"/>
              <a:t>16</a:t>
            </a:fld>
            <a:endParaRPr lang="es-MX" dirty="0"/>
          </a:p>
        </p:txBody>
      </p:sp>
    </p:spTree>
    <p:extLst>
      <p:ext uri="{BB962C8B-B14F-4D97-AF65-F5344CB8AC3E}">
        <p14:creationId xmlns:p14="http://schemas.microsoft.com/office/powerpoint/2010/main" val="41812177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0" y="992180"/>
            <a:ext cx="2410264" cy="609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r>
              <a:rPr lang="es-PE" sz="3000" b="1" dirty="0" smtClean="0">
                <a:solidFill>
                  <a:schemeClr val="bg1">
                    <a:lumMod val="65000"/>
                  </a:schemeClr>
                </a:solidFill>
              </a:rPr>
              <a:t>Variables</a:t>
            </a:r>
            <a:endParaRPr lang="en-US" sz="3000" b="1" dirty="0" smtClean="0">
              <a:solidFill>
                <a:schemeClr val="bg1">
                  <a:lumMod val="65000"/>
                </a:schemeClr>
              </a:solidFill>
            </a:endParaRPr>
          </a:p>
        </p:txBody>
      </p:sp>
      <p:pic>
        <p:nvPicPr>
          <p:cNvPr id="7170" name="Picture 2" descr="What is RAM memory and why is it so important for your computer?"/>
          <p:cNvPicPr>
            <a:picLocks noChangeAspect="1" noChangeArrowheads="1"/>
          </p:cNvPicPr>
          <p:nvPr/>
        </p:nvPicPr>
        <p:blipFill rotWithShape="1">
          <a:blip r:embed="rId2">
            <a:extLst>
              <a:ext uri="{28A0092B-C50C-407E-A947-70E740481C1C}">
                <a14:useLocalDpi xmlns:a14="http://schemas.microsoft.com/office/drawing/2010/main" val="0"/>
              </a:ext>
            </a:extLst>
          </a:blip>
          <a:srcRect l="9680" t="20787" r="9680" b="20787"/>
          <a:stretch/>
        </p:blipFill>
        <p:spPr bwMode="auto">
          <a:xfrm>
            <a:off x="5129190" y="3627561"/>
            <a:ext cx="3212952" cy="1225792"/>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499906" y="1648151"/>
            <a:ext cx="8348672" cy="1323439"/>
          </a:xfrm>
          <a:prstGeom prst="rect">
            <a:avLst/>
          </a:prstGeom>
        </p:spPr>
        <p:txBody>
          <a:bodyPr wrap="square">
            <a:spAutoFit/>
          </a:bodyPr>
          <a:lstStyle/>
          <a:p>
            <a:r>
              <a:rPr lang="es-MX" sz="2000" b="0" i="0" dirty="0" smtClean="0">
                <a:solidFill>
                  <a:srgbClr val="002060"/>
                </a:solidFill>
                <a:effectLst/>
              </a:rPr>
              <a:t>No todo lo que hacemos con nuestro programa se muestra por pantalla, por lo que necesitamos un espacio para nuestro trabajo “interno”. A este espacio le llamamos “</a:t>
            </a:r>
            <a:r>
              <a:rPr lang="es-MX" sz="2000" b="1" i="0" dirty="0" smtClean="0">
                <a:solidFill>
                  <a:srgbClr val="002060"/>
                </a:solidFill>
                <a:effectLst/>
              </a:rPr>
              <a:t>variables</a:t>
            </a:r>
            <a:r>
              <a:rPr lang="es-MX" sz="2000" b="0" i="0" dirty="0" smtClean="0">
                <a:solidFill>
                  <a:srgbClr val="002060"/>
                </a:solidFill>
                <a:effectLst/>
              </a:rPr>
              <a:t>”. Podemos entender una variable como una cajita donde guardamos un valor</a:t>
            </a:r>
            <a:endParaRPr lang="es-MX" sz="2000" dirty="0">
              <a:solidFill>
                <a:srgbClr val="002060"/>
              </a:solidFill>
            </a:endParaRPr>
          </a:p>
        </p:txBody>
      </p:sp>
      <p:sp>
        <p:nvSpPr>
          <p:cNvPr id="7" name="Rectángulo redondeado 6"/>
          <p:cNvSpPr/>
          <p:nvPr/>
        </p:nvSpPr>
        <p:spPr>
          <a:xfrm>
            <a:off x="731520" y="3627561"/>
            <a:ext cx="2588455" cy="122579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rgbClr val="002060"/>
                </a:solidFill>
              </a:rPr>
              <a:t>Una variable se almacena en la memoria RAM del computador</a:t>
            </a:r>
            <a:endParaRPr lang="es-MX" dirty="0">
              <a:solidFill>
                <a:srgbClr val="002060"/>
              </a:solidFill>
            </a:endParaRPr>
          </a:p>
        </p:txBody>
      </p:sp>
      <p:sp>
        <p:nvSpPr>
          <p:cNvPr id="8" name="Flecha derecha 7"/>
          <p:cNvSpPr/>
          <p:nvPr/>
        </p:nvSpPr>
        <p:spPr>
          <a:xfrm>
            <a:off x="4006026" y="4022407"/>
            <a:ext cx="506437" cy="436099"/>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Marcador de fecha 1"/>
          <p:cNvSpPr>
            <a:spLocks noGrp="1"/>
          </p:cNvSpPr>
          <p:nvPr>
            <p:ph type="dt" sz="half" idx="10"/>
          </p:nvPr>
        </p:nvSpPr>
        <p:spPr/>
        <p:txBody>
          <a:bodyPr/>
          <a:lstStyle/>
          <a:p>
            <a:fld id="{EE90F0D2-FE64-4062-B218-24DEE38E35CD}" type="datetime1">
              <a:rPr lang="es-MX" smtClean="0"/>
              <a:t>05/03/2024</a:t>
            </a:fld>
            <a:endParaRPr lang="es-MX"/>
          </a:p>
        </p:txBody>
      </p:sp>
      <p:sp>
        <p:nvSpPr>
          <p:cNvPr id="3" name="Marcador de número de diapositiva 2"/>
          <p:cNvSpPr>
            <a:spLocks noGrp="1"/>
          </p:cNvSpPr>
          <p:nvPr>
            <p:ph type="sldNum" sz="quarter" idx="12"/>
          </p:nvPr>
        </p:nvSpPr>
        <p:spPr/>
        <p:txBody>
          <a:bodyPr/>
          <a:lstStyle/>
          <a:p>
            <a:fld id="{CDF7E74A-622D-4723-BDFC-4E0DFBEEC54D}" type="slidenum">
              <a:rPr lang="es-MX" smtClean="0"/>
              <a:t>17</a:t>
            </a:fld>
            <a:endParaRPr lang="es-MX" dirty="0"/>
          </a:p>
        </p:txBody>
      </p:sp>
    </p:spTree>
    <p:extLst>
      <p:ext uri="{BB962C8B-B14F-4D97-AF65-F5344CB8AC3E}">
        <p14:creationId xmlns:p14="http://schemas.microsoft.com/office/powerpoint/2010/main" val="34487873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708614" y="202618"/>
            <a:ext cx="2410264" cy="60960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r>
              <a:rPr lang="es-PE" sz="4000" b="1" dirty="0" smtClean="0">
                <a:solidFill>
                  <a:schemeClr val="bg1">
                    <a:lumMod val="65000"/>
                  </a:schemeClr>
                </a:solidFill>
              </a:rPr>
              <a:t>Variables</a:t>
            </a:r>
            <a:endParaRPr lang="en-US" sz="4000" b="1" dirty="0" smtClean="0">
              <a:solidFill>
                <a:schemeClr val="bg1">
                  <a:lumMod val="65000"/>
                </a:schemeClr>
              </a:solidFill>
            </a:endParaRPr>
          </a:p>
        </p:txBody>
      </p:sp>
      <p:pic>
        <p:nvPicPr>
          <p:cNvPr id="7170" name="Picture 2" descr="What is RAM memory and why is it so important for your computer?"/>
          <p:cNvPicPr>
            <a:picLocks noChangeAspect="1" noChangeArrowheads="1"/>
          </p:cNvPicPr>
          <p:nvPr/>
        </p:nvPicPr>
        <p:blipFill rotWithShape="1">
          <a:blip r:embed="rId2">
            <a:extLst>
              <a:ext uri="{28A0092B-C50C-407E-A947-70E740481C1C}">
                <a14:useLocalDpi xmlns:a14="http://schemas.microsoft.com/office/drawing/2010/main" val="0"/>
              </a:ext>
            </a:extLst>
          </a:blip>
          <a:srcRect l="9680" t="20787" r="9680" b="20787"/>
          <a:stretch/>
        </p:blipFill>
        <p:spPr bwMode="auto">
          <a:xfrm>
            <a:off x="5298002" y="4515728"/>
            <a:ext cx="3212952" cy="1225792"/>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redondeado 6"/>
          <p:cNvSpPr/>
          <p:nvPr/>
        </p:nvSpPr>
        <p:spPr>
          <a:xfrm>
            <a:off x="900332" y="4515728"/>
            <a:ext cx="2588455" cy="122579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rgbClr val="002060"/>
                </a:solidFill>
              </a:rPr>
              <a:t>Una variable se almacena en la memoria RAM del computador</a:t>
            </a:r>
            <a:endParaRPr lang="es-MX" dirty="0">
              <a:solidFill>
                <a:srgbClr val="002060"/>
              </a:solidFill>
            </a:endParaRPr>
          </a:p>
        </p:txBody>
      </p:sp>
      <p:sp>
        <p:nvSpPr>
          <p:cNvPr id="8" name="Flecha derecha 7"/>
          <p:cNvSpPr/>
          <p:nvPr/>
        </p:nvSpPr>
        <p:spPr>
          <a:xfrm>
            <a:off x="4174838" y="4910574"/>
            <a:ext cx="506437" cy="436099"/>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Google Shape;268;p12"/>
          <p:cNvSpPr txBox="1">
            <a:spLocks/>
          </p:cNvSpPr>
          <p:nvPr/>
        </p:nvSpPr>
        <p:spPr>
          <a:xfrm>
            <a:off x="492369" y="1600199"/>
            <a:ext cx="8482902" cy="2915529"/>
          </a:xfrm>
          <a:prstGeom prst="rect">
            <a:avLst/>
          </a:prstGeom>
          <a:noFill/>
          <a:ln>
            <a:noFill/>
          </a:ln>
        </p:spPr>
        <p:txBody>
          <a:bodyPr spcFirstLastPara="1" vert="horz" wrap="square" lIns="91425" tIns="45700" rIns="91425" bIns="4570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2628" indent="-342900" algn="just">
              <a:spcBef>
                <a:spcPts val="0"/>
              </a:spcBef>
              <a:buClr>
                <a:schemeClr val="accent3"/>
              </a:buClr>
              <a:buSzPts val="2400"/>
              <a:buFont typeface="Wingdings" panose="05000000000000000000" pitchFamily="2" charset="2"/>
              <a:buChar char="ü"/>
            </a:pPr>
            <a:r>
              <a:rPr lang="es-MX" sz="2000" dirty="0" smtClean="0">
                <a:solidFill>
                  <a:srgbClr val="002060"/>
                </a:solidFill>
              </a:rPr>
              <a:t>Las variables son espacios en memoria que permiten almacenar y modificar un valor en cualquier punto del programa.</a:t>
            </a:r>
          </a:p>
          <a:p>
            <a:pPr marL="452628" indent="-342900" algn="just">
              <a:spcBef>
                <a:spcPts val="600"/>
              </a:spcBef>
              <a:buClr>
                <a:schemeClr val="accent3"/>
              </a:buClr>
              <a:buSzPts val="2400"/>
              <a:buFont typeface="Wingdings" panose="05000000000000000000" pitchFamily="2" charset="2"/>
              <a:buChar char="ü"/>
            </a:pPr>
            <a:r>
              <a:rPr lang="es-MX" sz="2000" dirty="0" smtClean="0">
                <a:solidFill>
                  <a:srgbClr val="002060"/>
                </a:solidFill>
              </a:rPr>
              <a:t>Las constantes son espacios en memoria que permiten almacenar un valor pero no modificarlo.</a:t>
            </a:r>
          </a:p>
          <a:p>
            <a:pPr marL="452628" indent="-342900" algn="just">
              <a:spcBef>
                <a:spcPts val="600"/>
              </a:spcBef>
              <a:buClr>
                <a:schemeClr val="accent3"/>
              </a:buClr>
              <a:buSzPts val="2400"/>
              <a:buFont typeface="Wingdings" panose="05000000000000000000" pitchFamily="2" charset="2"/>
              <a:buChar char="ü"/>
            </a:pPr>
            <a:r>
              <a:rPr lang="es-MX" sz="2000" dirty="0" smtClean="0">
                <a:solidFill>
                  <a:srgbClr val="002060"/>
                </a:solidFill>
              </a:rPr>
              <a:t>Las variables y constantes tienen que especificar a que tipo de dato pertenecen para que el compilador sepa como interpretarlos.</a:t>
            </a:r>
          </a:p>
          <a:p>
            <a:pPr marL="452628" indent="-342900" algn="just">
              <a:spcBef>
                <a:spcPts val="600"/>
              </a:spcBef>
              <a:buClr>
                <a:schemeClr val="accent3"/>
              </a:buClr>
              <a:buSzPts val="2400"/>
              <a:buFont typeface="Wingdings" panose="05000000000000000000" pitchFamily="2" charset="2"/>
              <a:buChar char="ü"/>
            </a:pPr>
            <a:r>
              <a:rPr lang="es-MX" sz="2000" dirty="0" smtClean="0">
                <a:solidFill>
                  <a:srgbClr val="002060"/>
                </a:solidFill>
              </a:rPr>
              <a:t>Las variables y constantes deben poseer un nombre único dentro del programa y es </a:t>
            </a:r>
            <a:r>
              <a:rPr lang="es-MX" sz="2000" b="1" dirty="0" smtClean="0">
                <a:solidFill>
                  <a:srgbClr val="002060"/>
                </a:solidFill>
              </a:rPr>
              <a:t>obligatorio declararlas</a:t>
            </a:r>
            <a:r>
              <a:rPr lang="es-MX" sz="2000" dirty="0" smtClean="0">
                <a:solidFill>
                  <a:srgbClr val="002060"/>
                </a:solidFill>
              </a:rPr>
              <a:t> antes de poder utilizarlas.</a:t>
            </a:r>
            <a:endParaRPr lang="es-MX" sz="2000" dirty="0">
              <a:solidFill>
                <a:srgbClr val="002060"/>
              </a:solidFill>
            </a:endParaRPr>
          </a:p>
        </p:txBody>
      </p:sp>
      <p:sp>
        <p:nvSpPr>
          <p:cNvPr id="2" name="Marcador de fecha 1"/>
          <p:cNvSpPr>
            <a:spLocks noGrp="1"/>
          </p:cNvSpPr>
          <p:nvPr>
            <p:ph type="dt" sz="half" idx="10"/>
          </p:nvPr>
        </p:nvSpPr>
        <p:spPr/>
        <p:txBody>
          <a:bodyPr/>
          <a:lstStyle/>
          <a:p>
            <a:fld id="{84E78779-C637-4725-82DD-180672F06E08}" type="datetime1">
              <a:rPr lang="es-MX" smtClean="0"/>
              <a:t>05/03/2024</a:t>
            </a:fld>
            <a:endParaRPr lang="es-MX"/>
          </a:p>
        </p:txBody>
      </p:sp>
      <p:sp>
        <p:nvSpPr>
          <p:cNvPr id="3" name="Marcador de número de diapositiva 2"/>
          <p:cNvSpPr>
            <a:spLocks noGrp="1"/>
          </p:cNvSpPr>
          <p:nvPr>
            <p:ph type="sldNum" sz="quarter" idx="12"/>
          </p:nvPr>
        </p:nvSpPr>
        <p:spPr/>
        <p:txBody>
          <a:bodyPr/>
          <a:lstStyle/>
          <a:p>
            <a:fld id="{CDF7E74A-622D-4723-BDFC-4E0DFBEEC54D}" type="slidenum">
              <a:rPr lang="es-MX" smtClean="0"/>
              <a:t>18</a:t>
            </a:fld>
            <a:endParaRPr lang="es-MX" dirty="0"/>
          </a:p>
        </p:txBody>
      </p:sp>
    </p:spTree>
    <p:extLst>
      <p:ext uri="{BB962C8B-B14F-4D97-AF65-F5344CB8AC3E}">
        <p14:creationId xmlns:p14="http://schemas.microsoft.com/office/powerpoint/2010/main" val="21367635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708613" y="232597"/>
            <a:ext cx="2410264" cy="60960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r>
              <a:rPr lang="es-PE" sz="4000" b="1" dirty="0" smtClean="0">
                <a:solidFill>
                  <a:schemeClr val="bg1">
                    <a:lumMod val="65000"/>
                  </a:schemeClr>
                </a:solidFill>
              </a:rPr>
              <a:t>Variables</a:t>
            </a:r>
            <a:endParaRPr lang="en-US" sz="4000" b="1" dirty="0" smtClean="0">
              <a:solidFill>
                <a:schemeClr val="bg1">
                  <a:lumMod val="65000"/>
                </a:schemeClr>
              </a:solidFill>
            </a:endParaRPr>
          </a:p>
        </p:txBody>
      </p:sp>
      <p:sp>
        <p:nvSpPr>
          <p:cNvPr id="10" name="Google Shape;274;p13"/>
          <p:cNvSpPr txBox="1">
            <a:spLocks/>
          </p:cNvSpPr>
          <p:nvPr/>
        </p:nvSpPr>
        <p:spPr>
          <a:xfrm>
            <a:off x="506436" y="1828800"/>
            <a:ext cx="8356210" cy="4501662"/>
          </a:xfrm>
          <a:prstGeom prst="rect">
            <a:avLst/>
          </a:prstGeom>
          <a:noFill/>
          <a:ln>
            <a:noFill/>
          </a:ln>
        </p:spPr>
        <p:txBody>
          <a:bodyPr spcFirstLastPara="1" vert="horz" wrap="square" lIns="91425" tIns="45700" rIns="91425" bIns="4570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2629" indent="-342900" algn="just">
              <a:spcBef>
                <a:spcPts val="0"/>
              </a:spcBef>
              <a:buClr>
                <a:schemeClr val="accent3"/>
              </a:buClr>
              <a:buSzPct val="100000"/>
              <a:buFont typeface="Wingdings" panose="05000000000000000000" pitchFamily="2" charset="2"/>
              <a:buChar char="ü"/>
            </a:pPr>
            <a:r>
              <a:rPr lang="es-MX" dirty="0" smtClean="0">
                <a:solidFill>
                  <a:srgbClr val="002060"/>
                </a:solidFill>
              </a:rPr>
              <a:t>El primer carácter debe ser una letra o el signo de subrayado “_”.</a:t>
            </a:r>
          </a:p>
          <a:p>
            <a:pPr marL="452629" indent="-342900" algn="just">
              <a:spcBef>
                <a:spcPts val="300"/>
              </a:spcBef>
              <a:buClr>
                <a:schemeClr val="accent3"/>
              </a:buClr>
              <a:buSzPct val="100000"/>
              <a:buFont typeface="Wingdings" panose="05000000000000000000" pitchFamily="2" charset="2"/>
              <a:buChar char="ü"/>
            </a:pPr>
            <a:r>
              <a:rPr lang="es-MX" dirty="0" smtClean="0">
                <a:solidFill>
                  <a:srgbClr val="002060"/>
                </a:solidFill>
              </a:rPr>
              <a:t>Los caracteres restantes pueden ser letras, el signo del subrayado o dígitos.</a:t>
            </a:r>
          </a:p>
          <a:p>
            <a:pPr marL="452629" indent="-342900" algn="just">
              <a:spcBef>
                <a:spcPts val="300"/>
              </a:spcBef>
              <a:buClr>
                <a:schemeClr val="accent3"/>
              </a:buClr>
              <a:buSzPct val="100000"/>
              <a:buFont typeface="Wingdings" panose="05000000000000000000" pitchFamily="2" charset="2"/>
              <a:buChar char="ü"/>
            </a:pPr>
            <a:r>
              <a:rPr lang="es-MX" b="1" u="sng" dirty="0" smtClean="0">
                <a:solidFill>
                  <a:srgbClr val="002060"/>
                </a:solidFill>
              </a:rPr>
              <a:t>NO</a:t>
            </a:r>
            <a:r>
              <a:rPr lang="es-MX" b="1" dirty="0" smtClean="0">
                <a:solidFill>
                  <a:srgbClr val="002060"/>
                </a:solidFill>
              </a:rPr>
              <a:t> </a:t>
            </a:r>
            <a:r>
              <a:rPr lang="es-MX" dirty="0" smtClean="0">
                <a:solidFill>
                  <a:srgbClr val="002060"/>
                </a:solidFill>
              </a:rPr>
              <a:t>se pueden utilizar caracteres especiales en el nombre como por ejemplo (ñ, ?, , , %, etc.)</a:t>
            </a:r>
          </a:p>
          <a:p>
            <a:pPr marL="452629" indent="-342900" algn="just">
              <a:spcBef>
                <a:spcPts val="300"/>
              </a:spcBef>
              <a:buClr>
                <a:schemeClr val="accent3"/>
              </a:buClr>
              <a:buSzPct val="100000"/>
              <a:buFont typeface="Wingdings" panose="05000000000000000000" pitchFamily="2" charset="2"/>
              <a:buChar char="ü"/>
            </a:pPr>
            <a:r>
              <a:rPr lang="es-MX" dirty="0" smtClean="0">
                <a:solidFill>
                  <a:srgbClr val="002060"/>
                </a:solidFill>
              </a:rPr>
              <a:t>Debe ser distinto de las palabras reservadas por el lenguaje, por ejemplo int, </a:t>
            </a:r>
            <a:r>
              <a:rPr lang="es-MX" dirty="0" err="1" smtClean="0">
                <a:solidFill>
                  <a:srgbClr val="002060"/>
                </a:solidFill>
              </a:rPr>
              <a:t>float</a:t>
            </a:r>
            <a:r>
              <a:rPr lang="es-MX" dirty="0" smtClean="0">
                <a:solidFill>
                  <a:srgbClr val="002060"/>
                </a:solidFill>
              </a:rPr>
              <a:t>, </a:t>
            </a:r>
            <a:r>
              <a:rPr lang="es-MX" dirty="0" err="1" smtClean="0">
                <a:solidFill>
                  <a:srgbClr val="002060"/>
                </a:solidFill>
              </a:rPr>
              <a:t>if</a:t>
            </a:r>
            <a:r>
              <a:rPr lang="es-MX" dirty="0" smtClean="0">
                <a:solidFill>
                  <a:srgbClr val="002060"/>
                </a:solidFill>
              </a:rPr>
              <a:t>, </a:t>
            </a:r>
            <a:r>
              <a:rPr lang="es-MX" dirty="0" err="1" smtClean="0">
                <a:solidFill>
                  <a:srgbClr val="002060"/>
                </a:solidFill>
              </a:rPr>
              <a:t>else</a:t>
            </a:r>
            <a:r>
              <a:rPr lang="es-MX" dirty="0" smtClean="0">
                <a:solidFill>
                  <a:srgbClr val="002060"/>
                </a:solidFill>
              </a:rPr>
              <a:t>, etc.</a:t>
            </a:r>
          </a:p>
          <a:p>
            <a:pPr marL="452629" indent="-342900" algn="just">
              <a:spcBef>
                <a:spcPts val="300"/>
              </a:spcBef>
              <a:buClr>
                <a:schemeClr val="accent3"/>
              </a:buClr>
              <a:buSzPct val="100000"/>
              <a:buFont typeface="Wingdings" panose="05000000000000000000" pitchFamily="2" charset="2"/>
              <a:buChar char="ü"/>
            </a:pPr>
            <a:r>
              <a:rPr lang="es-MX" dirty="0" smtClean="0">
                <a:solidFill>
                  <a:srgbClr val="002060"/>
                </a:solidFill>
              </a:rPr>
              <a:t>El Lenguaje C, hace diferencia entre mayúsculas y minúsculas por lo que una variable llamada </a:t>
            </a:r>
            <a:r>
              <a:rPr lang="es-MX" b="1" dirty="0" smtClean="0">
                <a:solidFill>
                  <a:srgbClr val="002060"/>
                </a:solidFill>
              </a:rPr>
              <a:t>Sueldo</a:t>
            </a:r>
            <a:r>
              <a:rPr lang="es-MX" dirty="0" smtClean="0">
                <a:solidFill>
                  <a:srgbClr val="002060"/>
                </a:solidFill>
              </a:rPr>
              <a:t> es distinta de una variable llamada </a:t>
            </a:r>
            <a:r>
              <a:rPr lang="es-MX" b="1" dirty="0" smtClean="0">
                <a:solidFill>
                  <a:srgbClr val="002060"/>
                </a:solidFill>
              </a:rPr>
              <a:t>sueldo</a:t>
            </a:r>
            <a:r>
              <a:rPr lang="es-MX" dirty="0" smtClean="0">
                <a:solidFill>
                  <a:srgbClr val="002060"/>
                </a:solidFill>
              </a:rPr>
              <a:t>.</a:t>
            </a:r>
          </a:p>
        </p:txBody>
      </p:sp>
      <p:sp>
        <p:nvSpPr>
          <p:cNvPr id="2" name="Marcador de fecha 1"/>
          <p:cNvSpPr>
            <a:spLocks noGrp="1"/>
          </p:cNvSpPr>
          <p:nvPr>
            <p:ph type="dt" sz="half" idx="10"/>
          </p:nvPr>
        </p:nvSpPr>
        <p:spPr/>
        <p:txBody>
          <a:bodyPr/>
          <a:lstStyle/>
          <a:p>
            <a:fld id="{C81B51C3-961D-4D85-8E3F-0A14DB3D0B75}" type="datetime1">
              <a:rPr lang="es-MX" smtClean="0"/>
              <a:t>05/03/2024</a:t>
            </a:fld>
            <a:endParaRPr lang="es-MX"/>
          </a:p>
        </p:txBody>
      </p:sp>
      <p:sp>
        <p:nvSpPr>
          <p:cNvPr id="3" name="Marcador de número de diapositiva 2"/>
          <p:cNvSpPr>
            <a:spLocks noGrp="1"/>
          </p:cNvSpPr>
          <p:nvPr>
            <p:ph type="sldNum" sz="quarter" idx="12"/>
          </p:nvPr>
        </p:nvSpPr>
        <p:spPr/>
        <p:txBody>
          <a:bodyPr/>
          <a:lstStyle/>
          <a:p>
            <a:fld id="{CDF7E74A-622D-4723-BDFC-4E0DFBEEC54D}" type="slidenum">
              <a:rPr lang="es-MX" smtClean="0"/>
              <a:t>19</a:t>
            </a:fld>
            <a:endParaRPr lang="es-MX" dirty="0"/>
          </a:p>
        </p:txBody>
      </p:sp>
    </p:spTree>
    <p:extLst>
      <p:ext uri="{BB962C8B-B14F-4D97-AF65-F5344CB8AC3E}">
        <p14:creationId xmlns:p14="http://schemas.microsoft.com/office/powerpoint/2010/main" val="2879999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nvSpPr>
        <p:spPr bwMode="auto">
          <a:xfrm>
            <a:off x="889686" y="1678899"/>
            <a:ext cx="7772400" cy="240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rgbClr val="FF0000"/>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s-PE" sz="4800" b="1" dirty="0" smtClean="0">
                <a:solidFill>
                  <a:schemeClr val="bg1">
                    <a:lumMod val="65000"/>
                  </a:schemeClr>
                </a:solidFill>
                <a:latin typeface="+mn-lt"/>
              </a:rPr>
              <a:t>UNIDAD 1</a:t>
            </a:r>
          </a:p>
          <a:p>
            <a:r>
              <a:rPr lang="es-PE" sz="4800" b="1" dirty="0" smtClean="0">
                <a:latin typeface="+mn-lt"/>
              </a:rPr>
              <a:t>Conceptos básicos de programación</a:t>
            </a:r>
            <a:endParaRPr lang="es-PE" sz="4800" b="1" dirty="0">
              <a:latin typeface="+mn-lt"/>
            </a:endParaRPr>
          </a:p>
        </p:txBody>
      </p:sp>
      <p:sp>
        <p:nvSpPr>
          <p:cNvPr id="2" name="Marcador de fecha 1"/>
          <p:cNvSpPr>
            <a:spLocks noGrp="1"/>
          </p:cNvSpPr>
          <p:nvPr>
            <p:ph type="dt" sz="half" idx="10"/>
          </p:nvPr>
        </p:nvSpPr>
        <p:spPr/>
        <p:txBody>
          <a:bodyPr/>
          <a:lstStyle/>
          <a:p>
            <a:fld id="{4CDFE72C-9AD9-48D4-898D-CAA08F4A6CAA}" type="datetime1">
              <a:rPr lang="es-MX" smtClean="0"/>
              <a:t>05/03/2024</a:t>
            </a:fld>
            <a:endParaRPr lang="es-MX"/>
          </a:p>
        </p:txBody>
      </p:sp>
      <p:sp>
        <p:nvSpPr>
          <p:cNvPr id="3" name="Marcador de número de diapositiva 2"/>
          <p:cNvSpPr>
            <a:spLocks noGrp="1"/>
          </p:cNvSpPr>
          <p:nvPr>
            <p:ph type="sldNum" sz="quarter" idx="12"/>
          </p:nvPr>
        </p:nvSpPr>
        <p:spPr/>
        <p:txBody>
          <a:bodyPr/>
          <a:lstStyle/>
          <a:p>
            <a:fld id="{CDF7E74A-622D-4723-BDFC-4E0DFBEEC54D}" type="slidenum">
              <a:rPr lang="es-MX" smtClean="0"/>
              <a:t>2</a:t>
            </a:fld>
            <a:endParaRPr lang="es-MX" dirty="0"/>
          </a:p>
        </p:txBody>
      </p:sp>
    </p:spTree>
    <p:extLst>
      <p:ext uri="{BB962C8B-B14F-4D97-AF65-F5344CB8AC3E}">
        <p14:creationId xmlns:p14="http://schemas.microsoft.com/office/powerpoint/2010/main" val="1745018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506436" y="875147"/>
            <a:ext cx="4604824" cy="5967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lgn="l"/>
            <a:r>
              <a:rPr lang="es-PE" sz="3000" b="1" dirty="0" smtClean="0">
                <a:solidFill>
                  <a:schemeClr val="bg1">
                    <a:lumMod val="65000"/>
                  </a:schemeClr>
                </a:solidFill>
              </a:rPr>
              <a:t>Variables y constantes</a:t>
            </a:r>
            <a:endParaRPr lang="en-US" sz="3000" b="1" dirty="0" smtClean="0">
              <a:solidFill>
                <a:schemeClr val="bg1">
                  <a:lumMod val="65000"/>
                </a:schemeClr>
              </a:solidFill>
            </a:endParaRPr>
          </a:p>
        </p:txBody>
      </p:sp>
      <p:sp>
        <p:nvSpPr>
          <p:cNvPr id="10" name="Google Shape;274;p13"/>
          <p:cNvSpPr txBox="1">
            <a:spLocks/>
          </p:cNvSpPr>
          <p:nvPr/>
        </p:nvSpPr>
        <p:spPr>
          <a:xfrm>
            <a:off x="506436" y="2940146"/>
            <a:ext cx="8356210" cy="3446585"/>
          </a:xfrm>
          <a:prstGeom prst="rect">
            <a:avLst/>
          </a:prstGeom>
          <a:noFill/>
          <a:ln>
            <a:noFill/>
          </a:ln>
        </p:spPr>
        <p:txBody>
          <a:bodyPr spcFirstLastPara="1" vert="horz" wrap="square" lIns="91425" tIns="45700" rIns="91425" bIns="4570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2629" indent="-342900" algn="just">
              <a:spcBef>
                <a:spcPts val="0"/>
              </a:spcBef>
              <a:buClr>
                <a:schemeClr val="accent3"/>
              </a:buClr>
              <a:buSzPct val="100000"/>
              <a:buFont typeface="Wingdings" panose="05000000000000000000" pitchFamily="2" charset="2"/>
              <a:buChar char="ü"/>
            </a:pPr>
            <a:r>
              <a:rPr lang="es-MX" sz="2200" dirty="0" smtClean="0">
                <a:solidFill>
                  <a:srgbClr val="002060"/>
                </a:solidFill>
              </a:rPr>
              <a:t>El primer carácter debe ser una letra o el signo de subrayado “_”.</a:t>
            </a:r>
          </a:p>
          <a:p>
            <a:pPr marL="452629" indent="-342900" algn="just">
              <a:spcBef>
                <a:spcPts val="300"/>
              </a:spcBef>
              <a:buClr>
                <a:schemeClr val="accent3"/>
              </a:buClr>
              <a:buSzPct val="100000"/>
              <a:buFont typeface="Wingdings" panose="05000000000000000000" pitchFamily="2" charset="2"/>
              <a:buChar char="ü"/>
            </a:pPr>
            <a:r>
              <a:rPr lang="es-MX" sz="2200" dirty="0" smtClean="0">
                <a:solidFill>
                  <a:srgbClr val="002060"/>
                </a:solidFill>
              </a:rPr>
              <a:t>Los caracteres restantes pueden ser letras, el signo del subrayado o dígitos.</a:t>
            </a:r>
          </a:p>
          <a:p>
            <a:pPr marL="452629" indent="-342900" algn="just">
              <a:spcBef>
                <a:spcPts val="300"/>
              </a:spcBef>
              <a:buClr>
                <a:schemeClr val="accent3"/>
              </a:buClr>
              <a:buSzPct val="100000"/>
              <a:buFont typeface="Wingdings" panose="05000000000000000000" pitchFamily="2" charset="2"/>
              <a:buChar char="ü"/>
            </a:pPr>
            <a:r>
              <a:rPr lang="es-MX" sz="2200" b="1" u="sng" dirty="0" smtClean="0">
                <a:solidFill>
                  <a:srgbClr val="002060"/>
                </a:solidFill>
              </a:rPr>
              <a:t>NO</a:t>
            </a:r>
            <a:r>
              <a:rPr lang="es-MX" sz="2200" b="1" dirty="0" smtClean="0">
                <a:solidFill>
                  <a:srgbClr val="002060"/>
                </a:solidFill>
              </a:rPr>
              <a:t> </a:t>
            </a:r>
            <a:r>
              <a:rPr lang="es-MX" sz="2200" dirty="0" smtClean="0">
                <a:solidFill>
                  <a:srgbClr val="002060"/>
                </a:solidFill>
              </a:rPr>
              <a:t>se pueden utilizar caracteres especiales en el nombre como por ejemplo (ñ, ?, , , %, etc.)</a:t>
            </a:r>
          </a:p>
          <a:p>
            <a:pPr marL="452629" indent="-342900" algn="just">
              <a:spcBef>
                <a:spcPts val="300"/>
              </a:spcBef>
              <a:buClr>
                <a:schemeClr val="accent3"/>
              </a:buClr>
              <a:buSzPct val="100000"/>
              <a:buFont typeface="Wingdings" panose="05000000000000000000" pitchFamily="2" charset="2"/>
              <a:buChar char="ü"/>
            </a:pPr>
            <a:r>
              <a:rPr lang="es-MX" sz="2200" dirty="0" smtClean="0">
                <a:solidFill>
                  <a:srgbClr val="002060"/>
                </a:solidFill>
              </a:rPr>
              <a:t>Debe ser distinto de las palabras reservadas por el lenguaje, por ejemplo int, </a:t>
            </a:r>
            <a:r>
              <a:rPr lang="es-MX" sz="2200" dirty="0" err="1" smtClean="0">
                <a:solidFill>
                  <a:srgbClr val="002060"/>
                </a:solidFill>
              </a:rPr>
              <a:t>float</a:t>
            </a:r>
            <a:r>
              <a:rPr lang="es-MX" sz="2200" dirty="0" smtClean="0">
                <a:solidFill>
                  <a:srgbClr val="002060"/>
                </a:solidFill>
              </a:rPr>
              <a:t>, </a:t>
            </a:r>
            <a:r>
              <a:rPr lang="es-MX" sz="2200" dirty="0" err="1" smtClean="0">
                <a:solidFill>
                  <a:srgbClr val="002060"/>
                </a:solidFill>
              </a:rPr>
              <a:t>if</a:t>
            </a:r>
            <a:r>
              <a:rPr lang="es-MX" sz="2200" dirty="0" smtClean="0">
                <a:solidFill>
                  <a:srgbClr val="002060"/>
                </a:solidFill>
              </a:rPr>
              <a:t>, </a:t>
            </a:r>
            <a:r>
              <a:rPr lang="es-MX" sz="2200" dirty="0" err="1" smtClean="0">
                <a:solidFill>
                  <a:srgbClr val="002060"/>
                </a:solidFill>
              </a:rPr>
              <a:t>else</a:t>
            </a:r>
            <a:r>
              <a:rPr lang="es-MX" sz="2200" dirty="0" smtClean="0">
                <a:solidFill>
                  <a:srgbClr val="002060"/>
                </a:solidFill>
              </a:rPr>
              <a:t>, etc.</a:t>
            </a:r>
          </a:p>
          <a:p>
            <a:pPr marL="452629" indent="-342900" algn="just">
              <a:spcBef>
                <a:spcPts val="300"/>
              </a:spcBef>
              <a:buClr>
                <a:schemeClr val="accent3"/>
              </a:buClr>
              <a:buSzPct val="100000"/>
              <a:buFont typeface="Wingdings" panose="05000000000000000000" pitchFamily="2" charset="2"/>
              <a:buChar char="ü"/>
            </a:pPr>
            <a:r>
              <a:rPr lang="es-MX" sz="2200" dirty="0" smtClean="0">
                <a:solidFill>
                  <a:srgbClr val="002060"/>
                </a:solidFill>
              </a:rPr>
              <a:t>El Lenguaje C, hace diferencia entre mayúsculas y minúsculas por lo que una variable llamada </a:t>
            </a:r>
            <a:r>
              <a:rPr lang="es-MX" sz="2200" b="1" dirty="0" smtClean="0">
                <a:solidFill>
                  <a:srgbClr val="002060"/>
                </a:solidFill>
              </a:rPr>
              <a:t>Sueldo</a:t>
            </a:r>
            <a:r>
              <a:rPr lang="es-MX" sz="2200" dirty="0" smtClean="0">
                <a:solidFill>
                  <a:srgbClr val="002060"/>
                </a:solidFill>
              </a:rPr>
              <a:t> es distinta de una variable llamada </a:t>
            </a:r>
            <a:r>
              <a:rPr lang="es-MX" sz="2200" b="1" dirty="0" smtClean="0">
                <a:solidFill>
                  <a:srgbClr val="002060"/>
                </a:solidFill>
              </a:rPr>
              <a:t>sueldo</a:t>
            </a:r>
            <a:r>
              <a:rPr lang="es-MX" sz="2200" dirty="0" smtClean="0">
                <a:solidFill>
                  <a:srgbClr val="002060"/>
                </a:solidFill>
              </a:rPr>
              <a:t>.</a:t>
            </a:r>
          </a:p>
        </p:txBody>
      </p:sp>
      <p:sp>
        <p:nvSpPr>
          <p:cNvPr id="2" name="Rectángulo 1"/>
          <p:cNvSpPr/>
          <p:nvPr/>
        </p:nvSpPr>
        <p:spPr>
          <a:xfrm>
            <a:off x="506436" y="1411552"/>
            <a:ext cx="8356210" cy="830997"/>
          </a:xfrm>
          <a:prstGeom prst="rect">
            <a:avLst/>
          </a:prstGeom>
        </p:spPr>
        <p:txBody>
          <a:bodyPr wrap="square">
            <a:spAutoFit/>
          </a:bodyPr>
          <a:lstStyle/>
          <a:p>
            <a:pPr marL="452628" lvl="0" indent="-342900" algn="just">
              <a:spcBef>
                <a:spcPts val="600"/>
              </a:spcBef>
              <a:buClr>
                <a:schemeClr val="accent3"/>
              </a:buClr>
              <a:buSzPts val="2400"/>
              <a:buFont typeface="Wingdings" panose="05000000000000000000" pitchFamily="2" charset="2"/>
              <a:buChar char="ü"/>
            </a:pPr>
            <a:r>
              <a:rPr lang="es-MX" sz="2400" dirty="0">
                <a:solidFill>
                  <a:srgbClr val="002060"/>
                </a:solidFill>
              </a:rPr>
              <a:t>Las constantes son espacios en memoria que permiten almacenar un valor pero no modificarlo.</a:t>
            </a:r>
          </a:p>
        </p:txBody>
      </p:sp>
      <p:sp>
        <p:nvSpPr>
          <p:cNvPr id="6" name="Subtitle 2"/>
          <p:cNvSpPr>
            <a:spLocks noGrp="1"/>
          </p:cNvSpPr>
          <p:nvPr>
            <p:ph type="subTitle" idx="1"/>
          </p:nvPr>
        </p:nvSpPr>
        <p:spPr>
          <a:xfrm>
            <a:off x="506436" y="2480601"/>
            <a:ext cx="6865035" cy="403275"/>
          </a:xfrm>
        </p:spPr>
        <p:txBody>
          <a:bodyPr>
            <a:noAutofit/>
          </a:bodyPr>
          <a:lstStyle/>
          <a:p>
            <a:pPr marL="63500" algn="l" eaLnBrk="1" hangingPunct="1"/>
            <a:r>
              <a:rPr lang="es-PE" sz="1800" b="1" u="sng" dirty="0" smtClean="0">
                <a:solidFill>
                  <a:schemeClr val="bg2">
                    <a:lumMod val="25000"/>
                  </a:schemeClr>
                </a:solidFill>
              </a:rPr>
              <a:t>Requisitos para definir el nombre de una variable o constante</a:t>
            </a:r>
            <a:endParaRPr lang="en-US" sz="1800" b="1" u="sng" dirty="0" smtClean="0">
              <a:solidFill>
                <a:schemeClr val="bg2">
                  <a:lumMod val="25000"/>
                </a:schemeClr>
              </a:solidFill>
            </a:endParaRPr>
          </a:p>
        </p:txBody>
      </p:sp>
      <p:sp>
        <p:nvSpPr>
          <p:cNvPr id="3" name="Marcador de fecha 2"/>
          <p:cNvSpPr>
            <a:spLocks noGrp="1"/>
          </p:cNvSpPr>
          <p:nvPr>
            <p:ph type="dt" sz="half" idx="10"/>
          </p:nvPr>
        </p:nvSpPr>
        <p:spPr/>
        <p:txBody>
          <a:bodyPr/>
          <a:lstStyle/>
          <a:p>
            <a:fld id="{11E8E8A4-163C-4255-9866-882F360CB546}" type="datetime1">
              <a:rPr lang="es-MX" smtClean="0"/>
              <a:t>05/03/2024</a:t>
            </a:fld>
            <a:endParaRPr lang="es-MX"/>
          </a:p>
        </p:txBody>
      </p:sp>
      <p:sp>
        <p:nvSpPr>
          <p:cNvPr id="4" name="Marcador de número de diapositiva 3"/>
          <p:cNvSpPr>
            <a:spLocks noGrp="1"/>
          </p:cNvSpPr>
          <p:nvPr>
            <p:ph type="sldNum" sz="quarter" idx="12"/>
          </p:nvPr>
        </p:nvSpPr>
        <p:spPr/>
        <p:txBody>
          <a:bodyPr/>
          <a:lstStyle/>
          <a:p>
            <a:fld id="{CDF7E74A-622D-4723-BDFC-4E0DFBEEC54D}" type="slidenum">
              <a:rPr lang="es-MX" smtClean="0"/>
              <a:t>20</a:t>
            </a:fld>
            <a:endParaRPr lang="es-MX" dirty="0"/>
          </a:p>
        </p:txBody>
      </p:sp>
    </p:spTree>
    <p:extLst>
      <p:ext uri="{BB962C8B-B14F-4D97-AF65-F5344CB8AC3E}">
        <p14:creationId xmlns:p14="http://schemas.microsoft.com/office/powerpoint/2010/main" val="27935860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506437" y="923779"/>
            <a:ext cx="5167531" cy="43832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lgn="l"/>
            <a:r>
              <a:rPr lang="es-PE" sz="3000" b="1" dirty="0" smtClean="0">
                <a:solidFill>
                  <a:schemeClr val="bg1">
                    <a:lumMod val="65000"/>
                  </a:schemeClr>
                </a:solidFill>
              </a:rPr>
              <a:t>Tipos </a:t>
            </a:r>
            <a:r>
              <a:rPr lang="es-PE" sz="3000" b="1" dirty="0" smtClean="0">
                <a:solidFill>
                  <a:schemeClr val="bg1">
                    <a:lumMod val="65000"/>
                  </a:schemeClr>
                </a:solidFill>
              </a:rPr>
              <a:t>de Variables</a:t>
            </a:r>
            <a:endParaRPr lang="en-US" sz="3000" b="1" dirty="0" smtClean="0">
              <a:solidFill>
                <a:schemeClr val="bg1">
                  <a:lumMod val="65000"/>
                </a:schemeClr>
              </a:solidFill>
            </a:endParaRPr>
          </a:p>
        </p:txBody>
      </p:sp>
      <p:sp>
        <p:nvSpPr>
          <p:cNvPr id="4" name="Google Shape;312;p19"/>
          <p:cNvSpPr txBox="1">
            <a:spLocks/>
          </p:cNvSpPr>
          <p:nvPr/>
        </p:nvSpPr>
        <p:spPr>
          <a:xfrm>
            <a:off x="506437" y="3209878"/>
            <a:ext cx="7484012" cy="2700998"/>
          </a:xfrm>
          <a:prstGeom prst="rect">
            <a:avLst/>
          </a:prstGeom>
          <a:noFill/>
          <a:ln>
            <a:noFill/>
          </a:ln>
        </p:spPr>
        <p:txBody>
          <a:bodyPr spcFirstLastPara="1" vert="horz" wrap="square" lIns="91425" tIns="45700" rIns="91425" bIns="45700" rtlCol="0" anchor="t" anchorCtr="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65760" indent="-256032" algn="l">
              <a:spcBef>
                <a:spcPts val="0"/>
              </a:spcBef>
              <a:buClr>
                <a:schemeClr val="accent3"/>
              </a:buClr>
              <a:buSzPct val="100000"/>
              <a:buFont typeface="Georgia"/>
              <a:buNone/>
            </a:pPr>
            <a:r>
              <a:rPr lang="es-PE" sz="3000" b="1" dirty="0" smtClean="0"/>
              <a:t>&lt;</a:t>
            </a:r>
            <a:r>
              <a:rPr lang="es-PE" sz="3000" b="1" dirty="0" smtClean="0">
                <a:solidFill>
                  <a:srgbClr val="0070C0"/>
                </a:solidFill>
              </a:rPr>
              <a:t>Tipo de dato</a:t>
            </a:r>
            <a:r>
              <a:rPr lang="es-PE" sz="3000" b="1" dirty="0" smtClean="0"/>
              <a:t>&gt; </a:t>
            </a:r>
            <a:r>
              <a:rPr lang="es-PE" sz="3900" b="1" dirty="0" smtClean="0">
                <a:solidFill>
                  <a:srgbClr val="FF0000"/>
                </a:solidFill>
              </a:rPr>
              <a:t>*</a:t>
            </a:r>
            <a:r>
              <a:rPr lang="es-PE" sz="3000" dirty="0" smtClean="0"/>
              <a:t> </a:t>
            </a:r>
            <a:r>
              <a:rPr lang="es-PE" sz="3000" b="1" dirty="0" smtClean="0"/>
              <a:t>&lt;</a:t>
            </a:r>
            <a:r>
              <a:rPr lang="es-PE" sz="3000" b="1" dirty="0" smtClean="0">
                <a:solidFill>
                  <a:schemeClr val="bg2">
                    <a:lumMod val="50000"/>
                  </a:schemeClr>
                </a:solidFill>
              </a:rPr>
              <a:t>Nombre variable</a:t>
            </a:r>
            <a:r>
              <a:rPr lang="es-PE" sz="3000" b="1" dirty="0" smtClean="0"/>
              <a:t>&gt;;</a:t>
            </a:r>
          </a:p>
          <a:p>
            <a:pPr marL="365760" indent="-256032" algn="l">
              <a:spcBef>
                <a:spcPts val="300"/>
              </a:spcBef>
              <a:buClr>
                <a:schemeClr val="accent3"/>
              </a:buClr>
              <a:buSzPct val="100000"/>
              <a:buFont typeface="Georgia"/>
              <a:buNone/>
            </a:pPr>
            <a:endParaRPr lang="es-PE" b="1" dirty="0" smtClean="0"/>
          </a:p>
          <a:p>
            <a:pPr marL="822960" lvl="1" indent="-256032" algn="l">
              <a:spcBef>
                <a:spcPts val="300"/>
              </a:spcBef>
              <a:buClr>
                <a:schemeClr val="accent3"/>
              </a:buClr>
              <a:buSzPct val="100000"/>
              <a:buFont typeface="Georgia"/>
              <a:buNone/>
            </a:pPr>
            <a:r>
              <a:rPr lang="es-PE" sz="2400" b="1" dirty="0" smtClean="0"/>
              <a:t>Ejemplos</a:t>
            </a:r>
            <a:r>
              <a:rPr lang="es-PE" dirty="0" smtClean="0"/>
              <a:t>:</a:t>
            </a:r>
          </a:p>
          <a:p>
            <a:pPr marL="822960" lvl="1" indent="-256032" algn="l">
              <a:lnSpc>
                <a:spcPct val="120000"/>
              </a:lnSpc>
              <a:spcBef>
                <a:spcPts val="600"/>
              </a:spcBef>
              <a:buClr>
                <a:schemeClr val="accent3"/>
              </a:buClr>
              <a:buSzPct val="100000"/>
              <a:buFont typeface="Georgia"/>
              <a:buNone/>
            </a:pPr>
            <a:r>
              <a:rPr lang="es-PE" sz="2800" dirty="0" smtClean="0"/>
              <a:t>	</a:t>
            </a:r>
            <a:r>
              <a:rPr lang="es-PE" sz="2800" b="1" dirty="0" err="1" smtClean="0">
                <a:solidFill>
                  <a:srgbClr val="002060"/>
                </a:solidFill>
              </a:rPr>
              <a:t>int</a:t>
            </a:r>
            <a:r>
              <a:rPr lang="es-PE" sz="2800" dirty="0" smtClean="0">
                <a:solidFill>
                  <a:srgbClr val="002060"/>
                </a:solidFill>
              </a:rPr>
              <a:t> </a:t>
            </a:r>
            <a:r>
              <a:rPr lang="es-PE" sz="2800" dirty="0" smtClean="0">
                <a:solidFill>
                  <a:srgbClr val="FF0000"/>
                </a:solidFill>
              </a:rPr>
              <a:t>*</a:t>
            </a:r>
            <a:r>
              <a:rPr lang="es-PE" sz="2800" dirty="0" err="1" smtClean="0">
                <a:solidFill>
                  <a:srgbClr val="002060"/>
                </a:solidFill>
              </a:rPr>
              <a:t>variableEntera</a:t>
            </a:r>
            <a:r>
              <a:rPr lang="es-PE" sz="2800" dirty="0" smtClean="0">
                <a:solidFill>
                  <a:srgbClr val="002060"/>
                </a:solidFill>
              </a:rPr>
              <a:t> = </a:t>
            </a:r>
            <a:r>
              <a:rPr lang="es-PE" sz="2800" b="1" dirty="0" smtClean="0">
                <a:solidFill>
                  <a:srgbClr val="00B050"/>
                </a:solidFill>
              </a:rPr>
              <a:t>new</a:t>
            </a:r>
            <a:r>
              <a:rPr lang="es-PE" sz="2800" dirty="0" smtClean="0">
                <a:solidFill>
                  <a:srgbClr val="002060"/>
                </a:solidFill>
              </a:rPr>
              <a:t> </a:t>
            </a:r>
            <a:r>
              <a:rPr lang="es-PE" sz="2800" dirty="0" err="1" smtClean="0">
                <a:solidFill>
                  <a:srgbClr val="002060"/>
                </a:solidFill>
              </a:rPr>
              <a:t>int</a:t>
            </a:r>
            <a:r>
              <a:rPr lang="es-PE" sz="2800" dirty="0" smtClean="0">
                <a:solidFill>
                  <a:srgbClr val="002060"/>
                </a:solidFill>
              </a:rPr>
              <a:t>;</a:t>
            </a:r>
          </a:p>
          <a:p>
            <a:pPr marL="822960" lvl="1" indent="-256032" algn="l">
              <a:lnSpc>
                <a:spcPct val="120000"/>
              </a:lnSpc>
              <a:spcBef>
                <a:spcPts val="600"/>
              </a:spcBef>
              <a:buClr>
                <a:schemeClr val="accent3"/>
              </a:buClr>
              <a:buSzPct val="100000"/>
              <a:buFont typeface="Georgia"/>
              <a:buNone/>
            </a:pPr>
            <a:r>
              <a:rPr lang="es-PE" sz="2400" dirty="0" smtClean="0"/>
              <a:t>	</a:t>
            </a:r>
            <a:r>
              <a:rPr lang="es-PE" sz="2800" b="1" dirty="0" err="1" smtClean="0">
                <a:solidFill>
                  <a:schemeClr val="accent1">
                    <a:lumMod val="50000"/>
                  </a:schemeClr>
                </a:solidFill>
              </a:rPr>
              <a:t>double</a:t>
            </a:r>
            <a:r>
              <a:rPr lang="es-PE" sz="2800" dirty="0" smtClean="0">
                <a:solidFill>
                  <a:schemeClr val="accent1">
                    <a:lumMod val="50000"/>
                  </a:schemeClr>
                </a:solidFill>
              </a:rPr>
              <a:t> *Estatura = </a:t>
            </a:r>
            <a:r>
              <a:rPr lang="es-PE" sz="2800" b="1" dirty="0" smtClean="0">
                <a:solidFill>
                  <a:srgbClr val="00B050"/>
                </a:solidFill>
              </a:rPr>
              <a:t>new</a:t>
            </a:r>
            <a:r>
              <a:rPr lang="es-PE" sz="2800" dirty="0" smtClean="0">
                <a:solidFill>
                  <a:schemeClr val="accent1">
                    <a:lumMod val="50000"/>
                  </a:schemeClr>
                </a:solidFill>
              </a:rPr>
              <a:t> </a:t>
            </a:r>
            <a:r>
              <a:rPr lang="es-PE" sz="2800" b="1" dirty="0" err="1" smtClean="0">
                <a:solidFill>
                  <a:schemeClr val="accent1">
                    <a:lumMod val="50000"/>
                  </a:schemeClr>
                </a:solidFill>
              </a:rPr>
              <a:t>double</a:t>
            </a:r>
            <a:r>
              <a:rPr lang="es-PE" sz="2800" dirty="0" smtClean="0">
                <a:solidFill>
                  <a:schemeClr val="accent1">
                    <a:lumMod val="50000"/>
                  </a:schemeClr>
                </a:solidFill>
              </a:rPr>
              <a:t>;</a:t>
            </a:r>
          </a:p>
          <a:p>
            <a:pPr marL="822960" lvl="1" indent="-256032" algn="l">
              <a:lnSpc>
                <a:spcPct val="120000"/>
              </a:lnSpc>
              <a:spcBef>
                <a:spcPts val="600"/>
              </a:spcBef>
              <a:buClr>
                <a:schemeClr val="accent3"/>
              </a:buClr>
              <a:buSzPct val="100000"/>
              <a:buFont typeface="Georgia"/>
              <a:buNone/>
            </a:pPr>
            <a:r>
              <a:rPr lang="es-PE" sz="2400" dirty="0" smtClean="0"/>
              <a:t>	</a:t>
            </a:r>
            <a:endParaRPr lang="es-PE" sz="2400" dirty="0"/>
          </a:p>
        </p:txBody>
      </p:sp>
      <p:sp>
        <p:nvSpPr>
          <p:cNvPr id="6" name="Subtitle 2"/>
          <p:cNvSpPr>
            <a:spLocks noGrp="1"/>
          </p:cNvSpPr>
          <p:nvPr>
            <p:ph type="subTitle" idx="1"/>
          </p:nvPr>
        </p:nvSpPr>
        <p:spPr>
          <a:xfrm>
            <a:off x="444208" y="1713958"/>
            <a:ext cx="1856936" cy="403275"/>
          </a:xfrm>
        </p:spPr>
        <p:txBody>
          <a:bodyPr>
            <a:normAutofit fontScale="62500" lnSpcReduction="20000"/>
          </a:bodyPr>
          <a:lstStyle/>
          <a:p>
            <a:pPr marL="63500" algn="l" eaLnBrk="1" hangingPunct="1"/>
            <a:r>
              <a:rPr lang="es-PE" sz="4600" b="1" u="sng" dirty="0" smtClean="0">
                <a:solidFill>
                  <a:schemeClr val="bg2">
                    <a:lumMod val="25000"/>
                  </a:schemeClr>
                </a:solidFill>
              </a:rPr>
              <a:t>Dinámicas</a:t>
            </a:r>
            <a:endParaRPr lang="en-US" sz="4000" b="1" u="sng" dirty="0" smtClean="0">
              <a:solidFill>
                <a:schemeClr val="bg2">
                  <a:lumMod val="25000"/>
                </a:schemeClr>
              </a:solidFill>
            </a:endParaRPr>
          </a:p>
        </p:txBody>
      </p:sp>
      <p:sp>
        <p:nvSpPr>
          <p:cNvPr id="3" name="Rectángulo redondeado 2"/>
          <p:cNvSpPr/>
          <p:nvPr/>
        </p:nvSpPr>
        <p:spPr>
          <a:xfrm>
            <a:off x="3090202" y="1681933"/>
            <a:ext cx="4867421" cy="1195754"/>
          </a:xfrm>
          <a:prstGeom prst="roundRect">
            <a:avLst/>
          </a:prstGeom>
          <a:solidFill>
            <a:srgbClr val="BDFA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E" dirty="0">
                <a:solidFill>
                  <a:schemeClr val="dk1"/>
                </a:solidFill>
                <a:ea typeface="Calibri"/>
                <a:cs typeface="Calibri"/>
                <a:sym typeface="Calibri"/>
              </a:rPr>
              <a:t>Las variables dinámicas, son </a:t>
            </a:r>
            <a:r>
              <a:rPr lang="es-PE" dirty="0" smtClean="0">
                <a:solidFill>
                  <a:schemeClr val="dk1"/>
                </a:solidFill>
                <a:ea typeface="Calibri"/>
                <a:cs typeface="Calibri"/>
                <a:sym typeface="Calibri"/>
              </a:rPr>
              <a:t>aquellas </a:t>
            </a:r>
            <a:r>
              <a:rPr lang="es-PE" dirty="0">
                <a:solidFill>
                  <a:schemeClr val="dk1"/>
                </a:solidFill>
                <a:ea typeface="Calibri"/>
                <a:cs typeface="Calibri"/>
                <a:sym typeface="Calibri"/>
              </a:rPr>
              <a:t>para las cuales se reserva espacio en el momento de ejecución del programa, sólo en la cantidad </a:t>
            </a:r>
            <a:r>
              <a:rPr lang="es-PE" dirty="0" smtClean="0">
                <a:solidFill>
                  <a:schemeClr val="dk1"/>
                </a:solidFill>
                <a:ea typeface="Calibri"/>
                <a:cs typeface="Calibri"/>
                <a:sym typeface="Calibri"/>
              </a:rPr>
              <a:t>necesaria</a:t>
            </a:r>
            <a:endParaRPr lang="es-MX" dirty="0"/>
          </a:p>
        </p:txBody>
      </p:sp>
      <p:sp>
        <p:nvSpPr>
          <p:cNvPr id="9" name="Flecha derecha 8"/>
          <p:cNvSpPr/>
          <p:nvPr/>
        </p:nvSpPr>
        <p:spPr>
          <a:xfrm>
            <a:off x="2301144" y="1772440"/>
            <a:ext cx="422030" cy="271975"/>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7"/>
          <p:cNvSpPr/>
          <p:nvPr/>
        </p:nvSpPr>
        <p:spPr>
          <a:xfrm>
            <a:off x="626358" y="2654949"/>
            <a:ext cx="1275124" cy="445476"/>
          </a:xfrm>
          <a:prstGeom prst="roundRect">
            <a:avLst/>
          </a:prstGeom>
          <a:solidFill>
            <a:srgbClr val="66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solidFill>
                  <a:schemeClr val="dk1"/>
                </a:solidFill>
                <a:ea typeface="Calibri"/>
                <a:cs typeface="Calibri"/>
                <a:sym typeface="Calibri"/>
              </a:rPr>
              <a:t>Sintaxis</a:t>
            </a:r>
            <a:endParaRPr lang="es-MX" b="1" dirty="0"/>
          </a:p>
        </p:txBody>
      </p:sp>
      <p:sp>
        <p:nvSpPr>
          <p:cNvPr id="2" name="Marcador de fecha 1"/>
          <p:cNvSpPr>
            <a:spLocks noGrp="1"/>
          </p:cNvSpPr>
          <p:nvPr>
            <p:ph type="dt" sz="half" idx="10"/>
          </p:nvPr>
        </p:nvSpPr>
        <p:spPr/>
        <p:txBody>
          <a:bodyPr/>
          <a:lstStyle/>
          <a:p>
            <a:fld id="{08B701BE-E4C0-4551-BEF9-1812D35180DD}" type="datetime1">
              <a:rPr lang="es-MX" smtClean="0"/>
              <a:t>05/03/2024</a:t>
            </a:fld>
            <a:endParaRPr lang="es-MX"/>
          </a:p>
        </p:txBody>
      </p:sp>
      <p:sp>
        <p:nvSpPr>
          <p:cNvPr id="7" name="Marcador de número de diapositiva 6"/>
          <p:cNvSpPr>
            <a:spLocks noGrp="1"/>
          </p:cNvSpPr>
          <p:nvPr>
            <p:ph type="sldNum" sz="quarter" idx="12"/>
          </p:nvPr>
        </p:nvSpPr>
        <p:spPr/>
        <p:txBody>
          <a:bodyPr/>
          <a:lstStyle/>
          <a:p>
            <a:fld id="{CDF7E74A-622D-4723-BDFC-4E0DFBEEC54D}" type="slidenum">
              <a:rPr lang="es-MX" smtClean="0"/>
              <a:t>21</a:t>
            </a:fld>
            <a:endParaRPr lang="es-MX" dirty="0"/>
          </a:p>
        </p:txBody>
      </p:sp>
    </p:spTree>
    <p:extLst>
      <p:ext uri="{BB962C8B-B14F-4D97-AF65-F5344CB8AC3E}">
        <p14:creationId xmlns:p14="http://schemas.microsoft.com/office/powerpoint/2010/main" val="37388111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468922" y="944291"/>
            <a:ext cx="5167531" cy="7655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lgn="l"/>
            <a:r>
              <a:rPr lang="es-PE" sz="3000" b="1" dirty="0" smtClean="0">
                <a:solidFill>
                  <a:schemeClr val="bg1">
                    <a:lumMod val="65000"/>
                  </a:schemeClr>
                </a:solidFill>
              </a:rPr>
              <a:t>Definición tipos de Variables</a:t>
            </a:r>
            <a:endParaRPr lang="en-US" sz="3000" b="1" dirty="0" smtClean="0">
              <a:solidFill>
                <a:schemeClr val="bg1">
                  <a:lumMod val="65000"/>
                </a:schemeClr>
              </a:solidFill>
            </a:endParaRPr>
          </a:p>
        </p:txBody>
      </p:sp>
      <p:sp>
        <p:nvSpPr>
          <p:cNvPr id="4" name="Google Shape;312;p19"/>
          <p:cNvSpPr txBox="1">
            <a:spLocks/>
          </p:cNvSpPr>
          <p:nvPr/>
        </p:nvSpPr>
        <p:spPr>
          <a:xfrm>
            <a:off x="506437" y="3389022"/>
            <a:ext cx="7484012" cy="2700998"/>
          </a:xfrm>
          <a:prstGeom prst="rect">
            <a:avLst/>
          </a:prstGeom>
          <a:noFill/>
          <a:ln>
            <a:noFill/>
          </a:ln>
        </p:spPr>
        <p:txBody>
          <a:bodyPr spcFirstLastPara="1" vert="horz" wrap="square" lIns="91425" tIns="45700" rIns="91425" bIns="4570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65760" indent="-256032" algn="l">
              <a:spcBef>
                <a:spcPts val="0"/>
              </a:spcBef>
              <a:buClr>
                <a:schemeClr val="accent3"/>
              </a:buClr>
              <a:buSzPct val="100000"/>
              <a:buFont typeface="Georgia"/>
              <a:buNone/>
            </a:pPr>
            <a:r>
              <a:rPr lang="es-PE" sz="3000" b="1" dirty="0" smtClean="0"/>
              <a:t>&lt;</a:t>
            </a:r>
            <a:r>
              <a:rPr lang="es-PE" sz="3000" b="1" dirty="0" smtClean="0">
                <a:solidFill>
                  <a:srgbClr val="0070C0"/>
                </a:solidFill>
              </a:rPr>
              <a:t>Tipo de dato</a:t>
            </a:r>
            <a:r>
              <a:rPr lang="es-PE" sz="3000" b="1" dirty="0" smtClean="0"/>
              <a:t>&gt; </a:t>
            </a:r>
            <a:r>
              <a:rPr lang="es-PE" sz="3000" dirty="0" smtClean="0"/>
              <a:t> </a:t>
            </a:r>
            <a:r>
              <a:rPr lang="es-PE" sz="3000" b="1" dirty="0" smtClean="0"/>
              <a:t>&lt;</a:t>
            </a:r>
            <a:r>
              <a:rPr lang="es-PE" sz="3000" b="1" dirty="0" smtClean="0">
                <a:solidFill>
                  <a:schemeClr val="bg2">
                    <a:lumMod val="50000"/>
                  </a:schemeClr>
                </a:solidFill>
              </a:rPr>
              <a:t>Nombre variable</a:t>
            </a:r>
            <a:r>
              <a:rPr lang="es-PE" sz="3000" b="1" dirty="0" smtClean="0"/>
              <a:t>&gt;;</a:t>
            </a:r>
          </a:p>
          <a:p>
            <a:pPr marL="365760" indent="-256032" algn="l">
              <a:spcBef>
                <a:spcPts val="300"/>
              </a:spcBef>
              <a:buClr>
                <a:schemeClr val="accent3"/>
              </a:buClr>
              <a:buSzPct val="100000"/>
              <a:buFont typeface="Georgia"/>
              <a:buNone/>
            </a:pPr>
            <a:endParaRPr lang="es-PE" b="1" dirty="0" smtClean="0"/>
          </a:p>
          <a:p>
            <a:pPr marL="822960" lvl="1" indent="-256032" algn="l">
              <a:spcBef>
                <a:spcPts val="300"/>
              </a:spcBef>
              <a:buClr>
                <a:schemeClr val="accent3"/>
              </a:buClr>
              <a:buSzPct val="100000"/>
              <a:buFont typeface="Georgia"/>
              <a:buNone/>
            </a:pPr>
            <a:r>
              <a:rPr lang="es-PE" sz="2400" b="1" dirty="0" smtClean="0"/>
              <a:t>Ejemplos</a:t>
            </a:r>
            <a:r>
              <a:rPr lang="es-PE" dirty="0" smtClean="0"/>
              <a:t>:</a:t>
            </a:r>
          </a:p>
          <a:p>
            <a:pPr marL="822960" lvl="1" indent="-256032" algn="l">
              <a:lnSpc>
                <a:spcPct val="120000"/>
              </a:lnSpc>
              <a:spcBef>
                <a:spcPts val="600"/>
              </a:spcBef>
              <a:buClr>
                <a:schemeClr val="accent3"/>
              </a:buClr>
              <a:buSzPct val="100000"/>
              <a:buFont typeface="Georgia"/>
              <a:buNone/>
            </a:pPr>
            <a:r>
              <a:rPr lang="es-PE" sz="2800" dirty="0" smtClean="0"/>
              <a:t>	</a:t>
            </a:r>
            <a:r>
              <a:rPr lang="es-PE" sz="2800" b="1" dirty="0" err="1" smtClean="0">
                <a:solidFill>
                  <a:srgbClr val="002060"/>
                </a:solidFill>
              </a:rPr>
              <a:t>int</a:t>
            </a:r>
            <a:r>
              <a:rPr lang="es-PE" sz="2800" dirty="0" smtClean="0">
                <a:solidFill>
                  <a:srgbClr val="002060"/>
                </a:solidFill>
              </a:rPr>
              <a:t> </a:t>
            </a:r>
            <a:r>
              <a:rPr lang="es-PE" sz="2800" dirty="0" err="1" smtClean="0">
                <a:solidFill>
                  <a:srgbClr val="002060"/>
                </a:solidFill>
              </a:rPr>
              <a:t>variableEntera</a:t>
            </a:r>
            <a:r>
              <a:rPr lang="es-PE" sz="2800" dirty="0" smtClean="0">
                <a:solidFill>
                  <a:srgbClr val="002060"/>
                </a:solidFill>
              </a:rPr>
              <a:t>;</a:t>
            </a:r>
          </a:p>
          <a:p>
            <a:pPr marL="822960" lvl="1" indent="-256032" algn="l">
              <a:lnSpc>
                <a:spcPct val="120000"/>
              </a:lnSpc>
              <a:spcBef>
                <a:spcPts val="600"/>
              </a:spcBef>
              <a:buClr>
                <a:schemeClr val="accent3"/>
              </a:buClr>
              <a:buSzPct val="100000"/>
              <a:buFont typeface="Georgia"/>
              <a:buNone/>
            </a:pPr>
            <a:r>
              <a:rPr lang="es-PE" sz="2400" dirty="0" smtClean="0"/>
              <a:t>	</a:t>
            </a:r>
            <a:r>
              <a:rPr lang="es-PE" sz="2800" b="1" dirty="0" err="1" smtClean="0">
                <a:solidFill>
                  <a:schemeClr val="accent1">
                    <a:lumMod val="50000"/>
                  </a:schemeClr>
                </a:solidFill>
              </a:rPr>
              <a:t>double</a:t>
            </a:r>
            <a:r>
              <a:rPr lang="es-PE" sz="2800" dirty="0" smtClean="0">
                <a:solidFill>
                  <a:schemeClr val="accent1">
                    <a:lumMod val="50000"/>
                  </a:schemeClr>
                </a:solidFill>
              </a:rPr>
              <a:t> Estatura;</a:t>
            </a:r>
            <a:r>
              <a:rPr lang="es-PE" sz="2400" dirty="0" smtClean="0"/>
              <a:t>	</a:t>
            </a:r>
            <a:endParaRPr lang="es-PE" sz="2400" dirty="0"/>
          </a:p>
        </p:txBody>
      </p:sp>
      <p:sp>
        <p:nvSpPr>
          <p:cNvPr id="6" name="Subtitle 2"/>
          <p:cNvSpPr>
            <a:spLocks noGrp="1"/>
          </p:cNvSpPr>
          <p:nvPr>
            <p:ph type="subTitle" idx="1"/>
          </p:nvPr>
        </p:nvSpPr>
        <p:spPr>
          <a:xfrm>
            <a:off x="506437" y="1718534"/>
            <a:ext cx="1856936" cy="403275"/>
          </a:xfrm>
        </p:spPr>
        <p:txBody>
          <a:bodyPr>
            <a:noAutofit/>
          </a:bodyPr>
          <a:lstStyle/>
          <a:p>
            <a:pPr marL="63500" algn="l" eaLnBrk="1" hangingPunct="1"/>
            <a:r>
              <a:rPr lang="es-PE" sz="3200" b="1" u="sng" dirty="0" smtClean="0">
                <a:solidFill>
                  <a:schemeClr val="bg2">
                    <a:lumMod val="25000"/>
                  </a:schemeClr>
                </a:solidFill>
              </a:rPr>
              <a:t>Estática</a:t>
            </a:r>
            <a:endParaRPr lang="en-US" sz="3200" b="1" u="sng" dirty="0" smtClean="0">
              <a:solidFill>
                <a:schemeClr val="bg2">
                  <a:lumMod val="25000"/>
                </a:schemeClr>
              </a:solidFill>
            </a:endParaRPr>
          </a:p>
        </p:txBody>
      </p:sp>
      <p:sp>
        <p:nvSpPr>
          <p:cNvPr id="3" name="Rectángulo redondeado 2"/>
          <p:cNvSpPr/>
          <p:nvPr/>
        </p:nvSpPr>
        <p:spPr>
          <a:xfrm>
            <a:off x="3052688" y="1676329"/>
            <a:ext cx="4867421" cy="1106657"/>
          </a:xfrm>
          <a:prstGeom prst="roundRect">
            <a:avLst/>
          </a:prstGeom>
          <a:solidFill>
            <a:srgbClr val="BDFA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E" dirty="0">
                <a:solidFill>
                  <a:schemeClr val="dk1"/>
                </a:solidFill>
                <a:ea typeface="Calibri"/>
                <a:cs typeface="Calibri"/>
                <a:sym typeface="Calibri"/>
              </a:rPr>
              <a:t>Las </a:t>
            </a:r>
            <a:r>
              <a:rPr lang="es-PE" dirty="0" smtClean="0">
                <a:solidFill>
                  <a:schemeClr val="dk1"/>
                </a:solidFill>
                <a:ea typeface="Calibri"/>
                <a:cs typeface="Calibri"/>
                <a:sym typeface="Calibri"/>
              </a:rPr>
              <a:t>variables estáticas</a:t>
            </a:r>
            <a:r>
              <a:rPr lang="es-PE" dirty="0">
                <a:solidFill>
                  <a:schemeClr val="dk1"/>
                </a:solidFill>
                <a:ea typeface="Calibri"/>
                <a:cs typeface="Calibri"/>
                <a:sym typeface="Calibri"/>
              </a:rPr>
              <a:t>, tienen un tamaño asignado desde el momento en que se crea el programa</a:t>
            </a:r>
            <a:endParaRPr lang="es-MX" dirty="0"/>
          </a:p>
        </p:txBody>
      </p:sp>
      <p:sp>
        <p:nvSpPr>
          <p:cNvPr id="9" name="Flecha derecha 8"/>
          <p:cNvSpPr/>
          <p:nvPr/>
        </p:nvSpPr>
        <p:spPr>
          <a:xfrm>
            <a:off x="2363373" y="1718534"/>
            <a:ext cx="422030" cy="271975"/>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redondeado 6"/>
          <p:cNvSpPr/>
          <p:nvPr/>
        </p:nvSpPr>
        <p:spPr>
          <a:xfrm>
            <a:off x="626358" y="2914288"/>
            <a:ext cx="1275124" cy="445476"/>
          </a:xfrm>
          <a:prstGeom prst="roundRect">
            <a:avLst/>
          </a:prstGeom>
          <a:solidFill>
            <a:srgbClr val="66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solidFill>
                  <a:schemeClr val="dk1"/>
                </a:solidFill>
                <a:ea typeface="Calibri"/>
                <a:cs typeface="Calibri"/>
                <a:sym typeface="Calibri"/>
              </a:rPr>
              <a:t>Sintaxis</a:t>
            </a:r>
            <a:endParaRPr lang="es-MX" b="1" dirty="0"/>
          </a:p>
        </p:txBody>
      </p:sp>
      <p:sp>
        <p:nvSpPr>
          <p:cNvPr id="2" name="Marcador de fecha 1"/>
          <p:cNvSpPr>
            <a:spLocks noGrp="1"/>
          </p:cNvSpPr>
          <p:nvPr>
            <p:ph type="dt" sz="half" idx="10"/>
          </p:nvPr>
        </p:nvSpPr>
        <p:spPr/>
        <p:txBody>
          <a:bodyPr/>
          <a:lstStyle/>
          <a:p>
            <a:fld id="{A00AAB37-50A7-435B-ADFB-7FDD20B8B89B}" type="datetime1">
              <a:rPr lang="es-MX" smtClean="0"/>
              <a:t>05/03/2024</a:t>
            </a:fld>
            <a:endParaRPr lang="es-MX"/>
          </a:p>
        </p:txBody>
      </p:sp>
      <p:sp>
        <p:nvSpPr>
          <p:cNvPr id="8" name="Marcador de número de diapositiva 7"/>
          <p:cNvSpPr>
            <a:spLocks noGrp="1"/>
          </p:cNvSpPr>
          <p:nvPr>
            <p:ph type="sldNum" sz="quarter" idx="12"/>
          </p:nvPr>
        </p:nvSpPr>
        <p:spPr/>
        <p:txBody>
          <a:bodyPr/>
          <a:lstStyle/>
          <a:p>
            <a:fld id="{CDF7E74A-622D-4723-BDFC-4E0DFBEEC54D}" type="slidenum">
              <a:rPr lang="es-MX" smtClean="0"/>
              <a:t>22</a:t>
            </a:fld>
            <a:endParaRPr lang="es-MX" dirty="0"/>
          </a:p>
        </p:txBody>
      </p:sp>
    </p:spTree>
    <p:extLst>
      <p:ext uri="{BB962C8B-B14F-4D97-AF65-F5344CB8AC3E}">
        <p14:creationId xmlns:p14="http://schemas.microsoft.com/office/powerpoint/2010/main" val="495980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783562" y="832896"/>
            <a:ext cx="5167531" cy="37508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lgn="l"/>
            <a:r>
              <a:rPr lang="es-PE" sz="3000" b="1" dirty="0" smtClean="0">
                <a:solidFill>
                  <a:schemeClr val="bg1">
                    <a:lumMod val="65000"/>
                  </a:schemeClr>
                </a:solidFill>
              </a:rPr>
              <a:t>Alias</a:t>
            </a:r>
            <a:endParaRPr lang="en-US" sz="3000" b="1" dirty="0" smtClean="0">
              <a:solidFill>
                <a:schemeClr val="bg1">
                  <a:lumMod val="65000"/>
                </a:schemeClr>
              </a:solidFill>
            </a:endParaRPr>
          </a:p>
        </p:txBody>
      </p:sp>
      <p:sp>
        <p:nvSpPr>
          <p:cNvPr id="3" name="CuadroTexto 2"/>
          <p:cNvSpPr txBox="1"/>
          <p:nvPr/>
        </p:nvSpPr>
        <p:spPr>
          <a:xfrm>
            <a:off x="783562" y="1394085"/>
            <a:ext cx="8630260" cy="1384995"/>
          </a:xfrm>
          <a:prstGeom prst="rect">
            <a:avLst/>
          </a:prstGeom>
          <a:noFill/>
        </p:spPr>
        <p:txBody>
          <a:bodyPr wrap="square" rtlCol="0">
            <a:spAutoFit/>
          </a:bodyPr>
          <a:lstStyle/>
          <a:p>
            <a:r>
              <a:rPr lang="es-MX" sz="2800" dirty="0" smtClean="0">
                <a:solidFill>
                  <a:schemeClr val="tx1">
                    <a:lumMod val="65000"/>
                    <a:lumOff val="35000"/>
                  </a:schemeClr>
                </a:solidFill>
              </a:rPr>
              <a:t>En </a:t>
            </a:r>
            <a:r>
              <a:rPr lang="es-MX" sz="2800" dirty="0">
                <a:solidFill>
                  <a:schemeClr val="tx1">
                    <a:lumMod val="65000"/>
                    <a:lumOff val="35000"/>
                  </a:schemeClr>
                </a:solidFill>
              </a:rPr>
              <a:t>C</a:t>
            </a:r>
            <a:r>
              <a:rPr lang="es-MX" sz="2800" dirty="0" smtClean="0">
                <a:solidFill>
                  <a:schemeClr val="tx1">
                    <a:lumMod val="65000"/>
                    <a:lumOff val="35000"/>
                  </a:schemeClr>
                </a:solidFill>
              </a:rPr>
              <a:t>++, un alias, </a:t>
            </a:r>
            <a:r>
              <a:rPr lang="es-MX" sz="2800" dirty="0">
                <a:solidFill>
                  <a:schemeClr val="tx1">
                    <a:lumMod val="65000"/>
                    <a:lumOff val="35000"/>
                  </a:schemeClr>
                </a:solidFill>
              </a:rPr>
              <a:t>es una declaración que utiliza la palabra clave </a:t>
            </a:r>
            <a:r>
              <a:rPr lang="es-MX" sz="2800" b="1" dirty="0">
                <a:solidFill>
                  <a:srgbClr val="0033CC"/>
                </a:solidFill>
              </a:rPr>
              <a:t>using</a:t>
            </a:r>
            <a:r>
              <a:rPr lang="es-MX" sz="2800" dirty="0">
                <a:solidFill>
                  <a:schemeClr val="tx1">
                    <a:lumMod val="65000"/>
                    <a:lumOff val="35000"/>
                  </a:schemeClr>
                </a:solidFill>
              </a:rPr>
              <a:t> para crear un alias </a:t>
            </a:r>
            <a:r>
              <a:rPr lang="es-MX" sz="2800" dirty="0">
                <a:solidFill>
                  <a:srgbClr val="0033CC"/>
                </a:solidFill>
              </a:rPr>
              <a:t>(un nombre alternativo) </a:t>
            </a:r>
            <a:r>
              <a:rPr lang="es-MX" sz="2800" dirty="0">
                <a:solidFill>
                  <a:schemeClr val="tx1">
                    <a:lumMod val="65000"/>
                    <a:lumOff val="35000"/>
                  </a:schemeClr>
                </a:solidFill>
              </a:rPr>
              <a:t>para un tipo de dato </a:t>
            </a:r>
            <a:r>
              <a:rPr lang="es-MX" sz="2800" dirty="0" smtClean="0">
                <a:solidFill>
                  <a:schemeClr val="tx1">
                    <a:lumMod val="65000"/>
                    <a:lumOff val="35000"/>
                  </a:schemeClr>
                </a:solidFill>
              </a:rPr>
              <a:t>existente.</a:t>
            </a:r>
            <a:endParaRPr lang="es-MX" sz="2800" dirty="0">
              <a:solidFill>
                <a:schemeClr val="tx1">
                  <a:lumMod val="65000"/>
                  <a:lumOff val="35000"/>
                </a:schemeClr>
              </a:solidFill>
            </a:endParaRPr>
          </a:p>
        </p:txBody>
      </p:sp>
      <p:sp>
        <p:nvSpPr>
          <p:cNvPr id="8" name="Google Shape;312;p19"/>
          <p:cNvSpPr txBox="1">
            <a:spLocks/>
          </p:cNvSpPr>
          <p:nvPr/>
        </p:nvSpPr>
        <p:spPr>
          <a:xfrm>
            <a:off x="521426" y="3340269"/>
            <a:ext cx="8892396" cy="2700998"/>
          </a:xfrm>
          <a:prstGeom prst="rect">
            <a:avLst/>
          </a:prstGeom>
          <a:noFill/>
          <a:ln>
            <a:noFill/>
          </a:ln>
        </p:spPr>
        <p:txBody>
          <a:bodyPr spcFirstLastPara="1" vert="horz" wrap="square" lIns="91425" tIns="45700" rIns="91425" bIns="4570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65760" indent="-256032" algn="l">
              <a:spcBef>
                <a:spcPts val="0"/>
              </a:spcBef>
              <a:buClr>
                <a:schemeClr val="accent3"/>
              </a:buClr>
              <a:buSzPct val="100000"/>
            </a:pPr>
            <a:r>
              <a:rPr lang="es-PE" sz="3000" b="1" dirty="0" err="1">
                <a:solidFill>
                  <a:srgbClr val="0070C0"/>
                </a:solidFill>
              </a:rPr>
              <a:t>u</a:t>
            </a:r>
            <a:r>
              <a:rPr lang="es-PE" sz="3000" b="1" dirty="0" err="1" smtClean="0">
                <a:solidFill>
                  <a:srgbClr val="0070C0"/>
                </a:solidFill>
              </a:rPr>
              <a:t>sing</a:t>
            </a:r>
            <a:r>
              <a:rPr lang="es-PE" sz="3000" b="1" dirty="0" smtClean="0">
                <a:solidFill>
                  <a:srgbClr val="0070C0"/>
                </a:solidFill>
              </a:rPr>
              <a:t>  </a:t>
            </a:r>
            <a:r>
              <a:rPr lang="es-PE" sz="3000" b="1" dirty="0" smtClean="0"/>
              <a:t>&lt;</a:t>
            </a:r>
            <a:r>
              <a:rPr lang="es-PE" sz="3000" b="1" dirty="0" smtClean="0">
                <a:solidFill>
                  <a:schemeClr val="bg2">
                    <a:lumMod val="50000"/>
                  </a:schemeClr>
                </a:solidFill>
              </a:rPr>
              <a:t>Nombre variable</a:t>
            </a:r>
            <a:r>
              <a:rPr lang="es-PE" sz="3000" b="1" dirty="0" smtClean="0"/>
              <a:t>&gt; </a:t>
            </a:r>
            <a:r>
              <a:rPr lang="es-PE" sz="3000" b="1" dirty="0"/>
              <a:t>= </a:t>
            </a:r>
            <a:r>
              <a:rPr lang="es-PE" sz="3000" b="1" dirty="0" smtClean="0"/>
              <a:t>&lt;</a:t>
            </a:r>
            <a:r>
              <a:rPr lang="es-PE" sz="3000" b="1" dirty="0" smtClean="0">
                <a:solidFill>
                  <a:schemeClr val="bg2">
                    <a:lumMod val="50000"/>
                  </a:schemeClr>
                </a:solidFill>
              </a:rPr>
              <a:t>Tipo de dato</a:t>
            </a:r>
            <a:r>
              <a:rPr lang="es-PE" sz="3000" b="1" dirty="0" smtClean="0"/>
              <a:t>&gt;;</a:t>
            </a:r>
          </a:p>
          <a:p>
            <a:pPr marL="365760" indent="-256032" algn="l">
              <a:spcBef>
                <a:spcPts val="300"/>
              </a:spcBef>
              <a:buClr>
                <a:schemeClr val="accent3"/>
              </a:buClr>
              <a:buSzPct val="100000"/>
              <a:buFont typeface="Georgia"/>
              <a:buNone/>
            </a:pPr>
            <a:endParaRPr lang="es-PE" b="1" dirty="0" smtClean="0"/>
          </a:p>
          <a:p>
            <a:pPr marL="822960" lvl="1" indent="-256032" algn="l">
              <a:spcBef>
                <a:spcPts val="300"/>
              </a:spcBef>
              <a:buClr>
                <a:schemeClr val="accent3"/>
              </a:buClr>
              <a:buSzPct val="100000"/>
              <a:buFont typeface="Georgia"/>
              <a:buNone/>
            </a:pPr>
            <a:r>
              <a:rPr lang="es-PE" sz="2400" b="1" dirty="0" smtClean="0"/>
              <a:t>Ejemplos</a:t>
            </a:r>
            <a:r>
              <a:rPr lang="es-PE" dirty="0" smtClean="0"/>
              <a:t>:</a:t>
            </a:r>
          </a:p>
          <a:p>
            <a:pPr algn="l"/>
            <a:r>
              <a:rPr lang="es-MX" dirty="0" smtClean="0"/>
              <a:t>	</a:t>
            </a:r>
            <a:r>
              <a:rPr lang="es-MX" b="1" dirty="0" smtClean="0">
                <a:solidFill>
                  <a:srgbClr val="0033CC"/>
                </a:solidFill>
              </a:rPr>
              <a:t>using</a:t>
            </a:r>
            <a:r>
              <a:rPr lang="es-MX" dirty="0" smtClean="0"/>
              <a:t>  MyInt </a:t>
            </a:r>
            <a:r>
              <a:rPr lang="es-MX" dirty="0"/>
              <a:t>= </a:t>
            </a:r>
            <a:r>
              <a:rPr lang="es-MX" b="1" dirty="0">
                <a:solidFill>
                  <a:srgbClr val="0033CC"/>
                </a:solidFill>
              </a:rPr>
              <a:t>int</a:t>
            </a:r>
            <a:r>
              <a:rPr lang="es-MX" dirty="0"/>
              <a:t>;</a:t>
            </a:r>
          </a:p>
          <a:p>
            <a:pPr algn="l"/>
            <a:r>
              <a:rPr lang="es-PE" sz="2800" dirty="0" smtClean="0"/>
              <a:t>	</a:t>
            </a:r>
            <a:r>
              <a:rPr lang="es-MX" b="1" dirty="0" smtClean="0">
                <a:solidFill>
                  <a:srgbClr val="0033CC"/>
                </a:solidFill>
              </a:rPr>
              <a:t>u</a:t>
            </a:r>
            <a:r>
              <a:rPr lang="es-MX" b="1" dirty="0">
                <a:solidFill>
                  <a:srgbClr val="0033CC"/>
                </a:solidFill>
              </a:rPr>
              <a:t>sing</a:t>
            </a:r>
            <a:r>
              <a:rPr lang="es-MX" dirty="0" smtClean="0"/>
              <a:t>  MyDecimal = </a:t>
            </a:r>
            <a:r>
              <a:rPr lang="es-MX" b="1" dirty="0" smtClean="0">
                <a:solidFill>
                  <a:srgbClr val="0033CC"/>
                </a:solidFill>
              </a:rPr>
              <a:t>double</a:t>
            </a:r>
            <a:r>
              <a:rPr lang="es-MX" dirty="0" smtClean="0"/>
              <a:t>;</a:t>
            </a:r>
          </a:p>
          <a:p>
            <a:pPr algn="l"/>
            <a:r>
              <a:rPr lang="es-MX" dirty="0" smtClean="0"/>
              <a:t>	</a:t>
            </a:r>
            <a:r>
              <a:rPr lang="es-MX" b="1" dirty="0" smtClean="0">
                <a:solidFill>
                  <a:srgbClr val="0033CC"/>
                </a:solidFill>
              </a:rPr>
              <a:t>using  </a:t>
            </a:r>
            <a:r>
              <a:rPr lang="es-MX" b="1" dirty="0"/>
              <a:t>_nt </a:t>
            </a:r>
            <a:r>
              <a:rPr lang="es-MX" dirty="0"/>
              <a:t>= </a:t>
            </a:r>
            <a:r>
              <a:rPr lang="es-MX" b="1" dirty="0">
                <a:solidFill>
                  <a:srgbClr val="0033CC"/>
                </a:solidFill>
              </a:rPr>
              <a:t>int</a:t>
            </a:r>
            <a:r>
              <a:rPr lang="es-MX" dirty="0"/>
              <a:t>;</a:t>
            </a:r>
            <a:endParaRPr lang="es-PE" sz="6600" dirty="0"/>
          </a:p>
        </p:txBody>
      </p:sp>
      <p:sp>
        <p:nvSpPr>
          <p:cNvPr id="9" name="Rectángulo redondeado 8"/>
          <p:cNvSpPr/>
          <p:nvPr/>
        </p:nvSpPr>
        <p:spPr>
          <a:xfrm>
            <a:off x="641347" y="2894793"/>
            <a:ext cx="1275124" cy="445476"/>
          </a:xfrm>
          <a:prstGeom prst="roundRect">
            <a:avLst/>
          </a:prstGeom>
          <a:solidFill>
            <a:srgbClr val="66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solidFill>
                  <a:schemeClr val="dk1"/>
                </a:solidFill>
                <a:ea typeface="Calibri"/>
                <a:cs typeface="Calibri"/>
                <a:sym typeface="Calibri"/>
              </a:rPr>
              <a:t>Sintaxis</a:t>
            </a:r>
            <a:endParaRPr lang="es-MX" b="1" dirty="0"/>
          </a:p>
        </p:txBody>
      </p:sp>
      <p:sp>
        <p:nvSpPr>
          <p:cNvPr id="2" name="Marcador de fecha 1"/>
          <p:cNvSpPr>
            <a:spLocks noGrp="1"/>
          </p:cNvSpPr>
          <p:nvPr>
            <p:ph type="dt" sz="half" idx="10"/>
          </p:nvPr>
        </p:nvSpPr>
        <p:spPr/>
        <p:txBody>
          <a:bodyPr/>
          <a:lstStyle/>
          <a:p>
            <a:fld id="{ADA02548-9A17-497B-AE01-EDA716A59537}" type="datetime1">
              <a:rPr lang="es-MX" smtClean="0"/>
              <a:t>05/03/2024</a:t>
            </a:fld>
            <a:endParaRPr lang="es-MX"/>
          </a:p>
        </p:txBody>
      </p:sp>
      <p:sp>
        <p:nvSpPr>
          <p:cNvPr id="4" name="Marcador de número de diapositiva 3"/>
          <p:cNvSpPr>
            <a:spLocks noGrp="1"/>
          </p:cNvSpPr>
          <p:nvPr>
            <p:ph type="sldNum" sz="quarter" idx="12"/>
          </p:nvPr>
        </p:nvSpPr>
        <p:spPr/>
        <p:txBody>
          <a:bodyPr/>
          <a:lstStyle/>
          <a:p>
            <a:fld id="{CDF7E74A-622D-4723-BDFC-4E0DFBEEC54D}" type="slidenum">
              <a:rPr lang="es-MX" smtClean="0"/>
              <a:t>23</a:t>
            </a:fld>
            <a:endParaRPr lang="es-MX" dirty="0"/>
          </a:p>
        </p:txBody>
      </p:sp>
    </p:spTree>
    <p:extLst>
      <p:ext uri="{BB962C8B-B14F-4D97-AF65-F5344CB8AC3E}">
        <p14:creationId xmlns:p14="http://schemas.microsoft.com/office/powerpoint/2010/main" val="29489347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596378" y="840545"/>
            <a:ext cx="5167531" cy="7655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lgn="l"/>
            <a:r>
              <a:rPr lang="es-PE" sz="3000" b="1" dirty="0" smtClean="0">
                <a:solidFill>
                  <a:schemeClr val="tx1">
                    <a:lumMod val="65000"/>
                    <a:lumOff val="35000"/>
                  </a:schemeClr>
                </a:solidFill>
              </a:rPr>
              <a:t>Definición de una constante</a:t>
            </a:r>
            <a:endParaRPr lang="en-US" sz="3000" b="1" dirty="0" smtClean="0">
              <a:solidFill>
                <a:schemeClr val="tx1">
                  <a:lumMod val="65000"/>
                  <a:lumOff val="35000"/>
                </a:schemeClr>
              </a:solidFill>
            </a:endParaRPr>
          </a:p>
        </p:txBody>
      </p:sp>
      <p:sp>
        <p:nvSpPr>
          <p:cNvPr id="10" name="Google Shape;320;p20"/>
          <p:cNvSpPr txBox="1">
            <a:spLocks/>
          </p:cNvSpPr>
          <p:nvPr/>
        </p:nvSpPr>
        <p:spPr>
          <a:xfrm>
            <a:off x="457200" y="1828800"/>
            <a:ext cx="8229600" cy="2912012"/>
          </a:xfrm>
          <a:prstGeom prst="rect">
            <a:avLst/>
          </a:prstGeom>
          <a:noFill/>
          <a:ln>
            <a:noFill/>
          </a:ln>
        </p:spPr>
        <p:txBody>
          <a:bodyPr spcFirstLastPara="1" vert="horz" wrap="square" lIns="91425" tIns="45700" rIns="91425" bIns="4570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65760" indent="-256032" algn="l">
              <a:spcBef>
                <a:spcPts val="0"/>
              </a:spcBef>
              <a:buClr>
                <a:schemeClr val="accent3"/>
              </a:buClr>
              <a:buSzPts val="2800"/>
              <a:buFont typeface="Georgia"/>
              <a:buNone/>
            </a:pPr>
            <a:r>
              <a:rPr lang="es-PE" sz="2800" b="1" dirty="0" err="1" smtClean="0"/>
              <a:t>const</a:t>
            </a:r>
            <a:r>
              <a:rPr lang="es-PE" dirty="0" smtClean="0"/>
              <a:t> &lt;</a:t>
            </a:r>
            <a:r>
              <a:rPr lang="es-PE" dirty="0" smtClean="0">
                <a:solidFill>
                  <a:srgbClr val="0070C0"/>
                </a:solidFill>
              </a:rPr>
              <a:t>Tipo de dato</a:t>
            </a:r>
            <a:r>
              <a:rPr lang="es-PE" dirty="0" smtClean="0"/>
              <a:t>&gt; &lt;</a:t>
            </a:r>
            <a:r>
              <a:rPr lang="es-PE" dirty="0" smtClean="0">
                <a:solidFill>
                  <a:srgbClr val="998307"/>
                </a:solidFill>
              </a:rPr>
              <a:t>Nombre constante</a:t>
            </a:r>
            <a:r>
              <a:rPr lang="es-PE" dirty="0" smtClean="0"/>
              <a:t>&gt; = &lt;</a:t>
            </a:r>
            <a:r>
              <a:rPr lang="es-PE" dirty="0" smtClean="0">
                <a:solidFill>
                  <a:srgbClr val="006600"/>
                </a:solidFill>
              </a:rPr>
              <a:t>valor</a:t>
            </a:r>
            <a:r>
              <a:rPr lang="es-PE" dirty="0" smtClean="0"/>
              <a:t>&gt;</a:t>
            </a:r>
            <a:r>
              <a:rPr lang="es-PE" b="1" dirty="0" smtClean="0"/>
              <a:t>;</a:t>
            </a:r>
            <a:endParaRPr lang="es-PE" dirty="0" smtClean="0"/>
          </a:p>
          <a:p>
            <a:pPr marL="365760" indent="-256032" algn="l">
              <a:spcBef>
                <a:spcPts val="300"/>
              </a:spcBef>
              <a:buClr>
                <a:schemeClr val="accent3"/>
              </a:buClr>
              <a:buSzPts val="2800"/>
              <a:buFont typeface="Georgia"/>
              <a:buNone/>
            </a:pPr>
            <a:endParaRPr lang="es-PE" b="1" dirty="0" smtClean="0"/>
          </a:p>
          <a:p>
            <a:pPr marL="365760" indent="-256032" algn="l">
              <a:spcBef>
                <a:spcPts val="300"/>
              </a:spcBef>
              <a:buClr>
                <a:schemeClr val="accent3"/>
              </a:buClr>
              <a:buSzPts val="2800"/>
              <a:buFont typeface="Georgia"/>
              <a:buNone/>
            </a:pPr>
            <a:r>
              <a:rPr lang="es-PE" dirty="0" smtClean="0"/>
              <a:t>Ejemplos:</a:t>
            </a:r>
          </a:p>
          <a:p>
            <a:pPr marL="365760" indent="-256032" algn="l">
              <a:spcBef>
                <a:spcPts val="1200"/>
              </a:spcBef>
              <a:buClr>
                <a:schemeClr val="accent3"/>
              </a:buClr>
              <a:buSzPts val="2800"/>
              <a:buFont typeface="Georgia"/>
              <a:buNone/>
            </a:pPr>
            <a:r>
              <a:rPr lang="es-PE" dirty="0" smtClean="0"/>
              <a:t>	</a:t>
            </a:r>
            <a:r>
              <a:rPr lang="es-PE" b="1" dirty="0" err="1" smtClean="0"/>
              <a:t>const</a:t>
            </a:r>
            <a:r>
              <a:rPr lang="es-PE" dirty="0" smtClean="0"/>
              <a:t> </a:t>
            </a:r>
            <a:r>
              <a:rPr lang="es-PE" dirty="0" err="1" smtClean="0">
                <a:solidFill>
                  <a:srgbClr val="0070C0"/>
                </a:solidFill>
              </a:rPr>
              <a:t>int</a:t>
            </a:r>
            <a:r>
              <a:rPr lang="es-PE" dirty="0" smtClean="0"/>
              <a:t> </a:t>
            </a:r>
            <a:r>
              <a:rPr lang="es-PE" dirty="0" err="1" smtClean="0">
                <a:solidFill>
                  <a:srgbClr val="998307"/>
                </a:solidFill>
              </a:rPr>
              <a:t>ValorMaximo</a:t>
            </a:r>
            <a:r>
              <a:rPr lang="es-PE" dirty="0" smtClean="0">
                <a:solidFill>
                  <a:srgbClr val="006600"/>
                </a:solidFill>
              </a:rPr>
              <a:t> </a:t>
            </a:r>
            <a:r>
              <a:rPr lang="es-PE" dirty="0" smtClean="0"/>
              <a:t>=</a:t>
            </a:r>
            <a:r>
              <a:rPr lang="es-PE" dirty="0" smtClean="0">
                <a:solidFill>
                  <a:srgbClr val="006600"/>
                </a:solidFill>
              </a:rPr>
              <a:t> 50</a:t>
            </a:r>
            <a:r>
              <a:rPr lang="es-PE" dirty="0" smtClean="0"/>
              <a:t>;</a:t>
            </a:r>
          </a:p>
          <a:p>
            <a:pPr marL="365760" indent="-256032" algn="l">
              <a:spcBef>
                <a:spcPts val="1200"/>
              </a:spcBef>
              <a:buClr>
                <a:schemeClr val="accent3"/>
              </a:buClr>
              <a:buSzPts val="2800"/>
              <a:buFont typeface="Georgia"/>
              <a:buNone/>
            </a:pPr>
            <a:r>
              <a:rPr lang="es-PE" dirty="0" smtClean="0"/>
              <a:t>	</a:t>
            </a:r>
            <a:r>
              <a:rPr lang="es-PE" b="1" dirty="0" err="1" smtClean="0"/>
              <a:t>const</a:t>
            </a:r>
            <a:r>
              <a:rPr lang="es-PE" dirty="0" smtClean="0"/>
              <a:t> </a:t>
            </a:r>
            <a:r>
              <a:rPr lang="es-PE" dirty="0" err="1" smtClean="0">
                <a:solidFill>
                  <a:srgbClr val="0070C0"/>
                </a:solidFill>
              </a:rPr>
              <a:t>double</a:t>
            </a:r>
            <a:r>
              <a:rPr lang="es-PE" dirty="0" smtClean="0">
                <a:solidFill>
                  <a:srgbClr val="0070C0"/>
                </a:solidFill>
              </a:rPr>
              <a:t> </a:t>
            </a:r>
            <a:r>
              <a:rPr lang="es-PE" dirty="0" smtClean="0">
                <a:solidFill>
                  <a:srgbClr val="998307"/>
                </a:solidFill>
              </a:rPr>
              <a:t>IGV </a:t>
            </a:r>
            <a:r>
              <a:rPr lang="es-PE" dirty="0" smtClean="0"/>
              <a:t>=</a:t>
            </a:r>
            <a:r>
              <a:rPr lang="es-PE" dirty="0" smtClean="0">
                <a:solidFill>
                  <a:srgbClr val="006600"/>
                </a:solidFill>
              </a:rPr>
              <a:t> 18.00</a:t>
            </a:r>
            <a:r>
              <a:rPr lang="es-PE" dirty="0" smtClean="0"/>
              <a:t>;</a:t>
            </a:r>
          </a:p>
          <a:p>
            <a:pPr marL="365760" indent="-256032" algn="l">
              <a:spcBef>
                <a:spcPts val="1200"/>
              </a:spcBef>
              <a:buClr>
                <a:schemeClr val="accent3"/>
              </a:buClr>
              <a:buSzPts val="2800"/>
              <a:buFont typeface="Georgia"/>
              <a:buNone/>
            </a:pPr>
            <a:r>
              <a:rPr lang="es-PE" dirty="0" smtClean="0"/>
              <a:t>	</a:t>
            </a:r>
            <a:r>
              <a:rPr lang="es-PE" b="1" dirty="0" err="1" smtClean="0"/>
              <a:t>const</a:t>
            </a:r>
            <a:r>
              <a:rPr lang="es-PE" dirty="0" smtClean="0"/>
              <a:t> </a:t>
            </a:r>
            <a:r>
              <a:rPr lang="es-PE" dirty="0" err="1" smtClean="0">
                <a:solidFill>
                  <a:srgbClr val="0070C0"/>
                </a:solidFill>
              </a:rPr>
              <a:t>char</a:t>
            </a:r>
            <a:r>
              <a:rPr lang="es-PE" dirty="0" smtClean="0">
                <a:solidFill>
                  <a:srgbClr val="0070C0"/>
                </a:solidFill>
              </a:rPr>
              <a:t> </a:t>
            </a:r>
            <a:r>
              <a:rPr lang="es-PE" dirty="0" err="1" smtClean="0">
                <a:solidFill>
                  <a:srgbClr val="998307"/>
                </a:solidFill>
              </a:rPr>
              <a:t>PrimeraLetra</a:t>
            </a:r>
            <a:r>
              <a:rPr lang="es-PE" dirty="0" smtClean="0">
                <a:solidFill>
                  <a:srgbClr val="998307"/>
                </a:solidFill>
              </a:rPr>
              <a:t> </a:t>
            </a:r>
            <a:r>
              <a:rPr lang="es-PE" dirty="0" smtClean="0"/>
              <a:t>=</a:t>
            </a:r>
            <a:r>
              <a:rPr lang="es-PE" dirty="0" smtClean="0">
                <a:solidFill>
                  <a:srgbClr val="006600"/>
                </a:solidFill>
              </a:rPr>
              <a:t> ‘A’</a:t>
            </a:r>
            <a:r>
              <a:rPr lang="es-PE" dirty="0" smtClean="0"/>
              <a:t>;</a:t>
            </a:r>
            <a:endParaRPr lang="es-PE" dirty="0"/>
          </a:p>
        </p:txBody>
      </p:sp>
      <p:sp>
        <p:nvSpPr>
          <p:cNvPr id="4" name="Rectángulo redondeado 3"/>
          <p:cNvSpPr/>
          <p:nvPr/>
        </p:nvSpPr>
        <p:spPr>
          <a:xfrm>
            <a:off x="596378" y="1383324"/>
            <a:ext cx="1275124" cy="445476"/>
          </a:xfrm>
          <a:prstGeom prst="roundRect">
            <a:avLst/>
          </a:prstGeom>
          <a:solidFill>
            <a:srgbClr val="66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solidFill>
                  <a:schemeClr val="dk1"/>
                </a:solidFill>
                <a:ea typeface="Calibri"/>
                <a:cs typeface="Calibri"/>
                <a:sym typeface="Calibri"/>
              </a:rPr>
              <a:t>Sintaxis</a:t>
            </a:r>
            <a:endParaRPr lang="es-MX" b="1" dirty="0"/>
          </a:p>
        </p:txBody>
      </p:sp>
      <p:sp>
        <p:nvSpPr>
          <p:cNvPr id="2" name="Marcador de fecha 1"/>
          <p:cNvSpPr>
            <a:spLocks noGrp="1"/>
          </p:cNvSpPr>
          <p:nvPr>
            <p:ph type="dt" sz="half" idx="10"/>
          </p:nvPr>
        </p:nvSpPr>
        <p:spPr/>
        <p:txBody>
          <a:bodyPr/>
          <a:lstStyle/>
          <a:p>
            <a:fld id="{AF302E39-D887-4A24-985C-D82E5F23906C}" type="datetime1">
              <a:rPr lang="es-MX" smtClean="0"/>
              <a:t>05/03/2024</a:t>
            </a:fld>
            <a:endParaRPr lang="es-MX"/>
          </a:p>
        </p:txBody>
      </p:sp>
      <p:sp>
        <p:nvSpPr>
          <p:cNvPr id="3" name="Marcador de número de diapositiva 2"/>
          <p:cNvSpPr>
            <a:spLocks noGrp="1"/>
          </p:cNvSpPr>
          <p:nvPr>
            <p:ph type="sldNum" sz="quarter" idx="12"/>
          </p:nvPr>
        </p:nvSpPr>
        <p:spPr/>
        <p:txBody>
          <a:bodyPr/>
          <a:lstStyle/>
          <a:p>
            <a:fld id="{CDF7E74A-622D-4723-BDFC-4E0DFBEEC54D}" type="slidenum">
              <a:rPr lang="es-MX" smtClean="0"/>
              <a:t>24</a:t>
            </a:fld>
            <a:endParaRPr lang="es-MX" dirty="0"/>
          </a:p>
        </p:txBody>
      </p:sp>
    </p:spTree>
    <p:extLst>
      <p:ext uri="{BB962C8B-B14F-4D97-AF65-F5344CB8AC3E}">
        <p14:creationId xmlns:p14="http://schemas.microsoft.com/office/powerpoint/2010/main" val="28036436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429064" y="836365"/>
            <a:ext cx="5167531" cy="7655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lgn="l"/>
            <a:r>
              <a:rPr lang="es-PE" sz="3000" b="1" dirty="0" smtClean="0">
                <a:solidFill>
                  <a:schemeClr val="bg1">
                    <a:lumMod val="65000"/>
                  </a:schemeClr>
                </a:solidFill>
              </a:rPr>
              <a:t>Ámbito de una variable</a:t>
            </a:r>
            <a:endParaRPr lang="en-US" sz="3000" b="1" dirty="0" smtClean="0">
              <a:solidFill>
                <a:schemeClr val="bg1">
                  <a:lumMod val="65000"/>
                </a:schemeClr>
              </a:solidFill>
            </a:endParaRPr>
          </a:p>
        </p:txBody>
      </p:sp>
      <p:sp>
        <p:nvSpPr>
          <p:cNvPr id="6" name="Google Shape;299;p17"/>
          <p:cNvSpPr txBox="1">
            <a:spLocks/>
          </p:cNvSpPr>
          <p:nvPr/>
        </p:nvSpPr>
        <p:spPr>
          <a:xfrm>
            <a:off x="429064" y="1601882"/>
            <a:ext cx="8110538" cy="1486520"/>
          </a:xfrm>
          <a:prstGeom prst="rect">
            <a:avLst/>
          </a:prstGeom>
          <a:noFill/>
          <a:ln>
            <a:noFill/>
          </a:ln>
        </p:spPr>
        <p:txBody>
          <a:bodyPr spcFirstLastPara="1" vert="horz" wrap="square" lIns="91425" tIns="45700" rIns="91425" bIns="45700" rtlCol="0" anchor="ctr"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buClr>
                <a:srgbClr val="000000"/>
              </a:buClr>
              <a:buSzPts val="2400"/>
              <a:buFont typeface="Georgia"/>
              <a:buNone/>
            </a:pPr>
            <a:r>
              <a:rPr lang="es-MX" sz="2400" dirty="0" smtClean="0">
                <a:solidFill>
                  <a:schemeClr val="bg2">
                    <a:lumMod val="25000"/>
                  </a:schemeClr>
                </a:solidFill>
                <a:latin typeface="Calibri"/>
                <a:ea typeface="Calibri"/>
                <a:cs typeface="Calibri"/>
                <a:sym typeface="Calibri"/>
              </a:rPr>
              <a:t>Existen tres sitios donde se pueden definir variables:</a:t>
            </a:r>
          </a:p>
          <a:p>
            <a:pPr lvl="1" algn="just">
              <a:spcBef>
                <a:spcPts val="600"/>
              </a:spcBef>
              <a:buClr>
                <a:srgbClr val="000000"/>
              </a:buClr>
              <a:buSzPts val="2400"/>
              <a:buFont typeface="Wingdings" panose="05000000000000000000" pitchFamily="2" charset="2"/>
              <a:buChar char="ü"/>
            </a:pPr>
            <a:r>
              <a:rPr lang="es-MX" sz="2000" dirty="0" smtClean="0">
                <a:solidFill>
                  <a:srgbClr val="002060"/>
                </a:solidFill>
                <a:latin typeface="Calibri"/>
                <a:ea typeface="Calibri"/>
                <a:cs typeface="Calibri"/>
                <a:sym typeface="Calibri"/>
              </a:rPr>
              <a:t>fuera de todas las funciones (variables globales).</a:t>
            </a:r>
            <a:endParaRPr lang="es-MX" dirty="0" smtClean="0">
              <a:solidFill>
                <a:srgbClr val="002060"/>
              </a:solidFill>
            </a:endParaRPr>
          </a:p>
          <a:p>
            <a:pPr lvl="1" algn="just">
              <a:spcBef>
                <a:spcPts val="600"/>
              </a:spcBef>
              <a:buClr>
                <a:srgbClr val="000000"/>
              </a:buClr>
              <a:buSzPts val="2400"/>
              <a:buFont typeface="Wingdings" panose="05000000000000000000" pitchFamily="2" charset="2"/>
              <a:buChar char="ü"/>
            </a:pPr>
            <a:r>
              <a:rPr lang="es-MX" sz="2000" dirty="0" smtClean="0">
                <a:solidFill>
                  <a:srgbClr val="002060"/>
                </a:solidFill>
                <a:latin typeface="Calibri"/>
                <a:ea typeface="Calibri"/>
                <a:cs typeface="Calibri"/>
                <a:sym typeface="Calibri"/>
              </a:rPr>
              <a:t>dentro de las funciones (variables locales)</a:t>
            </a:r>
            <a:endParaRPr lang="es-MX" dirty="0" smtClean="0">
              <a:solidFill>
                <a:srgbClr val="002060"/>
              </a:solidFill>
            </a:endParaRPr>
          </a:p>
          <a:p>
            <a:pPr lvl="1" algn="just">
              <a:spcBef>
                <a:spcPts val="600"/>
              </a:spcBef>
              <a:buClr>
                <a:srgbClr val="000000"/>
              </a:buClr>
              <a:buSzPts val="2400"/>
              <a:buFont typeface="Wingdings" panose="05000000000000000000" pitchFamily="2" charset="2"/>
              <a:buChar char="ü"/>
            </a:pPr>
            <a:r>
              <a:rPr lang="es-MX" sz="2000" dirty="0" smtClean="0">
                <a:solidFill>
                  <a:srgbClr val="002060"/>
                </a:solidFill>
                <a:latin typeface="Calibri"/>
                <a:ea typeface="Calibri"/>
                <a:cs typeface="Calibri"/>
                <a:sym typeface="Calibri"/>
              </a:rPr>
              <a:t>en la definición de parámetros de funciones (parámetros formales).</a:t>
            </a:r>
            <a:endParaRPr lang="es-MX" sz="2000" dirty="0">
              <a:solidFill>
                <a:srgbClr val="002060"/>
              </a:solidFill>
              <a:latin typeface="Calibri"/>
              <a:ea typeface="Calibri"/>
              <a:cs typeface="Calibri"/>
              <a:sym typeface="Calibri"/>
            </a:endParaRPr>
          </a:p>
        </p:txBody>
      </p:sp>
      <p:graphicFrame>
        <p:nvGraphicFramePr>
          <p:cNvPr id="7" name="Google Shape;300;p17"/>
          <p:cNvGraphicFramePr/>
          <p:nvPr>
            <p:extLst>
              <p:ext uri="{D42A27DB-BD31-4B8C-83A1-F6EECF244321}">
                <p14:modId xmlns:p14="http://schemas.microsoft.com/office/powerpoint/2010/main" val="3925021766"/>
              </p:ext>
            </p:extLst>
          </p:nvPr>
        </p:nvGraphicFramePr>
        <p:xfrm>
          <a:off x="598131" y="3572021"/>
          <a:ext cx="8377056" cy="2702169"/>
        </p:xfrm>
        <a:graphic>
          <a:graphicData uri="http://schemas.openxmlformats.org/drawingml/2006/table">
            <a:tbl>
              <a:tblPr>
                <a:noFill/>
              </a:tblPr>
              <a:tblGrid>
                <a:gridCol w="4188528">
                  <a:extLst>
                    <a:ext uri="{9D8B030D-6E8A-4147-A177-3AD203B41FA5}">
                      <a16:colId xmlns:a16="http://schemas.microsoft.com/office/drawing/2014/main" val="20000"/>
                    </a:ext>
                  </a:extLst>
                </a:gridCol>
                <a:gridCol w="4188528">
                  <a:extLst>
                    <a:ext uri="{9D8B030D-6E8A-4147-A177-3AD203B41FA5}">
                      <a16:colId xmlns:a16="http://schemas.microsoft.com/office/drawing/2014/main" val="20001"/>
                    </a:ext>
                  </a:extLst>
                </a:gridCol>
              </a:tblGrid>
              <a:tr h="519655">
                <a:tc>
                  <a:txBody>
                    <a:bodyPr/>
                    <a:lstStyle/>
                    <a:p>
                      <a:pPr marL="0" marR="0" lvl="0" indent="0" algn="l" rtl="0">
                        <a:spcBef>
                          <a:spcPts val="0"/>
                        </a:spcBef>
                        <a:spcAft>
                          <a:spcPts val="0"/>
                        </a:spcAft>
                        <a:buNone/>
                      </a:pPr>
                      <a:r>
                        <a:rPr lang="es-PE" sz="2400" b="1" dirty="0"/>
                        <a:t>Variable Global</a:t>
                      </a:r>
                      <a:endParaRPr sz="2400"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FF"/>
                    </a:solidFill>
                  </a:tcPr>
                </a:tc>
                <a:tc>
                  <a:txBody>
                    <a:bodyPr/>
                    <a:lstStyle/>
                    <a:p>
                      <a:pPr marL="0" marR="0" lvl="0" indent="0" algn="l" rtl="0">
                        <a:spcBef>
                          <a:spcPts val="0"/>
                        </a:spcBef>
                        <a:spcAft>
                          <a:spcPts val="0"/>
                        </a:spcAft>
                        <a:buNone/>
                      </a:pPr>
                      <a:r>
                        <a:rPr lang="es-PE" sz="2400" b="1"/>
                        <a:t>Variable Local</a:t>
                      </a:r>
                      <a:endParaRPr sz="24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FF"/>
                    </a:solidFill>
                  </a:tcPr>
                </a:tc>
                <a:extLst>
                  <a:ext uri="{0D108BD9-81ED-4DB2-BD59-A6C34878D82A}">
                    <a16:rowId xmlns:a16="http://schemas.microsoft.com/office/drawing/2014/main" val="10000"/>
                  </a:ext>
                </a:extLst>
              </a:tr>
              <a:tr h="2182514">
                <a:tc>
                  <a:txBody>
                    <a:bodyPr/>
                    <a:lstStyle/>
                    <a:p>
                      <a:pPr marL="0" marR="0" lvl="0" indent="0" algn="l" rtl="0">
                        <a:spcBef>
                          <a:spcPts val="0"/>
                        </a:spcBef>
                        <a:spcAft>
                          <a:spcPts val="0"/>
                        </a:spcAft>
                        <a:buNone/>
                      </a:pPr>
                      <a:r>
                        <a:rPr lang="es-PE" sz="2400" dirty="0"/>
                        <a:t>#</a:t>
                      </a:r>
                      <a:r>
                        <a:rPr lang="es-PE" sz="2400" dirty="0" err="1"/>
                        <a:t>include</a:t>
                      </a:r>
                      <a:r>
                        <a:rPr lang="es-PE" sz="2400" dirty="0"/>
                        <a:t> </a:t>
                      </a:r>
                      <a:r>
                        <a:rPr lang="es-PE" sz="2400" dirty="0" smtClean="0"/>
                        <a:t>&lt;</a:t>
                      </a:r>
                      <a:r>
                        <a:rPr lang="es-PE" sz="2400" dirty="0" err="1" smtClean="0"/>
                        <a:t>stdio.h</a:t>
                      </a:r>
                      <a:r>
                        <a:rPr lang="es-PE" sz="2400" dirty="0" smtClean="0"/>
                        <a:t>&gt;</a:t>
                      </a:r>
                      <a:endParaRPr dirty="0"/>
                    </a:p>
                    <a:p>
                      <a:pPr marL="0" marR="0" lvl="0" indent="0" algn="l" rtl="0">
                        <a:spcBef>
                          <a:spcPts val="0"/>
                        </a:spcBef>
                        <a:spcAft>
                          <a:spcPts val="0"/>
                        </a:spcAft>
                        <a:buNone/>
                      </a:pPr>
                      <a:r>
                        <a:rPr lang="es-PE" sz="2800" b="1" dirty="0" err="1">
                          <a:solidFill>
                            <a:srgbClr val="0070C0"/>
                          </a:solidFill>
                        </a:rPr>
                        <a:t>int</a:t>
                      </a:r>
                      <a:r>
                        <a:rPr lang="es-PE" sz="2800" b="1" dirty="0">
                          <a:solidFill>
                            <a:srgbClr val="0070C0"/>
                          </a:solidFill>
                        </a:rPr>
                        <a:t> </a:t>
                      </a:r>
                      <a:r>
                        <a:rPr lang="es-PE" sz="2800" b="1" dirty="0" smtClean="0">
                          <a:solidFill>
                            <a:srgbClr val="0070C0"/>
                          </a:solidFill>
                        </a:rPr>
                        <a:t>*z=</a:t>
                      </a:r>
                      <a:r>
                        <a:rPr lang="es-PE" sz="2800" b="1" baseline="0" dirty="0" smtClean="0">
                          <a:solidFill>
                            <a:srgbClr val="0070C0"/>
                          </a:solidFill>
                        </a:rPr>
                        <a:t> new </a:t>
                      </a:r>
                      <a:r>
                        <a:rPr lang="es-PE" sz="2800" b="1" baseline="0" dirty="0" err="1" smtClean="0">
                          <a:solidFill>
                            <a:srgbClr val="0070C0"/>
                          </a:solidFill>
                        </a:rPr>
                        <a:t>int</a:t>
                      </a:r>
                      <a:r>
                        <a:rPr lang="es-PE" sz="2800" b="1" dirty="0" smtClean="0">
                          <a:solidFill>
                            <a:srgbClr val="0070C0"/>
                          </a:solidFill>
                        </a:rPr>
                        <a:t>; </a:t>
                      </a:r>
                      <a:endParaRPr sz="2800" b="1" dirty="0">
                        <a:solidFill>
                          <a:srgbClr val="0070C0"/>
                        </a:solidFill>
                      </a:endParaRPr>
                    </a:p>
                    <a:p>
                      <a:pPr marL="0" marR="0" lvl="0" indent="0" algn="l" rtl="0">
                        <a:spcBef>
                          <a:spcPts val="0"/>
                        </a:spcBef>
                        <a:spcAft>
                          <a:spcPts val="0"/>
                        </a:spcAft>
                        <a:buNone/>
                      </a:pPr>
                      <a:r>
                        <a:rPr lang="es-PE" sz="2400" b="1" dirty="0" err="1"/>
                        <a:t>void</a:t>
                      </a:r>
                      <a:r>
                        <a:rPr lang="es-PE" sz="2400" b="1" dirty="0"/>
                        <a:t> </a:t>
                      </a:r>
                      <a:r>
                        <a:rPr lang="es-PE" sz="2400" b="1" dirty="0" err="1"/>
                        <a:t>main</a:t>
                      </a:r>
                      <a:r>
                        <a:rPr lang="es-PE" sz="2400" b="1" dirty="0"/>
                        <a:t>()</a:t>
                      </a:r>
                      <a:endParaRPr b="1" dirty="0"/>
                    </a:p>
                    <a:p>
                      <a:pPr marL="0" marR="0" lvl="0" indent="0" algn="l" rtl="0">
                        <a:spcBef>
                          <a:spcPts val="0"/>
                        </a:spcBef>
                        <a:spcAft>
                          <a:spcPts val="0"/>
                        </a:spcAft>
                        <a:buNone/>
                      </a:pPr>
                      <a:r>
                        <a:rPr lang="es-PE" sz="2400" dirty="0"/>
                        <a:t>{ </a:t>
                      </a:r>
                      <a:endParaRPr dirty="0"/>
                    </a:p>
                    <a:p>
                      <a:pPr marL="0" marR="0" lvl="0" indent="0" algn="l" rtl="0">
                        <a:spcBef>
                          <a:spcPts val="0"/>
                        </a:spcBef>
                        <a:spcAft>
                          <a:spcPts val="0"/>
                        </a:spcAft>
                        <a:buNone/>
                      </a:pPr>
                      <a:r>
                        <a:rPr lang="es-PE" sz="2400" dirty="0"/>
                        <a:t>}</a:t>
                      </a:r>
                      <a:endParaRPr sz="24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8E8E8"/>
                    </a:solidFill>
                  </a:tcPr>
                </a:tc>
                <a:tc>
                  <a:txBody>
                    <a:bodyPr/>
                    <a:lstStyle/>
                    <a:p>
                      <a:pPr marL="0" marR="0" lvl="0" indent="0" algn="l" rtl="0">
                        <a:spcBef>
                          <a:spcPts val="0"/>
                        </a:spcBef>
                        <a:spcAft>
                          <a:spcPts val="0"/>
                        </a:spcAft>
                        <a:buNone/>
                      </a:pPr>
                      <a:r>
                        <a:rPr lang="es-PE" sz="2400" dirty="0"/>
                        <a:t>#</a:t>
                      </a:r>
                      <a:r>
                        <a:rPr lang="es-PE" sz="2400" dirty="0" err="1"/>
                        <a:t>include</a:t>
                      </a:r>
                      <a:r>
                        <a:rPr lang="es-PE" sz="2400" dirty="0"/>
                        <a:t> </a:t>
                      </a:r>
                      <a:r>
                        <a:rPr lang="es-PE" sz="2400" dirty="0" smtClean="0"/>
                        <a:t>&lt;</a:t>
                      </a:r>
                      <a:r>
                        <a:rPr lang="es-PE" sz="2400" dirty="0" err="1" smtClean="0"/>
                        <a:t>stdio.h</a:t>
                      </a:r>
                      <a:r>
                        <a:rPr lang="es-PE" sz="2400" dirty="0" smtClean="0"/>
                        <a:t>&gt;</a:t>
                      </a:r>
                      <a:endParaRPr dirty="0"/>
                    </a:p>
                    <a:p>
                      <a:pPr marL="0" marR="0" lvl="0" indent="0" algn="l" rtl="0">
                        <a:spcBef>
                          <a:spcPts val="0"/>
                        </a:spcBef>
                        <a:spcAft>
                          <a:spcPts val="0"/>
                        </a:spcAft>
                        <a:buNone/>
                      </a:pPr>
                      <a:r>
                        <a:rPr lang="es-PE" sz="2400" b="1" dirty="0" err="1"/>
                        <a:t>void</a:t>
                      </a:r>
                      <a:r>
                        <a:rPr lang="es-PE" sz="2400" b="1" dirty="0"/>
                        <a:t> </a:t>
                      </a:r>
                      <a:r>
                        <a:rPr lang="es-PE" sz="2400" b="1" dirty="0" err="1"/>
                        <a:t>main</a:t>
                      </a:r>
                      <a:r>
                        <a:rPr lang="es-PE" sz="2400" b="1" dirty="0"/>
                        <a:t>()</a:t>
                      </a:r>
                      <a:endParaRPr b="1" dirty="0"/>
                    </a:p>
                    <a:p>
                      <a:pPr marL="0" marR="0" lvl="0" indent="0" algn="l" rtl="0">
                        <a:spcBef>
                          <a:spcPts val="0"/>
                        </a:spcBef>
                        <a:spcAft>
                          <a:spcPts val="0"/>
                        </a:spcAft>
                        <a:buNone/>
                      </a:pPr>
                      <a:r>
                        <a:rPr lang="es-PE" sz="2400" dirty="0"/>
                        <a:t>{ </a:t>
                      </a:r>
                      <a:endParaRPr dirty="0"/>
                    </a:p>
                    <a:p>
                      <a:pPr marL="0" marR="0" lvl="0" indent="0" algn="l" rtl="0">
                        <a:spcBef>
                          <a:spcPts val="0"/>
                        </a:spcBef>
                        <a:spcAft>
                          <a:spcPts val="0"/>
                        </a:spcAft>
                        <a:buNone/>
                      </a:pPr>
                      <a:r>
                        <a:rPr lang="es-PE" sz="2400" dirty="0"/>
                        <a:t>  </a:t>
                      </a:r>
                      <a:r>
                        <a:rPr lang="es-PE" sz="2400" dirty="0" smtClean="0"/>
                        <a:t>    </a:t>
                      </a:r>
                      <a:r>
                        <a:rPr lang="es-PE" sz="2800" b="1" dirty="0" err="1">
                          <a:solidFill>
                            <a:srgbClr val="0070C0"/>
                          </a:solidFill>
                        </a:rPr>
                        <a:t>int</a:t>
                      </a:r>
                      <a:r>
                        <a:rPr lang="es-PE" sz="2800" b="1" dirty="0">
                          <a:solidFill>
                            <a:srgbClr val="0070C0"/>
                          </a:solidFill>
                        </a:rPr>
                        <a:t> </a:t>
                      </a:r>
                      <a:r>
                        <a:rPr lang="es-PE" sz="2800" b="1" dirty="0" smtClean="0">
                          <a:solidFill>
                            <a:srgbClr val="0070C0"/>
                          </a:solidFill>
                        </a:rPr>
                        <a:t>*x = new </a:t>
                      </a:r>
                      <a:r>
                        <a:rPr lang="es-PE" sz="2800" b="1" dirty="0" err="1" smtClean="0">
                          <a:solidFill>
                            <a:srgbClr val="0070C0"/>
                          </a:solidFill>
                        </a:rPr>
                        <a:t>int</a:t>
                      </a:r>
                      <a:r>
                        <a:rPr lang="es-PE" sz="2800" b="1" dirty="0" smtClean="0">
                          <a:solidFill>
                            <a:srgbClr val="0070C0"/>
                          </a:solidFill>
                        </a:rPr>
                        <a:t>; </a:t>
                      </a:r>
                      <a:endParaRPr sz="2800" b="1" dirty="0">
                        <a:solidFill>
                          <a:srgbClr val="0070C0"/>
                        </a:solidFill>
                      </a:endParaRPr>
                    </a:p>
                    <a:p>
                      <a:pPr marL="0" marR="0" lvl="0" indent="0" algn="l" rtl="0">
                        <a:spcBef>
                          <a:spcPts val="0"/>
                        </a:spcBef>
                        <a:spcAft>
                          <a:spcPts val="0"/>
                        </a:spcAft>
                        <a:buNone/>
                      </a:pPr>
                      <a:r>
                        <a:rPr lang="es-PE" sz="2400" dirty="0"/>
                        <a:t>}</a:t>
                      </a:r>
                      <a:endParaRPr sz="24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8E8E8"/>
                    </a:solidFill>
                  </a:tcPr>
                </a:tc>
                <a:extLst>
                  <a:ext uri="{0D108BD9-81ED-4DB2-BD59-A6C34878D82A}">
                    <a16:rowId xmlns:a16="http://schemas.microsoft.com/office/drawing/2014/main" val="10001"/>
                  </a:ext>
                </a:extLst>
              </a:tr>
            </a:tbl>
          </a:graphicData>
        </a:graphic>
      </p:graphicFrame>
      <p:sp>
        <p:nvSpPr>
          <p:cNvPr id="2" name="Marcador de fecha 1"/>
          <p:cNvSpPr>
            <a:spLocks noGrp="1"/>
          </p:cNvSpPr>
          <p:nvPr>
            <p:ph type="dt" sz="half" idx="10"/>
          </p:nvPr>
        </p:nvSpPr>
        <p:spPr/>
        <p:txBody>
          <a:bodyPr/>
          <a:lstStyle/>
          <a:p>
            <a:fld id="{A0F113BA-AC80-4AA7-A260-1B38D0E07663}" type="datetime1">
              <a:rPr lang="es-MX" smtClean="0"/>
              <a:t>05/03/2024</a:t>
            </a:fld>
            <a:endParaRPr lang="es-MX"/>
          </a:p>
        </p:txBody>
      </p:sp>
      <p:sp>
        <p:nvSpPr>
          <p:cNvPr id="3" name="Marcador de número de diapositiva 2"/>
          <p:cNvSpPr>
            <a:spLocks noGrp="1"/>
          </p:cNvSpPr>
          <p:nvPr>
            <p:ph type="sldNum" sz="quarter" idx="12"/>
          </p:nvPr>
        </p:nvSpPr>
        <p:spPr/>
        <p:txBody>
          <a:bodyPr/>
          <a:lstStyle/>
          <a:p>
            <a:fld id="{CDF7E74A-622D-4723-BDFC-4E0DFBEEC54D}" type="slidenum">
              <a:rPr lang="es-MX" smtClean="0"/>
              <a:t>25</a:t>
            </a:fld>
            <a:endParaRPr lang="es-MX" dirty="0"/>
          </a:p>
        </p:txBody>
      </p:sp>
    </p:spTree>
    <p:extLst>
      <p:ext uri="{BB962C8B-B14F-4D97-AF65-F5344CB8AC3E}">
        <p14:creationId xmlns:p14="http://schemas.microsoft.com/office/powerpoint/2010/main" val="2073363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888494" y="967115"/>
            <a:ext cx="5167531" cy="7655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lgn="l"/>
            <a:r>
              <a:rPr lang="es-PE" sz="3000" b="1" dirty="0" smtClean="0">
                <a:solidFill>
                  <a:schemeClr val="bg1">
                    <a:lumMod val="65000"/>
                  </a:schemeClr>
                </a:solidFill>
              </a:rPr>
              <a:t>Comentarios en un programa</a:t>
            </a:r>
            <a:endParaRPr lang="en-US" sz="3000" b="1" dirty="0" smtClean="0">
              <a:solidFill>
                <a:schemeClr val="bg1">
                  <a:lumMod val="65000"/>
                </a:schemeClr>
              </a:solidFill>
            </a:endParaRPr>
          </a:p>
        </p:txBody>
      </p:sp>
      <p:sp>
        <p:nvSpPr>
          <p:cNvPr id="6" name="Google Shape;326;p21"/>
          <p:cNvSpPr txBox="1">
            <a:spLocks/>
          </p:cNvSpPr>
          <p:nvPr/>
        </p:nvSpPr>
        <p:spPr>
          <a:xfrm>
            <a:off x="485336" y="1603717"/>
            <a:ext cx="8229600" cy="4745038"/>
          </a:xfrm>
          <a:prstGeom prst="rect">
            <a:avLst/>
          </a:prstGeom>
          <a:noFill/>
          <a:ln>
            <a:noFill/>
          </a:ln>
        </p:spPr>
        <p:txBody>
          <a:bodyPr spcFirstLastPara="1" vert="horz" wrap="square" lIns="91425" tIns="45700" rIns="91425" bIns="45700" rtlCol="0" anchor="t" anchorCtr="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66928" indent="-457200" algn="just">
              <a:spcBef>
                <a:spcPts val="0"/>
              </a:spcBef>
              <a:buClr>
                <a:schemeClr val="accent3"/>
              </a:buClr>
              <a:buSzPct val="100000"/>
              <a:buFont typeface="Wingdings" panose="05000000000000000000" pitchFamily="2" charset="2"/>
              <a:buChar char="ü"/>
            </a:pPr>
            <a:r>
              <a:rPr lang="es-MX" dirty="0" smtClean="0">
                <a:solidFill>
                  <a:srgbClr val="002060"/>
                </a:solidFill>
              </a:rPr>
              <a:t>Los comentarios sirven para incluir aclaraciones en el código del programa.</a:t>
            </a:r>
          </a:p>
          <a:p>
            <a:pPr marL="566928" indent="-457200" algn="just">
              <a:spcBef>
                <a:spcPts val="300"/>
              </a:spcBef>
              <a:buClr>
                <a:schemeClr val="accent3"/>
              </a:buClr>
              <a:buSzPct val="100000"/>
              <a:buFont typeface="Wingdings" panose="05000000000000000000" pitchFamily="2" charset="2"/>
              <a:buChar char="ü"/>
            </a:pPr>
            <a:endParaRPr lang="es-MX" dirty="0" smtClean="0"/>
          </a:p>
          <a:p>
            <a:pPr marL="566928" indent="-457200" algn="just">
              <a:spcBef>
                <a:spcPts val="300"/>
              </a:spcBef>
              <a:buClr>
                <a:schemeClr val="accent3"/>
              </a:buClr>
              <a:buSzPct val="100000"/>
              <a:buFont typeface="Wingdings" panose="05000000000000000000" pitchFamily="2" charset="2"/>
              <a:buChar char="ü"/>
            </a:pPr>
            <a:r>
              <a:rPr lang="es-MX" dirty="0" smtClean="0">
                <a:solidFill>
                  <a:srgbClr val="002060"/>
                </a:solidFill>
              </a:rPr>
              <a:t>Se permite dos tipos de comentarios:</a:t>
            </a:r>
          </a:p>
          <a:p>
            <a:pPr marL="1201929" lvl="2" indent="-342900" algn="just">
              <a:lnSpc>
                <a:spcPct val="110000"/>
              </a:lnSpc>
              <a:spcBef>
                <a:spcPts val="600"/>
              </a:spcBef>
              <a:buClr>
                <a:schemeClr val="accent3"/>
              </a:buClr>
              <a:buSzPct val="100000"/>
            </a:pPr>
            <a:r>
              <a:rPr lang="es-MX" b="1" dirty="0" smtClean="0">
                <a:solidFill>
                  <a:srgbClr val="00B050"/>
                </a:solidFill>
              </a:rPr>
              <a:t>//  Comentarios de una línea</a:t>
            </a:r>
            <a:endParaRPr lang="es-MX" dirty="0" smtClean="0">
              <a:solidFill>
                <a:srgbClr val="00B050"/>
              </a:solidFill>
            </a:endParaRPr>
          </a:p>
          <a:p>
            <a:pPr marL="1201929" lvl="2" indent="-342900" algn="just">
              <a:lnSpc>
                <a:spcPct val="110000"/>
              </a:lnSpc>
              <a:spcBef>
                <a:spcPts val="600"/>
              </a:spcBef>
              <a:buClr>
                <a:schemeClr val="accent3"/>
              </a:buClr>
              <a:buSzPct val="100000"/>
            </a:pPr>
            <a:r>
              <a:rPr lang="es-MX" b="1" dirty="0" smtClean="0">
                <a:solidFill>
                  <a:srgbClr val="00B050"/>
                </a:solidFill>
              </a:rPr>
              <a:t>/*  Comentarios de varias líneas*/</a:t>
            </a:r>
            <a:endParaRPr lang="es-MX" dirty="0" smtClean="0">
              <a:solidFill>
                <a:srgbClr val="00B050"/>
              </a:solidFill>
            </a:endParaRPr>
          </a:p>
          <a:p>
            <a:pPr marL="566928" indent="-457200" algn="just">
              <a:spcBef>
                <a:spcPts val="300"/>
              </a:spcBef>
              <a:buClr>
                <a:schemeClr val="accent3"/>
              </a:buClr>
              <a:buSzPct val="100000"/>
              <a:buFont typeface="Wingdings" panose="05000000000000000000" pitchFamily="2" charset="2"/>
              <a:buChar char="ü"/>
            </a:pPr>
            <a:endParaRPr lang="es-MX" b="1" dirty="0" smtClean="0"/>
          </a:p>
          <a:p>
            <a:pPr marL="566928" indent="-457200" algn="just">
              <a:spcBef>
                <a:spcPts val="300"/>
              </a:spcBef>
              <a:buClr>
                <a:schemeClr val="accent3"/>
              </a:buClr>
              <a:buSzPct val="100000"/>
              <a:buFont typeface="Wingdings" panose="05000000000000000000" pitchFamily="2" charset="2"/>
              <a:buChar char="ü"/>
            </a:pPr>
            <a:r>
              <a:rPr lang="es-MX" dirty="0" smtClean="0">
                <a:solidFill>
                  <a:srgbClr val="002060"/>
                </a:solidFill>
              </a:rPr>
              <a:t>Incluya comentarios que expliquen lo que hace el programa.</a:t>
            </a:r>
          </a:p>
          <a:p>
            <a:pPr marL="754380" lvl="1" indent="-342900" algn="just">
              <a:spcBef>
                <a:spcPts val="300"/>
              </a:spcBef>
              <a:buSzPct val="100000"/>
              <a:buFont typeface="Wingdings" panose="05000000000000000000" pitchFamily="2" charset="2"/>
              <a:buChar char="ü"/>
            </a:pPr>
            <a:endParaRPr lang="es-MX" dirty="0" smtClean="0">
              <a:solidFill>
                <a:srgbClr val="002060"/>
              </a:solidFill>
            </a:endParaRPr>
          </a:p>
          <a:p>
            <a:pPr marL="566928" indent="-457200" algn="just">
              <a:spcBef>
                <a:spcPts val="300"/>
              </a:spcBef>
              <a:buClr>
                <a:schemeClr val="accent3"/>
              </a:buClr>
              <a:buSzPct val="100000"/>
              <a:buFont typeface="Wingdings" panose="05000000000000000000" pitchFamily="2" charset="2"/>
              <a:buChar char="ü"/>
            </a:pPr>
            <a:r>
              <a:rPr lang="es-MX" dirty="0" smtClean="0">
                <a:solidFill>
                  <a:srgbClr val="002060"/>
                </a:solidFill>
              </a:rPr>
              <a:t>Los comentarios deben ayudar al lector del código en las partes difíciles.</a:t>
            </a:r>
            <a:endParaRPr lang="es-MX" dirty="0">
              <a:solidFill>
                <a:srgbClr val="002060"/>
              </a:solidFill>
            </a:endParaRPr>
          </a:p>
        </p:txBody>
      </p:sp>
      <p:sp>
        <p:nvSpPr>
          <p:cNvPr id="2" name="Marcador de fecha 1"/>
          <p:cNvSpPr>
            <a:spLocks noGrp="1"/>
          </p:cNvSpPr>
          <p:nvPr>
            <p:ph type="dt" sz="half" idx="10"/>
          </p:nvPr>
        </p:nvSpPr>
        <p:spPr/>
        <p:txBody>
          <a:bodyPr/>
          <a:lstStyle/>
          <a:p>
            <a:fld id="{2455E4CB-AAF6-4419-87C5-1A419FA0D08C}" type="datetime1">
              <a:rPr lang="es-MX" smtClean="0"/>
              <a:t>05/03/2024</a:t>
            </a:fld>
            <a:endParaRPr lang="es-MX"/>
          </a:p>
        </p:txBody>
      </p:sp>
      <p:sp>
        <p:nvSpPr>
          <p:cNvPr id="3" name="Marcador de número de diapositiva 2"/>
          <p:cNvSpPr>
            <a:spLocks noGrp="1"/>
          </p:cNvSpPr>
          <p:nvPr>
            <p:ph type="sldNum" sz="quarter" idx="12"/>
          </p:nvPr>
        </p:nvSpPr>
        <p:spPr/>
        <p:txBody>
          <a:bodyPr/>
          <a:lstStyle/>
          <a:p>
            <a:fld id="{CDF7E74A-622D-4723-BDFC-4E0DFBEEC54D}" type="slidenum">
              <a:rPr lang="es-MX" smtClean="0"/>
              <a:t>26</a:t>
            </a:fld>
            <a:endParaRPr lang="es-MX" dirty="0"/>
          </a:p>
        </p:txBody>
      </p:sp>
    </p:spTree>
    <p:extLst>
      <p:ext uri="{BB962C8B-B14F-4D97-AF65-F5344CB8AC3E}">
        <p14:creationId xmlns:p14="http://schemas.microsoft.com/office/powerpoint/2010/main" val="41553103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55;p26"/>
          <p:cNvSpPr txBox="1">
            <a:spLocks/>
          </p:cNvSpPr>
          <p:nvPr/>
        </p:nvSpPr>
        <p:spPr>
          <a:xfrm>
            <a:off x="853516" y="2066778"/>
            <a:ext cx="8090019" cy="3200400"/>
          </a:xfrm>
          <a:prstGeom prst="rect">
            <a:avLst/>
          </a:prstGeom>
          <a:no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2438" indent="-342900">
              <a:spcBef>
                <a:spcPts val="0"/>
              </a:spcBef>
              <a:buSzPts val="3200"/>
              <a:buFont typeface="Wingdings" panose="05000000000000000000" pitchFamily="2" charset="2"/>
              <a:buChar char="ü"/>
            </a:pPr>
            <a:r>
              <a:rPr lang="es-MX" dirty="0" smtClean="0">
                <a:solidFill>
                  <a:srgbClr val="002060"/>
                </a:solidFill>
              </a:rPr>
              <a:t>Asignación</a:t>
            </a:r>
          </a:p>
          <a:p>
            <a:pPr marL="452438" indent="-342900">
              <a:spcBef>
                <a:spcPts val="300"/>
              </a:spcBef>
              <a:buSzPts val="3200"/>
              <a:buFont typeface="Wingdings" panose="05000000000000000000" pitchFamily="2" charset="2"/>
              <a:buChar char="ü"/>
            </a:pPr>
            <a:r>
              <a:rPr lang="es-MX" dirty="0" smtClean="0">
                <a:solidFill>
                  <a:srgbClr val="002060"/>
                </a:solidFill>
              </a:rPr>
              <a:t>Aritméticos</a:t>
            </a:r>
          </a:p>
          <a:p>
            <a:pPr marL="452438" indent="-342900">
              <a:spcBef>
                <a:spcPts val="300"/>
              </a:spcBef>
              <a:buSzPts val="3200"/>
              <a:buFont typeface="Wingdings" panose="05000000000000000000" pitchFamily="2" charset="2"/>
              <a:buChar char="ü"/>
            </a:pPr>
            <a:r>
              <a:rPr lang="es-MX" dirty="0" smtClean="0">
                <a:solidFill>
                  <a:srgbClr val="002060"/>
                </a:solidFill>
              </a:rPr>
              <a:t>Incremento y decremento</a:t>
            </a:r>
          </a:p>
          <a:p>
            <a:pPr marL="452438" indent="-342900">
              <a:spcBef>
                <a:spcPts val="300"/>
              </a:spcBef>
              <a:buSzPts val="3200"/>
              <a:buFont typeface="Wingdings" panose="05000000000000000000" pitchFamily="2" charset="2"/>
              <a:buChar char="ü"/>
            </a:pPr>
            <a:r>
              <a:rPr lang="es-MX" dirty="0" smtClean="0">
                <a:solidFill>
                  <a:srgbClr val="002060"/>
                </a:solidFill>
              </a:rPr>
              <a:t>Relación</a:t>
            </a:r>
          </a:p>
          <a:p>
            <a:pPr marL="452438" indent="-342900">
              <a:spcBef>
                <a:spcPts val="300"/>
              </a:spcBef>
              <a:buSzPts val="3200"/>
              <a:buFont typeface="Wingdings" panose="05000000000000000000" pitchFamily="2" charset="2"/>
              <a:buChar char="ü"/>
            </a:pPr>
            <a:r>
              <a:rPr lang="es-MX" dirty="0" smtClean="0">
                <a:solidFill>
                  <a:srgbClr val="002060"/>
                </a:solidFill>
              </a:rPr>
              <a:t>Lógicos</a:t>
            </a:r>
            <a:endParaRPr lang="es-MX" dirty="0">
              <a:solidFill>
                <a:srgbClr val="002060"/>
              </a:solidFill>
            </a:endParaRPr>
          </a:p>
        </p:txBody>
      </p:sp>
      <p:sp>
        <p:nvSpPr>
          <p:cNvPr id="5" name="Subtitle 2"/>
          <p:cNvSpPr txBox="1">
            <a:spLocks/>
          </p:cNvSpPr>
          <p:nvPr/>
        </p:nvSpPr>
        <p:spPr>
          <a:xfrm>
            <a:off x="668268" y="1139433"/>
            <a:ext cx="5167531" cy="7655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lgn="l"/>
            <a:r>
              <a:rPr lang="es-PE" sz="3000" b="1" dirty="0" smtClean="0">
                <a:solidFill>
                  <a:schemeClr val="bg1">
                    <a:lumMod val="65000"/>
                  </a:schemeClr>
                </a:solidFill>
              </a:rPr>
              <a:t>Operadores</a:t>
            </a:r>
            <a:endParaRPr lang="en-US" sz="3000" b="1" dirty="0" smtClean="0">
              <a:solidFill>
                <a:schemeClr val="bg1">
                  <a:lumMod val="65000"/>
                </a:schemeClr>
              </a:solidFill>
            </a:endParaRPr>
          </a:p>
        </p:txBody>
      </p:sp>
      <p:sp>
        <p:nvSpPr>
          <p:cNvPr id="2" name="Marcador de fecha 1"/>
          <p:cNvSpPr>
            <a:spLocks noGrp="1"/>
          </p:cNvSpPr>
          <p:nvPr>
            <p:ph type="dt" sz="half" idx="10"/>
          </p:nvPr>
        </p:nvSpPr>
        <p:spPr/>
        <p:txBody>
          <a:bodyPr/>
          <a:lstStyle/>
          <a:p>
            <a:fld id="{9DDC8AF5-676F-4CFE-96A8-B04F02B241D8}" type="datetime1">
              <a:rPr lang="es-MX" smtClean="0"/>
              <a:t>05/03/2024</a:t>
            </a:fld>
            <a:endParaRPr lang="es-MX"/>
          </a:p>
        </p:txBody>
      </p:sp>
      <p:sp>
        <p:nvSpPr>
          <p:cNvPr id="3" name="Marcador de número de diapositiva 2"/>
          <p:cNvSpPr>
            <a:spLocks noGrp="1"/>
          </p:cNvSpPr>
          <p:nvPr>
            <p:ph type="sldNum" sz="quarter" idx="12"/>
          </p:nvPr>
        </p:nvSpPr>
        <p:spPr/>
        <p:txBody>
          <a:bodyPr/>
          <a:lstStyle/>
          <a:p>
            <a:fld id="{CDF7E74A-622D-4723-BDFC-4E0DFBEEC54D}" type="slidenum">
              <a:rPr lang="es-MX" smtClean="0"/>
              <a:t>27</a:t>
            </a:fld>
            <a:endParaRPr lang="es-MX" dirty="0"/>
          </a:p>
        </p:txBody>
      </p:sp>
    </p:spTree>
    <p:extLst>
      <p:ext uri="{BB962C8B-B14F-4D97-AF65-F5344CB8AC3E}">
        <p14:creationId xmlns:p14="http://schemas.microsoft.com/office/powerpoint/2010/main" val="8124252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668268" y="747630"/>
            <a:ext cx="5167531" cy="7655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lgn="l"/>
            <a:r>
              <a:rPr lang="es-PE" sz="3000" b="1" dirty="0" smtClean="0">
                <a:solidFill>
                  <a:schemeClr val="bg1">
                    <a:lumMod val="65000"/>
                  </a:schemeClr>
                </a:solidFill>
              </a:rPr>
              <a:t>Operadores de asignación</a:t>
            </a:r>
            <a:endParaRPr lang="en-US" sz="3000" b="1" dirty="0" smtClean="0">
              <a:solidFill>
                <a:schemeClr val="bg1">
                  <a:lumMod val="65000"/>
                </a:schemeClr>
              </a:solidFill>
            </a:endParaRPr>
          </a:p>
        </p:txBody>
      </p:sp>
      <p:sp>
        <p:nvSpPr>
          <p:cNvPr id="7" name="Google Shape;361;p27"/>
          <p:cNvSpPr txBox="1">
            <a:spLocks/>
          </p:cNvSpPr>
          <p:nvPr/>
        </p:nvSpPr>
        <p:spPr>
          <a:xfrm>
            <a:off x="318868" y="1454045"/>
            <a:ext cx="8312046" cy="2563318"/>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2628" indent="-342900" algn="just">
              <a:spcBef>
                <a:spcPts val="0"/>
              </a:spcBef>
              <a:buClr>
                <a:schemeClr val="accent3"/>
              </a:buClr>
              <a:buSzPts val="2800"/>
              <a:buFont typeface="Wingdings" panose="05000000000000000000" pitchFamily="2" charset="2"/>
              <a:buChar char="ü"/>
            </a:pPr>
            <a:r>
              <a:rPr lang="es-MX" sz="2000" dirty="0" smtClean="0">
                <a:solidFill>
                  <a:srgbClr val="002060"/>
                </a:solidFill>
              </a:rPr>
              <a:t>El operador de asignación permite colocarle un valor a una variable o constante. </a:t>
            </a:r>
          </a:p>
          <a:p>
            <a:pPr marL="452628" indent="-342900" algn="just">
              <a:spcBef>
                <a:spcPts val="300"/>
              </a:spcBef>
              <a:buClr>
                <a:schemeClr val="accent3"/>
              </a:buClr>
              <a:buSzPts val="2800"/>
              <a:buFont typeface="Wingdings" panose="05000000000000000000" pitchFamily="2" charset="2"/>
              <a:buChar char="ü"/>
            </a:pPr>
            <a:r>
              <a:rPr lang="es-MX" sz="2000" dirty="0" smtClean="0">
                <a:solidFill>
                  <a:srgbClr val="002060"/>
                </a:solidFill>
              </a:rPr>
              <a:t>En el caso de las constantes solo se puede utilizar este operador cuando se define la constante.</a:t>
            </a:r>
          </a:p>
          <a:p>
            <a:pPr marL="452628" indent="-342900" algn="just">
              <a:spcBef>
                <a:spcPts val="300"/>
              </a:spcBef>
              <a:buClr>
                <a:schemeClr val="accent3"/>
              </a:buClr>
              <a:buSzPts val="2800"/>
              <a:buFont typeface="Wingdings" panose="05000000000000000000" pitchFamily="2" charset="2"/>
              <a:buChar char="ü"/>
            </a:pPr>
            <a:r>
              <a:rPr lang="es-MX" sz="2000" dirty="0" smtClean="0">
                <a:solidFill>
                  <a:srgbClr val="002060"/>
                </a:solidFill>
              </a:rPr>
              <a:t>El símbolo de </a:t>
            </a:r>
            <a:r>
              <a:rPr lang="es-MX" sz="2600" b="1" dirty="0" smtClean="0">
                <a:solidFill>
                  <a:schemeClr val="accent6">
                    <a:lumMod val="75000"/>
                  </a:schemeClr>
                </a:solidFill>
              </a:rPr>
              <a:t>igual (=) </a:t>
            </a:r>
            <a:r>
              <a:rPr lang="es-MX" sz="2000" dirty="0" smtClean="0">
                <a:solidFill>
                  <a:srgbClr val="002060"/>
                </a:solidFill>
              </a:rPr>
              <a:t>es el operador de asignación.</a:t>
            </a:r>
          </a:p>
          <a:p>
            <a:pPr marL="452628" indent="-342900" algn="just">
              <a:spcBef>
                <a:spcPts val="300"/>
              </a:spcBef>
              <a:buClr>
                <a:schemeClr val="accent3"/>
              </a:buClr>
              <a:buSzPts val="2800"/>
              <a:buFont typeface="Wingdings" panose="05000000000000000000" pitchFamily="2" charset="2"/>
              <a:buChar char="ü"/>
            </a:pPr>
            <a:r>
              <a:rPr lang="es-MX" sz="2000" dirty="0" smtClean="0">
                <a:solidFill>
                  <a:srgbClr val="002060"/>
                </a:solidFill>
              </a:rPr>
              <a:t>Tenga en cuenta que la asignación siempre se realiza de derecha a izquierda.</a:t>
            </a:r>
            <a:endParaRPr lang="es-MX" sz="2000" dirty="0">
              <a:solidFill>
                <a:srgbClr val="002060"/>
              </a:solidFill>
            </a:endParaRPr>
          </a:p>
        </p:txBody>
      </p:sp>
      <p:sp>
        <p:nvSpPr>
          <p:cNvPr id="8" name="Google Shape;367;p28"/>
          <p:cNvSpPr txBox="1">
            <a:spLocks/>
          </p:cNvSpPr>
          <p:nvPr/>
        </p:nvSpPr>
        <p:spPr>
          <a:xfrm>
            <a:off x="1798819" y="3687581"/>
            <a:ext cx="3357798" cy="2293496"/>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0" indent="-256032">
              <a:spcBef>
                <a:spcPts val="0"/>
              </a:spcBef>
              <a:buClr>
                <a:schemeClr val="accent3"/>
              </a:buClr>
              <a:buSzPct val="100000"/>
              <a:buFont typeface="Georgia"/>
              <a:buNone/>
            </a:pPr>
            <a:endParaRPr lang="es-MX" sz="1800" dirty="0" smtClean="0"/>
          </a:p>
          <a:p>
            <a:pPr marL="365760" indent="-256032">
              <a:spcBef>
                <a:spcPts val="300"/>
              </a:spcBef>
              <a:buClr>
                <a:schemeClr val="accent3"/>
              </a:buClr>
              <a:buSzPct val="100000"/>
              <a:buFont typeface="Georgia"/>
              <a:buNone/>
            </a:pPr>
            <a:r>
              <a:rPr lang="es-MX" sz="1800" b="1" dirty="0" smtClean="0"/>
              <a:t>int x;</a:t>
            </a:r>
          </a:p>
          <a:p>
            <a:pPr marL="365760" indent="-256032">
              <a:spcBef>
                <a:spcPts val="300"/>
              </a:spcBef>
              <a:buClr>
                <a:schemeClr val="accent3"/>
              </a:buClr>
              <a:buSzPct val="100000"/>
              <a:buFont typeface="Georgia"/>
              <a:buNone/>
            </a:pPr>
            <a:r>
              <a:rPr lang="es-MX" sz="1800" dirty="0" smtClean="0"/>
              <a:t>x = 198.54;</a:t>
            </a:r>
          </a:p>
          <a:p>
            <a:pPr marL="365760" indent="-256032">
              <a:spcBef>
                <a:spcPts val="300"/>
              </a:spcBef>
              <a:buClr>
                <a:schemeClr val="accent3"/>
              </a:buClr>
              <a:buSzPct val="100000"/>
              <a:buFont typeface="Georgia"/>
              <a:buNone/>
            </a:pPr>
            <a:endParaRPr lang="es-MX" sz="1800" dirty="0" smtClean="0"/>
          </a:p>
          <a:p>
            <a:pPr marL="365760" indent="-256032">
              <a:spcBef>
                <a:spcPts val="300"/>
              </a:spcBef>
              <a:buClr>
                <a:schemeClr val="accent3"/>
              </a:buClr>
              <a:buSzPct val="100000"/>
              <a:buFont typeface="Georgia"/>
              <a:buNone/>
            </a:pPr>
            <a:r>
              <a:rPr lang="es-MX" sz="1800" b="1" dirty="0" smtClean="0"/>
              <a:t>double valor;</a:t>
            </a:r>
          </a:p>
          <a:p>
            <a:pPr marL="365760" indent="-256032">
              <a:spcBef>
                <a:spcPts val="300"/>
              </a:spcBef>
              <a:buClr>
                <a:schemeClr val="accent3"/>
              </a:buClr>
              <a:buSzPct val="100000"/>
              <a:buFont typeface="Georgia"/>
              <a:buNone/>
            </a:pPr>
            <a:r>
              <a:rPr lang="es-MX" sz="1800" dirty="0" smtClean="0"/>
              <a:t>valor = 98.55684;</a:t>
            </a:r>
          </a:p>
          <a:p>
            <a:pPr marL="365760" indent="-256032">
              <a:spcBef>
                <a:spcPts val="300"/>
              </a:spcBef>
              <a:buClr>
                <a:schemeClr val="accent3"/>
              </a:buClr>
              <a:buSzPct val="100000"/>
              <a:buFont typeface="Georgia"/>
              <a:buNone/>
            </a:pPr>
            <a:r>
              <a:rPr lang="es-MX" sz="1800" dirty="0" smtClean="0"/>
              <a:t>valor = valor * 2.0;</a:t>
            </a:r>
          </a:p>
          <a:p>
            <a:pPr marL="365760" indent="-256032">
              <a:spcBef>
                <a:spcPts val="300"/>
              </a:spcBef>
              <a:buClr>
                <a:schemeClr val="accent3"/>
              </a:buClr>
              <a:buSzPct val="100000"/>
              <a:buFont typeface="Georgia"/>
              <a:buNone/>
            </a:pPr>
            <a:endParaRPr lang="es-MX" sz="1800" dirty="0" smtClean="0"/>
          </a:p>
        </p:txBody>
      </p:sp>
      <p:sp>
        <p:nvSpPr>
          <p:cNvPr id="2" name="Rectángulo 1"/>
          <p:cNvSpPr/>
          <p:nvPr/>
        </p:nvSpPr>
        <p:spPr>
          <a:xfrm>
            <a:off x="5156617" y="4018721"/>
            <a:ext cx="2503358" cy="1631216"/>
          </a:xfrm>
          <a:prstGeom prst="rect">
            <a:avLst/>
          </a:prstGeom>
        </p:spPr>
        <p:txBody>
          <a:bodyPr wrap="square">
            <a:spAutoFit/>
          </a:bodyPr>
          <a:lstStyle/>
          <a:p>
            <a:pPr marL="365760" indent="-256032">
              <a:spcBef>
                <a:spcPts val="300"/>
              </a:spcBef>
              <a:buClr>
                <a:schemeClr val="accent3"/>
              </a:buClr>
              <a:buSzPct val="100000"/>
              <a:buFont typeface="Georgia"/>
              <a:buNone/>
            </a:pPr>
            <a:r>
              <a:rPr lang="es-MX" b="1" dirty="0" err="1"/>
              <a:t>char</a:t>
            </a:r>
            <a:r>
              <a:rPr lang="es-MX" b="1" dirty="0"/>
              <a:t> letra;</a:t>
            </a:r>
          </a:p>
          <a:p>
            <a:pPr marL="365760" indent="-256032">
              <a:spcBef>
                <a:spcPts val="300"/>
              </a:spcBef>
              <a:buClr>
                <a:schemeClr val="accent3"/>
              </a:buClr>
              <a:buSzPct val="100000"/>
              <a:buFont typeface="Georgia"/>
              <a:buNone/>
            </a:pPr>
            <a:r>
              <a:rPr lang="es-MX" dirty="0"/>
              <a:t>letra = ‘A’;</a:t>
            </a:r>
          </a:p>
          <a:p>
            <a:pPr marL="365760" indent="-256032">
              <a:spcBef>
                <a:spcPts val="300"/>
              </a:spcBef>
              <a:buClr>
                <a:schemeClr val="accent3"/>
              </a:buClr>
              <a:buSzPct val="100000"/>
              <a:buFont typeface="Georgia"/>
              <a:buNone/>
            </a:pPr>
            <a:r>
              <a:rPr lang="es-MX" dirty="0"/>
              <a:t>letra = letra + 2;</a:t>
            </a:r>
          </a:p>
          <a:p>
            <a:pPr marL="365760" indent="-256032">
              <a:spcBef>
                <a:spcPts val="300"/>
              </a:spcBef>
              <a:buClr>
                <a:schemeClr val="accent3"/>
              </a:buClr>
              <a:buSzPct val="100000"/>
              <a:buFont typeface="Georgia"/>
              <a:buNone/>
            </a:pPr>
            <a:r>
              <a:rPr lang="es-MX" dirty="0"/>
              <a:t>letra = ‘X’;</a:t>
            </a:r>
          </a:p>
          <a:p>
            <a:pPr marL="365760" indent="-256032">
              <a:spcBef>
                <a:spcPts val="300"/>
              </a:spcBef>
              <a:buClr>
                <a:schemeClr val="accent3"/>
              </a:buClr>
              <a:buSzPct val="100000"/>
              <a:buFont typeface="Georgia"/>
              <a:buNone/>
            </a:pPr>
            <a:r>
              <a:rPr lang="es-MX" dirty="0"/>
              <a:t>letra = 65;</a:t>
            </a:r>
          </a:p>
        </p:txBody>
      </p:sp>
      <p:sp>
        <p:nvSpPr>
          <p:cNvPr id="3" name="Marcador de fecha 2"/>
          <p:cNvSpPr>
            <a:spLocks noGrp="1"/>
          </p:cNvSpPr>
          <p:nvPr>
            <p:ph type="dt" sz="half" idx="10"/>
          </p:nvPr>
        </p:nvSpPr>
        <p:spPr/>
        <p:txBody>
          <a:bodyPr/>
          <a:lstStyle/>
          <a:p>
            <a:fld id="{97D2BE4B-9D9B-4DFB-B6F0-314B11C5E918}" type="datetime1">
              <a:rPr lang="es-MX" smtClean="0"/>
              <a:t>05/03/2024</a:t>
            </a:fld>
            <a:endParaRPr lang="es-MX"/>
          </a:p>
        </p:txBody>
      </p:sp>
      <p:sp>
        <p:nvSpPr>
          <p:cNvPr id="4" name="Marcador de número de diapositiva 3"/>
          <p:cNvSpPr>
            <a:spLocks noGrp="1"/>
          </p:cNvSpPr>
          <p:nvPr>
            <p:ph type="sldNum" sz="quarter" idx="12"/>
          </p:nvPr>
        </p:nvSpPr>
        <p:spPr/>
        <p:txBody>
          <a:bodyPr/>
          <a:lstStyle/>
          <a:p>
            <a:fld id="{CDF7E74A-622D-4723-BDFC-4E0DFBEEC54D}" type="slidenum">
              <a:rPr lang="es-MX" smtClean="0"/>
              <a:t>28</a:t>
            </a:fld>
            <a:endParaRPr lang="es-MX" dirty="0"/>
          </a:p>
        </p:txBody>
      </p:sp>
    </p:spTree>
    <p:extLst>
      <p:ext uri="{BB962C8B-B14F-4D97-AF65-F5344CB8AC3E}">
        <p14:creationId xmlns:p14="http://schemas.microsoft.com/office/powerpoint/2010/main" val="25019443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668268" y="824459"/>
            <a:ext cx="5167531" cy="7655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lgn="l"/>
            <a:r>
              <a:rPr lang="es-PE" sz="3000" b="1" dirty="0" smtClean="0">
                <a:solidFill>
                  <a:schemeClr val="bg1">
                    <a:lumMod val="65000"/>
                  </a:schemeClr>
                </a:solidFill>
              </a:rPr>
              <a:t>Operadores aritméticos</a:t>
            </a:r>
            <a:endParaRPr lang="en-US" sz="3000" b="1" dirty="0" smtClean="0">
              <a:solidFill>
                <a:schemeClr val="bg1">
                  <a:lumMod val="65000"/>
                </a:schemeClr>
              </a:solidFill>
            </a:endParaRPr>
          </a:p>
        </p:txBody>
      </p:sp>
      <p:graphicFrame>
        <p:nvGraphicFramePr>
          <p:cNvPr id="6" name="Google Shape;375;p29"/>
          <p:cNvGraphicFramePr/>
          <p:nvPr>
            <p:extLst>
              <p:ext uri="{D42A27DB-BD31-4B8C-83A1-F6EECF244321}">
                <p14:modId xmlns:p14="http://schemas.microsoft.com/office/powerpoint/2010/main" val="1437094580"/>
              </p:ext>
            </p:extLst>
          </p:nvPr>
        </p:nvGraphicFramePr>
        <p:xfrm>
          <a:off x="854439" y="1793822"/>
          <a:ext cx="6175948" cy="2743260"/>
        </p:xfrm>
        <a:graphic>
          <a:graphicData uri="http://schemas.openxmlformats.org/drawingml/2006/table">
            <a:tbl>
              <a:tblPr firstRow="1" bandRow="1">
                <a:noFill/>
              </a:tblPr>
              <a:tblGrid>
                <a:gridCol w="1549342">
                  <a:extLst>
                    <a:ext uri="{9D8B030D-6E8A-4147-A177-3AD203B41FA5}">
                      <a16:colId xmlns:a16="http://schemas.microsoft.com/office/drawing/2014/main" val="20000"/>
                    </a:ext>
                  </a:extLst>
                </a:gridCol>
                <a:gridCol w="4626606">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s-PE" sz="2400" b="1" i="0" dirty="0">
                          <a:solidFill>
                            <a:srgbClr val="002060"/>
                          </a:solidFill>
                        </a:rPr>
                        <a:t>Símbolo</a:t>
                      </a:r>
                      <a:endParaRPr sz="2400" b="1" i="0" dirty="0">
                        <a:solidFill>
                          <a:srgbClr val="002060"/>
                        </a:solidFill>
                      </a:endParaRPr>
                    </a:p>
                  </a:txBody>
                  <a:tcPr marL="91450" marR="91450" marT="45725" marB="45725">
                    <a:solidFill>
                      <a:schemeClr val="accent1">
                        <a:lumMod val="60000"/>
                        <a:lumOff val="40000"/>
                      </a:schemeClr>
                    </a:solidFill>
                  </a:tcPr>
                </a:tc>
                <a:tc>
                  <a:txBody>
                    <a:bodyPr/>
                    <a:lstStyle/>
                    <a:p>
                      <a:pPr marL="0" marR="0" lvl="0" indent="0" algn="l" rtl="0">
                        <a:spcBef>
                          <a:spcPts val="0"/>
                        </a:spcBef>
                        <a:spcAft>
                          <a:spcPts val="0"/>
                        </a:spcAft>
                        <a:buNone/>
                      </a:pPr>
                      <a:r>
                        <a:rPr lang="es-PE" sz="2400" b="1" i="0" dirty="0">
                          <a:solidFill>
                            <a:srgbClr val="002060"/>
                          </a:solidFill>
                        </a:rPr>
                        <a:t>Operación</a:t>
                      </a:r>
                      <a:endParaRPr sz="2400" b="1" i="0" dirty="0">
                        <a:solidFill>
                          <a:srgbClr val="002060"/>
                        </a:solidFill>
                      </a:endParaRPr>
                    </a:p>
                  </a:txBody>
                  <a:tcPr marL="91450" marR="91450" marT="45725" marB="45725">
                    <a:solidFill>
                      <a:schemeClr val="accent1">
                        <a:lumMod val="60000"/>
                        <a:lumOff val="40000"/>
                      </a:schemeClr>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s-PE" sz="2400" b="1" dirty="0">
                          <a:solidFill>
                            <a:srgbClr val="002060"/>
                          </a:solidFill>
                        </a:rPr>
                        <a:t>+</a:t>
                      </a:r>
                      <a:endParaRPr sz="2400" b="1" dirty="0">
                        <a:solidFill>
                          <a:srgbClr val="002060"/>
                        </a:solidFill>
                      </a:endParaRPr>
                    </a:p>
                  </a:txBody>
                  <a:tcPr marL="91450" marR="91450" marT="45725" marB="45725"/>
                </a:tc>
                <a:tc>
                  <a:txBody>
                    <a:bodyPr/>
                    <a:lstStyle/>
                    <a:p>
                      <a:pPr marL="0" marR="0" lvl="0" indent="0" algn="l" rtl="0">
                        <a:spcBef>
                          <a:spcPts val="0"/>
                        </a:spcBef>
                        <a:spcAft>
                          <a:spcPts val="0"/>
                        </a:spcAft>
                        <a:buNone/>
                      </a:pPr>
                      <a:r>
                        <a:rPr lang="es-PE" sz="2400">
                          <a:solidFill>
                            <a:srgbClr val="002060"/>
                          </a:solidFill>
                        </a:rPr>
                        <a:t>Suma</a:t>
                      </a:r>
                      <a:endParaRPr sz="2400">
                        <a:solidFill>
                          <a:srgbClr val="002060"/>
                        </a:solidFill>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s-PE" sz="2400" b="1" dirty="0">
                          <a:solidFill>
                            <a:srgbClr val="002060"/>
                          </a:solidFill>
                        </a:rPr>
                        <a:t>-</a:t>
                      </a:r>
                      <a:endParaRPr sz="2400" b="1" dirty="0">
                        <a:solidFill>
                          <a:srgbClr val="002060"/>
                        </a:solidFill>
                      </a:endParaRPr>
                    </a:p>
                  </a:txBody>
                  <a:tcPr marL="91450" marR="91450" marT="45725" marB="45725"/>
                </a:tc>
                <a:tc>
                  <a:txBody>
                    <a:bodyPr/>
                    <a:lstStyle/>
                    <a:p>
                      <a:pPr marL="0" marR="0" lvl="0" indent="0" algn="l" rtl="0">
                        <a:spcBef>
                          <a:spcPts val="0"/>
                        </a:spcBef>
                        <a:spcAft>
                          <a:spcPts val="0"/>
                        </a:spcAft>
                        <a:buNone/>
                      </a:pPr>
                      <a:r>
                        <a:rPr lang="es-PE" sz="2400">
                          <a:solidFill>
                            <a:srgbClr val="002060"/>
                          </a:solidFill>
                        </a:rPr>
                        <a:t>Resta</a:t>
                      </a:r>
                      <a:endParaRPr sz="2400">
                        <a:solidFill>
                          <a:srgbClr val="002060"/>
                        </a:solidFill>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s-PE" sz="2400" b="1" dirty="0">
                          <a:solidFill>
                            <a:srgbClr val="002060"/>
                          </a:solidFill>
                        </a:rPr>
                        <a:t>*</a:t>
                      </a:r>
                      <a:endParaRPr sz="2400" b="1" dirty="0">
                        <a:solidFill>
                          <a:srgbClr val="002060"/>
                        </a:solidFill>
                      </a:endParaRPr>
                    </a:p>
                  </a:txBody>
                  <a:tcPr marL="91450" marR="91450" marT="45725" marB="45725"/>
                </a:tc>
                <a:tc>
                  <a:txBody>
                    <a:bodyPr/>
                    <a:lstStyle/>
                    <a:p>
                      <a:pPr marL="0" marR="0" lvl="0" indent="0" algn="l" rtl="0">
                        <a:spcBef>
                          <a:spcPts val="0"/>
                        </a:spcBef>
                        <a:spcAft>
                          <a:spcPts val="0"/>
                        </a:spcAft>
                        <a:buNone/>
                      </a:pPr>
                      <a:r>
                        <a:rPr lang="es-PE" sz="2400">
                          <a:solidFill>
                            <a:srgbClr val="002060"/>
                          </a:solidFill>
                        </a:rPr>
                        <a:t>Multiplicación</a:t>
                      </a:r>
                      <a:endParaRPr sz="2400">
                        <a:solidFill>
                          <a:srgbClr val="002060"/>
                        </a:solidFill>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s-PE" sz="2400" b="1" dirty="0">
                          <a:solidFill>
                            <a:srgbClr val="002060"/>
                          </a:solidFill>
                        </a:rPr>
                        <a:t>/</a:t>
                      </a:r>
                      <a:endParaRPr sz="2400" b="1" dirty="0">
                        <a:solidFill>
                          <a:srgbClr val="002060"/>
                        </a:solidFill>
                      </a:endParaRPr>
                    </a:p>
                  </a:txBody>
                  <a:tcPr marL="91450" marR="91450" marT="45725" marB="45725"/>
                </a:tc>
                <a:tc>
                  <a:txBody>
                    <a:bodyPr/>
                    <a:lstStyle/>
                    <a:p>
                      <a:pPr marL="0" marR="0" lvl="0" indent="0" algn="l" rtl="0">
                        <a:spcBef>
                          <a:spcPts val="0"/>
                        </a:spcBef>
                        <a:spcAft>
                          <a:spcPts val="0"/>
                        </a:spcAft>
                        <a:buNone/>
                      </a:pPr>
                      <a:r>
                        <a:rPr lang="es-PE" sz="2400">
                          <a:solidFill>
                            <a:srgbClr val="002060"/>
                          </a:solidFill>
                        </a:rPr>
                        <a:t>División</a:t>
                      </a:r>
                      <a:endParaRPr sz="2400">
                        <a:solidFill>
                          <a:srgbClr val="002060"/>
                        </a:solidFill>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s-PE" sz="2400" b="1" dirty="0">
                          <a:solidFill>
                            <a:srgbClr val="002060"/>
                          </a:solidFill>
                        </a:rPr>
                        <a:t>%</a:t>
                      </a:r>
                      <a:endParaRPr sz="2400" b="1" dirty="0">
                        <a:solidFill>
                          <a:srgbClr val="002060"/>
                        </a:solidFill>
                      </a:endParaRPr>
                    </a:p>
                  </a:txBody>
                  <a:tcPr marL="91450" marR="91450" marT="45725" marB="45725"/>
                </a:tc>
                <a:tc>
                  <a:txBody>
                    <a:bodyPr/>
                    <a:lstStyle/>
                    <a:p>
                      <a:pPr marL="0" marR="0" lvl="0" indent="0" algn="l" rtl="0">
                        <a:spcBef>
                          <a:spcPts val="0"/>
                        </a:spcBef>
                        <a:spcAft>
                          <a:spcPts val="0"/>
                        </a:spcAft>
                        <a:buNone/>
                      </a:pPr>
                      <a:r>
                        <a:rPr lang="es-PE" sz="2400" dirty="0">
                          <a:solidFill>
                            <a:srgbClr val="002060"/>
                          </a:solidFill>
                        </a:rPr>
                        <a:t>Módulo (Solo de números enteros)</a:t>
                      </a:r>
                      <a:endParaRPr sz="2400" dirty="0">
                        <a:solidFill>
                          <a:srgbClr val="002060"/>
                        </a:solidFill>
                      </a:endParaRPr>
                    </a:p>
                  </a:txBody>
                  <a:tcPr marL="91450" marR="91450" marT="45725" marB="45725"/>
                </a:tc>
                <a:extLst>
                  <a:ext uri="{0D108BD9-81ED-4DB2-BD59-A6C34878D82A}">
                    <a16:rowId xmlns:a16="http://schemas.microsoft.com/office/drawing/2014/main" val="10005"/>
                  </a:ext>
                </a:extLst>
              </a:tr>
            </a:tbl>
          </a:graphicData>
        </a:graphic>
      </p:graphicFrame>
      <p:sp>
        <p:nvSpPr>
          <p:cNvPr id="2" name="Marcador de fecha 1"/>
          <p:cNvSpPr>
            <a:spLocks noGrp="1"/>
          </p:cNvSpPr>
          <p:nvPr>
            <p:ph type="dt" sz="half" idx="10"/>
          </p:nvPr>
        </p:nvSpPr>
        <p:spPr/>
        <p:txBody>
          <a:bodyPr/>
          <a:lstStyle/>
          <a:p>
            <a:fld id="{9016D7FD-57A3-4119-AAC7-DB37E35046A2}" type="datetime1">
              <a:rPr lang="es-MX" smtClean="0"/>
              <a:t>05/03/2024</a:t>
            </a:fld>
            <a:endParaRPr lang="es-MX"/>
          </a:p>
        </p:txBody>
      </p:sp>
      <p:sp>
        <p:nvSpPr>
          <p:cNvPr id="3" name="Marcador de número de diapositiva 2"/>
          <p:cNvSpPr>
            <a:spLocks noGrp="1"/>
          </p:cNvSpPr>
          <p:nvPr>
            <p:ph type="sldNum" sz="quarter" idx="12"/>
          </p:nvPr>
        </p:nvSpPr>
        <p:spPr/>
        <p:txBody>
          <a:bodyPr/>
          <a:lstStyle/>
          <a:p>
            <a:fld id="{CDF7E74A-622D-4723-BDFC-4E0DFBEEC54D}" type="slidenum">
              <a:rPr lang="es-MX" smtClean="0"/>
              <a:t>29</a:t>
            </a:fld>
            <a:endParaRPr lang="es-MX" dirty="0"/>
          </a:p>
        </p:txBody>
      </p:sp>
    </p:spTree>
    <p:extLst>
      <p:ext uri="{BB962C8B-B14F-4D97-AF65-F5344CB8AC3E}">
        <p14:creationId xmlns:p14="http://schemas.microsoft.com/office/powerpoint/2010/main" val="21738787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668958" y="2486964"/>
            <a:ext cx="6440720" cy="2308324"/>
          </a:xfrm>
          <a:prstGeom prst="rect">
            <a:avLst/>
          </a:prstGeom>
        </p:spPr>
        <p:txBody>
          <a:bodyPr wrap="square">
            <a:spAutoFit/>
          </a:bodyPr>
          <a:lstStyle/>
          <a:p>
            <a:pPr algn="ctr"/>
            <a:r>
              <a:rPr lang="en" sz="3600" dirty="0">
                <a:solidFill>
                  <a:srgbClr val="002060"/>
                </a:solidFill>
              </a:rPr>
              <a:t>Al finalizar la sesi</a:t>
            </a:r>
            <a:r>
              <a:rPr lang="es-PE" sz="3600" dirty="0">
                <a:solidFill>
                  <a:srgbClr val="002060"/>
                </a:solidFill>
              </a:rPr>
              <a:t>ón, e</a:t>
            </a:r>
            <a:r>
              <a:rPr lang="en" sz="3600" dirty="0">
                <a:solidFill>
                  <a:srgbClr val="002060"/>
                </a:solidFill>
              </a:rPr>
              <a:t>l estudiante </a:t>
            </a:r>
            <a:r>
              <a:rPr lang="en" sz="3600" dirty="0" smtClean="0">
                <a:solidFill>
                  <a:srgbClr val="002060"/>
                </a:solidFill>
              </a:rPr>
              <a:t>escribe programas utilizando los conceptos básicos de programación</a:t>
            </a:r>
            <a:endParaRPr lang="es-MX" sz="3600" dirty="0">
              <a:solidFill>
                <a:srgbClr val="002060"/>
              </a:solidFill>
            </a:endParaRPr>
          </a:p>
        </p:txBody>
      </p:sp>
      <p:sp>
        <p:nvSpPr>
          <p:cNvPr id="4" name="Subtitle 2"/>
          <p:cNvSpPr>
            <a:spLocks noGrp="1"/>
          </p:cNvSpPr>
          <p:nvPr>
            <p:ph type="subTitle" idx="1"/>
          </p:nvPr>
        </p:nvSpPr>
        <p:spPr>
          <a:xfrm>
            <a:off x="3845965" y="1877364"/>
            <a:ext cx="2086707" cy="609600"/>
          </a:xfrm>
        </p:spPr>
        <p:txBody>
          <a:bodyPr>
            <a:normAutofit lnSpcReduction="10000"/>
          </a:bodyPr>
          <a:lstStyle/>
          <a:p>
            <a:pPr marL="63500" eaLnBrk="1" hangingPunct="1"/>
            <a:r>
              <a:rPr lang="es-PE" sz="4000" b="1" dirty="0" smtClean="0">
                <a:solidFill>
                  <a:schemeClr val="bg1">
                    <a:lumMod val="65000"/>
                  </a:schemeClr>
                </a:solidFill>
              </a:rPr>
              <a:t>Logro</a:t>
            </a:r>
            <a:endParaRPr lang="en-US" sz="4000" b="1" dirty="0" smtClean="0">
              <a:solidFill>
                <a:schemeClr val="bg1">
                  <a:lumMod val="65000"/>
                </a:schemeClr>
              </a:solidFill>
            </a:endParaRPr>
          </a:p>
        </p:txBody>
      </p:sp>
      <p:sp>
        <p:nvSpPr>
          <p:cNvPr id="2" name="Marcador de fecha 1"/>
          <p:cNvSpPr>
            <a:spLocks noGrp="1"/>
          </p:cNvSpPr>
          <p:nvPr>
            <p:ph type="dt" sz="half" idx="10"/>
          </p:nvPr>
        </p:nvSpPr>
        <p:spPr/>
        <p:txBody>
          <a:bodyPr/>
          <a:lstStyle/>
          <a:p>
            <a:fld id="{752187DE-4F0F-4292-AA30-5E325078101B}" type="datetime1">
              <a:rPr lang="es-MX" smtClean="0"/>
              <a:t>05/03/2024</a:t>
            </a:fld>
            <a:endParaRPr lang="es-MX"/>
          </a:p>
        </p:txBody>
      </p:sp>
      <p:sp>
        <p:nvSpPr>
          <p:cNvPr id="5" name="Marcador de número de diapositiva 4"/>
          <p:cNvSpPr>
            <a:spLocks noGrp="1"/>
          </p:cNvSpPr>
          <p:nvPr>
            <p:ph type="sldNum" sz="quarter" idx="12"/>
          </p:nvPr>
        </p:nvSpPr>
        <p:spPr/>
        <p:txBody>
          <a:bodyPr/>
          <a:lstStyle/>
          <a:p>
            <a:fld id="{CDF7E74A-622D-4723-BDFC-4E0DFBEEC54D}" type="slidenum">
              <a:rPr lang="es-MX" smtClean="0"/>
              <a:t>3</a:t>
            </a:fld>
            <a:endParaRPr lang="es-MX" dirty="0"/>
          </a:p>
        </p:txBody>
      </p:sp>
    </p:spTree>
    <p:extLst>
      <p:ext uri="{BB962C8B-B14F-4D97-AF65-F5344CB8AC3E}">
        <p14:creationId xmlns:p14="http://schemas.microsoft.com/office/powerpoint/2010/main" val="42405524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668268" y="1003322"/>
            <a:ext cx="7790811" cy="7655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lgn="l"/>
            <a:r>
              <a:rPr lang="es-PE" sz="3000" b="1" dirty="0" smtClean="0">
                <a:solidFill>
                  <a:schemeClr val="bg1">
                    <a:lumMod val="65000"/>
                  </a:schemeClr>
                </a:solidFill>
              </a:rPr>
              <a:t>Operadores incremento y decremento</a:t>
            </a:r>
            <a:endParaRPr lang="en-US" sz="3000" b="1" dirty="0" smtClean="0">
              <a:solidFill>
                <a:schemeClr val="bg1">
                  <a:lumMod val="65000"/>
                </a:schemeClr>
              </a:solidFill>
            </a:endParaRPr>
          </a:p>
        </p:txBody>
      </p:sp>
      <p:graphicFrame>
        <p:nvGraphicFramePr>
          <p:cNvPr id="4" name="Google Shape;406;p33"/>
          <p:cNvGraphicFramePr/>
          <p:nvPr>
            <p:extLst>
              <p:ext uri="{D42A27DB-BD31-4B8C-83A1-F6EECF244321}">
                <p14:modId xmlns:p14="http://schemas.microsoft.com/office/powerpoint/2010/main" val="3376232207"/>
              </p:ext>
            </p:extLst>
          </p:nvPr>
        </p:nvGraphicFramePr>
        <p:xfrm>
          <a:off x="899410" y="1828800"/>
          <a:ext cx="7787390" cy="3931990"/>
        </p:xfrm>
        <a:graphic>
          <a:graphicData uri="http://schemas.openxmlformats.org/drawingml/2006/table">
            <a:tbl>
              <a:tblPr firstRow="1" bandRow="1">
                <a:noFill/>
              </a:tblPr>
              <a:tblGrid>
                <a:gridCol w="2523691">
                  <a:extLst>
                    <a:ext uri="{9D8B030D-6E8A-4147-A177-3AD203B41FA5}">
                      <a16:colId xmlns:a16="http://schemas.microsoft.com/office/drawing/2014/main" val="20000"/>
                    </a:ext>
                  </a:extLst>
                </a:gridCol>
                <a:gridCol w="2163164">
                  <a:extLst>
                    <a:ext uri="{9D8B030D-6E8A-4147-A177-3AD203B41FA5}">
                      <a16:colId xmlns:a16="http://schemas.microsoft.com/office/drawing/2014/main" val="20001"/>
                    </a:ext>
                  </a:extLst>
                </a:gridCol>
                <a:gridCol w="3100535">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es-PE" sz="2400" b="1" dirty="0">
                          <a:solidFill>
                            <a:srgbClr val="002060"/>
                          </a:solidFill>
                        </a:rPr>
                        <a:t>Operación</a:t>
                      </a:r>
                      <a:endParaRPr sz="2400" b="1" dirty="0">
                        <a:solidFill>
                          <a:srgbClr val="002060"/>
                        </a:solidFill>
                      </a:endParaRPr>
                    </a:p>
                  </a:txBody>
                  <a:tcPr marL="91450" marR="91450" marT="45725" marB="45725">
                    <a:solidFill>
                      <a:schemeClr val="accent1">
                        <a:lumMod val="60000"/>
                        <a:lumOff val="40000"/>
                      </a:schemeClr>
                    </a:solidFill>
                  </a:tcPr>
                </a:tc>
                <a:tc>
                  <a:txBody>
                    <a:bodyPr/>
                    <a:lstStyle/>
                    <a:p>
                      <a:pPr marL="0" marR="0" lvl="0" indent="0" algn="ctr" rtl="0">
                        <a:spcBef>
                          <a:spcPts val="0"/>
                        </a:spcBef>
                        <a:spcAft>
                          <a:spcPts val="0"/>
                        </a:spcAft>
                        <a:buNone/>
                      </a:pPr>
                      <a:r>
                        <a:rPr lang="es-PE" sz="2400" b="1" dirty="0">
                          <a:solidFill>
                            <a:srgbClr val="002060"/>
                          </a:solidFill>
                        </a:rPr>
                        <a:t>Ejemplo</a:t>
                      </a:r>
                      <a:endParaRPr sz="2400" b="1" dirty="0">
                        <a:solidFill>
                          <a:srgbClr val="002060"/>
                        </a:solidFill>
                      </a:endParaRPr>
                    </a:p>
                  </a:txBody>
                  <a:tcPr marL="91450" marR="91450" marT="45725" marB="45725">
                    <a:solidFill>
                      <a:schemeClr val="accent1">
                        <a:lumMod val="60000"/>
                        <a:lumOff val="40000"/>
                      </a:schemeClr>
                    </a:solidFill>
                  </a:tcPr>
                </a:tc>
                <a:tc>
                  <a:txBody>
                    <a:bodyPr/>
                    <a:lstStyle/>
                    <a:p>
                      <a:pPr marL="0" marR="0" lvl="0" indent="0" algn="ctr" rtl="0">
                        <a:spcBef>
                          <a:spcPts val="0"/>
                        </a:spcBef>
                        <a:spcAft>
                          <a:spcPts val="0"/>
                        </a:spcAft>
                        <a:buNone/>
                      </a:pPr>
                      <a:r>
                        <a:rPr lang="es-PE" sz="2400" b="1" dirty="0">
                          <a:solidFill>
                            <a:srgbClr val="002060"/>
                          </a:solidFill>
                        </a:rPr>
                        <a:t>Equivalencia</a:t>
                      </a:r>
                      <a:endParaRPr sz="2400" b="1" dirty="0">
                        <a:solidFill>
                          <a:srgbClr val="002060"/>
                        </a:solidFill>
                      </a:endParaRPr>
                    </a:p>
                  </a:txBody>
                  <a:tcPr marL="91450" marR="91450" marT="45725" marB="45725">
                    <a:solidFill>
                      <a:schemeClr val="accent1">
                        <a:lumMod val="60000"/>
                        <a:lumOff val="40000"/>
                      </a:schemeClr>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s-PE" sz="2400" b="1">
                          <a:solidFill>
                            <a:srgbClr val="002060"/>
                          </a:solidFill>
                        </a:rPr>
                        <a:t>++</a:t>
                      </a:r>
                      <a:endParaRPr sz="2400" b="1">
                        <a:solidFill>
                          <a:srgbClr val="002060"/>
                        </a:solidFill>
                      </a:endParaRPr>
                    </a:p>
                  </a:txBody>
                  <a:tcPr marL="91450" marR="91450" marT="45725" marB="45725"/>
                </a:tc>
                <a:tc>
                  <a:txBody>
                    <a:bodyPr/>
                    <a:lstStyle/>
                    <a:p>
                      <a:pPr marL="0" marR="0" lvl="0" indent="0" algn="ctr" rtl="0">
                        <a:spcBef>
                          <a:spcPts val="0"/>
                        </a:spcBef>
                        <a:spcAft>
                          <a:spcPts val="0"/>
                        </a:spcAft>
                        <a:buNone/>
                      </a:pPr>
                      <a:r>
                        <a:rPr lang="es-PE" sz="2400">
                          <a:solidFill>
                            <a:srgbClr val="002060"/>
                          </a:solidFill>
                        </a:rPr>
                        <a:t>a++;</a:t>
                      </a:r>
                      <a:endParaRPr sz="1600">
                        <a:solidFill>
                          <a:srgbClr val="002060"/>
                        </a:solidFill>
                      </a:endParaRPr>
                    </a:p>
                    <a:p>
                      <a:pPr marL="0" marR="0" lvl="0" indent="0" algn="ctr" rtl="0">
                        <a:spcBef>
                          <a:spcPts val="0"/>
                        </a:spcBef>
                        <a:spcAft>
                          <a:spcPts val="0"/>
                        </a:spcAft>
                        <a:buNone/>
                      </a:pPr>
                      <a:r>
                        <a:rPr lang="es-PE" sz="2400">
                          <a:solidFill>
                            <a:srgbClr val="002060"/>
                          </a:solidFill>
                        </a:rPr>
                        <a:t>++a;</a:t>
                      </a:r>
                      <a:endParaRPr sz="2400">
                        <a:solidFill>
                          <a:srgbClr val="002060"/>
                        </a:solidFill>
                      </a:endParaRPr>
                    </a:p>
                  </a:txBody>
                  <a:tcPr marL="91450" marR="91450" marT="45725" marB="45725"/>
                </a:tc>
                <a:tc>
                  <a:txBody>
                    <a:bodyPr/>
                    <a:lstStyle/>
                    <a:p>
                      <a:pPr marL="0" marR="0" lvl="0" indent="0" algn="ctr" rtl="0">
                        <a:spcBef>
                          <a:spcPts val="0"/>
                        </a:spcBef>
                        <a:spcAft>
                          <a:spcPts val="0"/>
                        </a:spcAft>
                        <a:buNone/>
                      </a:pPr>
                      <a:r>
                        <a:rPr lang="es-PE" sz="2400">
                          <a:solidFill>
                            <a:srgbClr val="002060"/>
                          </a:solidFill>
                        </a:rPr>
                        <a:t>a = a + 1;</a:t>
                      </a:r>
                      <a:endParaRPr sz="2400">
                        <a:solidFill>
                          <a:srgbClr val="002060"/>
                        </a:solidFill>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s-PE" sz="2400" b="1" dirty="0">
                          <a:solidFill>
                            <a:srgbClr val="002060"/>
                          </a:solidFill>
                        </a:rPr>
                        <a:t>--</a:t>
                      </a:r>
                      <a:endParaRPr sz="2400" b="1" dirty="0">
                        <a:solidFill>
                          <a:srgbClr val="002060"/>
                        </a:solidFill>
                      </a:endParaRPr>
                    </a:p>
                  </a:txBody>
                  <a:tcPr marL="91450" marR="91450" marT="45725" marB="45725"/>
                </a:tc>
                <a:tc>
                  <a:txBody>
                    <a:bodyPr/>
                    <a:lstStyle/>
                    <a:p>
                      <a:pPr marL="0" marR="0" lvl="0" indent="0" algn="ctr" rtl="0">
                        <a:spcBef>
                          <a:spcPts val="0"/>
                        </a:spcBef>
                        <a:spcAft>
                          <a:spcPts val="0"/>
                        </a:spcAft>
                        <a:buNone/>
                      </a:pPr>
                      <a:r>
                        <a:rPr lang="es-PE" sz="2400">
                          <a:solidFill>
                            <a:srgbClr val="002060"/>
                          </a:solidFill>
                        </a:rPr>
                        <a:t>a--;</a:t>
                      </a:r>
                      <a:endParaRPr sz="1600">
                        <a:solidFill>
                          <a:srgbClr val="002060"/>
                        </a:solidFill>
                      </a:endParaRPr>
                    </a:p>
                    <a:p>
                      <a:pPr marL="0" marR="0" lvl="0" indent="0" algn="ctr" rtl="0">
                        <a:spcBef>
                          <a:spcPts val="0"/>
                        </a:spcBef>
                        <a:spcAft>
                          <a:spcPts val="0"/>
                        </a:spcAft>
                        <a:buNone/>
                      </a:pPr>
                      <a:r>
                        <a:rPr lang="es-PE" sz="2400">
                          <a:solidFill>
                            <a:srgbClr val="002060"/>
                          </a:solidFill>
                        </a:rPr>
                        <a:t>--a;</a:t>
                      </a:r>
                      <a:endParaRPr sz="2400">
                        <a:solidFill>
                          <a:srgbClr val="002060"/>
                        </a:solidFill>
                      </a:endParaRPr>
                    </a:p>
                  </a:txBody>
                  <a:tcPr marL="91450" marR="91450" marT="45725" marB="45725"/>
                </a:tc>
                <a:tc>
                  <a:txBody>
                    <a:bodyPr/>
                    <a:lstStyle/>
                    <a:p>
                      <a:pPr marL="0" marR="0" lvl="0" indent="0" algn="ctr" rtl="0">
                        <a:spcBef>
                          <a:spcPts val="0"/>
                        </a:spcBef>
                        <a:spcAft>
                          <a:spcPts val="0"/>
                        </a:spcAft>
                        <a:buNone/>
                      </a:pPr>
                      <a:r>
                        <a:rPr lang="es-PE" sz="2400">
                          <a:solidFill>
                            <a:srgbClr val="002060"/>
                          </a:solidFill>
                        </a:rPr>
                        <a:t>a = a - 1;</a:t>
                      </a:r>
                      <a:endParaRPr sz="2400">
                        <a:solidFill>
                          <a:srgbClr val="002060"/>
                        </a:solidFill>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s-PE" sz="2400" b="1">
                          <a:solidFill>
                            <a:srgbClr val="002060"/>
                          </a:solidFill>
                        </a:rPr>
                        <a:t>+=</a:t>
                      </a:r>
                      <a:endParaRPr sz="2400" b="1">
                        <a:solidFill>
                          <a:srgbClr val="002060"/>
                        </a:solidFill>
                      </a:endParaRPr>
                    </a:p>
                  </a:txBody>
                  <a:tcPr marL="91450" marR="91450" marT="45725" marB="45725"/>
                </a:tc>
                <a:tc>
                  <a:txBody>
                    <a:bodyPr/>
                    <a:lstStyle/>
                    <a:p>
                      <a:pPr marL="0" marR="0" lvl="0" indent="0" algn="ctr" rtl="0">
                        <a:spcBef>
                          <a:spcPts val="0"/>
                        </a:spcBef>
                        <a:spcAft>
                          <a:spcPts val="0"/>
                        </a:spcAft>
                        <a:buNone/>
                      </a:pPr>
                      <a:r>
                        <a:rPr lang="es-PE" sz="2400">
                          <a:solidFill>
                            <a:srgbClr val="002060"/>
                          </a:solidFill>
                        </a:rPr>
                        <a:t>a += 10;</a:t>
                      </a:r>
                      <a:endParaRPr sz="2400">
                        <a:solidFill>
                          <a:srgbClr val="002060"/>
                        </a:solidFill>
                      </a:endParaRPr>
                    </a:p>
                  </a:txBody>
                  <a:tcPr marL="91450" marR="91450" marT="45725" marB="45725"/>
                </a:tc>
                <a:tc>
                  <a:txBody>
                    <a:bodyPr/>
                    <a:lstStyle/>
                    <a:p>
                      <a:pPr marL="0" marR="0" lvl="0" indent="0" algn="ctr" rtl="0">
                        <a:spcBef>
                          <a:spcPts val="0"/>
                        </a:spcBef>
                        <a:spcAft>
                          <a:spcPts val="0"/>
                        </a:spcAft>
                        <a:buNone/>
                      </a:pPr>
                      <a:r>
                        <a:rPr lang="es-PE" sz="2400">
                          <a:solidFill>
                            <a:srgbClr val="002060"/>
                          </a:solidFill>
                        </a:rPr>
                        <a:t>a = a + 10;</a:t>
                      </a:r>
                      <a:endParaRPr sz="2400">
                        <a:solidFill>
                          <a:srgbClr val="002060"/>
                        </a:solidFill>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s-PE" sz="2400" b="1" dirty="0">
                          <a:solidFill>
                            <a:srgbClr val="002060"/>
                          </a:solidFill>
                        </a:rPr>
                        <a:t>-=</a:t>
                      </a:r>
                      <a:endParaRPr sz="2400" b="1" dirty="0">
                        <a:solidFill>
                          <a:srgbClr val="002060"/>
                        </a:solidFill>
                      </a:endParaRPr>
                    </a:p>
                  </a:txBody>
                  <a:tcPr marL="91450" marR="91450" marT="45725" marB="45725"/>
                </a:tc>
                <a:tc>
                  <a:txBody>
                    <a:bodyPr/>
                    <a:lstStyle/>
                    <a:p>
                      <a:pPr marL="0" marR="0" lvl="0" indent="0" algn="ctr" rtl="0">
                        <a:spcBef>
                          <a:spcPts val="0"/>
                        </a:spcBef>
                        <a:spcAft>
                          <a:spcPts val="0"/>
                        </a:spcAft>
                        <a:buNone/>
                      </a:pPr>
                      <a:r>
                        <a:rPr lang="es-PE" sz="2400">
                          <a:solidFill>
                            <a:srgbClr val="002060"/>
                          </a:solidFill>
                        </a:rPr>
                        <a:t>a -= 10;</a:t>
                      </a:r>
                      <a:endParaRPr sz="2400">
                        <a:solidFill>
                          <a:srgbClr val="002060"/>
                        </a:solidFill>
                      </a:endParaRPr>
                    </a:p>
                  </a:txBody>
                  <a:tcPr marL="91450" marR="91450" marT="45725" marB="45725"/>
                </a:tc>
                <a:tc>
                  <a:txBody>
                    <a:bodyPr/>
                    <a:lstStyle/>
                    <a:p>
                      <a:pPr marL="0" marR="0" lvl="0" indent="0" algn="ctr" rtl="0">
                        <a:spcBef>
                          <a:spcPts val="0"/>
                        </a:spcBef>
                        <a:spcAft>
                          <a:spcPts val="0"/>
                        </a:spcAft>
                        <a:buNone/>
                      </a:pPr>
                      <a:r>
                        <a:rPr lang="es-PE" sz="2400">
                          <a:solidFill>
                            <a:srgbClr val="002060"/>
                          </a:solidFill>
                        </a:rPr>
                        <a:t>a = a - 10;</a:t>
                      </a:r>
                      <a:endParaRPr sz="2400">
                        <a:solidFill>
                          <a:srgbClr val="002060"/>
                        </a:solidFill>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s-PE" sz="2400" b="1">
                          <a:solidFill>
                            <a:srgbClr val="002060"/>
                          </a:solidFill>
                        </a:rPr>
                        <a:t>*=</a:t>
                      </a:r>
                      <a:endParaRPr sz="2400" b="1">
                        <a:solidFill>
                          <a:srgbClr val="002060"/>
                        </a:solidFill>
                      </a:endParaRPr>
                    </a:p>
                  </a:txBody>
                  <a:tcPr marL="91450" marR="91450" marT="45725" marB="45725"/>
                </a:tc>
                <a:tc>
                  <a:txBody>
                    <a:bodyPr/>
                    <a:lstStyle/>
                    <a:p>
                      <a:pPr marL="0" marR="0" lvl="0" indent="0" algn="ctr" rtl="0">
                        <a:spcBef>
                          <a:spcPts val="0"/>
                        </a:spcBef>
                        <a:spcAft>
                          <a:spcPts val="0"/>
                        </a:spcAft>
                        <a:buNone/>
                      </a:pPr>
                      <a:r>
                        <a:rPr lang="es-PE" sz="2400">
                          <a:solidFill>
                            <a:srgbClr val="002060"/>
                          </a:solidFill>
                        </a:rPr>
                        <a:t>a *= 10;</a:t>
                      </a:r>
                      <a:endParaRPr sz="2400">
                        <a:solidFill>
                          <a:srgbClr val="002060"/>
                        </a:solidFill>
                      </a:endParaRPr>
                    </a:p>
                  </a:txBody>
                  <a:tcPr marL="91450" marR="91450" marT="45725" marB="45725"/>
                </a:tc>
                <a:tc>
                  <a:txBody>
                    <a:bodyPr/>
                    <a:lstStyle/>
                    <a:p>
                      <a:pPr marL="0" marR="0" lvl="0" indent="0" algn="ctr" rtl="0">
                        <a:spcBef>
                          <a:spcPts val="0"/>
                        </a:spcBef>
                        <a:spcAft>
                          <a:spcPts val="0"/>
                        </a:spcAft>
                        <a:buNone/>
                      </a:pPr>
                      <a:r>
                        <a:rPr lang="es-PE" sz="2400">
                          <a:solidFill>
                            <a:srgbClr val="002060"/>
                          </a:solidFill>
                        </a:rPr>
                        <a:t>a = a * 10;</a:t>
                      </a:r>
                      <a:endParaRPr sz="2400">
                        <a:solidFill>
                          <a:srgbClr val="002060"/>
                        </a:solidFill>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ctr" rtl="0">
                        <a:spcBef>
                          <a:spcPts val="0"/>
                        </a:spcBef>
                        <a:spcAft>
                          <a:spcPts val="0"/>
                        </a:spcAft>
                        <a:buNone/>
                      </a:pPr>
                      <a:r>
                        <a:rPr lang="es-PE" sz="2400" b="1">
                          <a:solidFill>
                            <a:srgbClr val="002060"/>
                          </a:solidFill>
                        </a:rPr>
                        <a:t>/=</a:t>
                      </a:r>
                      <a:endParaRPr sz="2400" b="1">
                        <a:solidFill>
                          <a:srgbClr val="002060"/>
                        </a:solidFill>
                      </a:endParaRPr>
                    </a:p>
                  </a:txBody>
                  <a:tcPr marL="91450" marR="91450" marT="45725" marB="45725"/>
                </a:tc>
                <a:tc>
                  <a:txBody>
                    <a:bodyPr/>
                    <a:lstStyle/>
                    <a:p>
                      <a:pPr marL="0" marR="0" lvl="0" indent="0" algn="ctr" rtl="0">
                        <a:spcBef>
                          <a:spcPts val="0"/>
                        </a:spcBef>
                        <a:spcAft>
                          <a:spcPts val="0"/>
                        </a:spcAft>
                        <a:buNone/>
                      </a:pPr>
                      <a:r>
                        <a:rPr lang="es-PE" sz="2400">
                          <a:solidFill>
                            <a:srgbClr val="002060"/>
                          </a:solidFill>
                        </a:rPr>
                        <a:t>a /= 10;</a:t>
                      </a:r>
                      <a:endParaRPr sz="2400">
                        <a:solidFill>
                          <a:srgbClr val="002060"/>
                        </a:solidFill>
                      </a:endParaRPr>
                    </a:p>
                  </a:txBody>
                  <a:tcPr marL="91450" marR="91450" marT="45725" marB="45725"/>
                </a:tc>
                <a:tc>
                  <a:txBody>
                    <a:bodyPr/>
                    <a:lstStyle/>
                    <a:p>
                      <a:pPr marL="0" marR="0" lvl="0" indent="0" algn="ctr" rtl="0">
                        <a:spcBef>
                          <a:spcPts val="0"/>
                        </a:spcBef>
                        <a:spcAft>
                          <a:spcPts val="0"/>
                        </a:spcAft>
                        <a:buNone/>
                      </a:pPr>
                      <a:r>
                        <a:rPr lang="es-PE" sz="2400" dirty="0">
                          <a:solidFill>
                            <a:srgbClr val="002060"/>
                          </a:solidFill>
                        </a:rPr>
                        <a:t>a = a / 10;</a:t>
                      </a:r>
                      <a:endParaRPr sz="2400" dirty="0">
                        <a:solidFill>
                          <a:srgbClr val="002060"/>
                        </a:solidFill>
                      </a:endParaRPr>
                    </a:p>
                  </a:txBody>
                  <a:tcPr marL="91450" marR="91450" marT="45725" marB="45725"/>
                </a:tc>
                <a:extLst>
                  <a:ext uri="{0D108BD9-81ED-4DB2-BD59-A6C34878D82A}">
                    <a16:rowId xmlns:a16="http://schemas.microsoft.com/office/drawing/2014/main" val="10006"/>
                  </a:ext>
                </a:extLst>
              </a:tr>
            </a:tbl>
          </a:graphicData>
        </a:graphic>
      </p:graphicFrame>
      <p:sp>
        <p:nvSpPr>
          <p:cNvPr id="2" name="Marcador de fecha 1"/>
          <p:cNvSpPr>
            <a:spLocks noGrp="1"/>
          </p:cNvSpPr>
          <p:nvPr>
            <p:ph type="dt" sz="half" idx="10"/>
          </p:nvPr>
        </p:nvSpPr>
        <p:spPr/>
        <p:txBody>
          <a:bodyPr/>
          <a:lstStyle/>
          <a:p>
            <a:fld id="{F02A027F-3B78-4353-80D0-2917BBB8C35C}" type="datetime1">
              <a:rPr lang="es-MX" smtClean="0"/>
              <a:t>05/03/2024</a:t>
            </a:fld>
            <a:endParaRPr lang="es-MX"/>
          </a:p>
        </p:txBody>
      </p:sp>
      <p:sp>
        <p:nvSpPr>
          <p:cNvPr id="3" name="Marcador de número de diapositiva 2"/>
          <p:cNvSpPr>
            <a:spLocks noGrp="1"/>
          </p:cNvSpPr>
          <p:nvPr>
            <p:ph type="sldNum" sz="quarter" idx="12"/>
          </p:nvPr>
        </p:nvSpPr>
        <p:spPr/>
        <p:txBody>
          <a:bodyPr/>
          <a:lstStyle/>
          <a:p>
            <a:fld id="{CDF7E74A-622D-4723-BDFC-4E0DFBEEC54D}" type="slidenum">
              <a:rPr lang="es-MX" smtClean="0"/>
              <a:t>30</a:t>
            </a:fld>
            <a:endParaRPr lang="es-MX" dirty="0"/>
          </a:p>
        </p:txBody>
      </p:sp>
    </p:spTree>
    <p:extLst>
      <p:ext uri="{BB962C8B-B14F-4D97-AF65-F5344CB8AC3E}">
        <p14:creationId xmlns:p14="http://schemas.microsoft.com/office/powerpoint/2010/main" val="22678094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537934" y="846945"/>
            <a:ext cx="7790811" cy="7655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lgn="l"/>
            <a:r>
              <a:rPr lang="es-PE" sz="3000" b="1" dirty="0" smtClean="0">
                <a:solidFill>
                  <a:schemeClr val="bg1">
                    <a:lumMod val="65000"/>
                  </a:schemeClr>
                </a:solidFill>
              </a:rPr>
              <a:t>Operadores de relación</a:t>
            </a:r>
            <a:endParaRPr lang="en-US" sz="3000" b="1" dirty="0" smtClean="0">
              <a:solidFill>
                <a:schemeClr val="bg1">
                  <a:lumMod val="65000"/>
                </a:schemeClr>
              </a:solidFill>
            </a:endParaRPr>
          </a:p>
        </p:txBody>
      </p:sp>
      <p:graphicFrame>
        <p:nvGraphicFramePr>
          <p:cNvPr id="6" name="Google Shape;431;p37"/>
          <p:cNvGraphicFramePr/>
          <p:nvPr>
            <p:extLst>
              <p:ext uri="{D42A27DB-BD31-4B8C-83A1-F6EECF244321}">
                <p14:modId xmlns:p14="http://schemas.microsoft.com/office/powerpoint/2010/main" val="1000225847"/>
              </p:ext>
            </p:extLst>
          </p:nvPr>
        </p:nvGraphicFramePr>
        <p:xfrm>
          <a:off x="749505" y="1394084"/>
          <a:ext cx="7937293" cy="5303590"/>
        </p:xfrm>
        <a:graphic>
          <a:graphicData uri="http://schemas.openxmlformats.org/drawingml/2006/table">
            <a:tbl>
              <a:tblPr firstRow="1" bandRow="1">
                <a:noFill/>
              </a:tblPr>
              <a:tblGrid>
                <a:gridCol w="1839772">
                  <a:extLst>
                    <a:ext uri="{9D8B030D-6E8A-4147-A177-3AD203B41FA5}">
                      <a16:colId xmlns:a16="http://schemas.microsoft.com/office/drawing/2014/main" val="20000"/>
                    </a:ext>
                  </a:extLst>
                </a:gridCol>
                <a:gridCol w="1576951">
                  <a:extLst>
                    <a:ext uri="{9D8B030D-6E8A-4147-A177-3AD203B41FA5}">
                      <a16:colId xmlns:a16="http://schemas.microsoft.com/office/drawing/2014/main" val="20001"/>
                    </a:ext>
                  </a:extLst>
                </a:gridCol>
                <a:gridCol w="2260285">
                  <a:extLst>
                    <a:ext uri="{9D8B030D-6E8A-4147-A177-3AD203B41FA5}">
                      <a16:colId xmlns:a16="http://schemas.microsoft.com/office/drawing/2014/main" val="20002"/>
                    </a:ext>
                  </a:extLst>
                </a:gridCol>
                <a:gridCol w="2260285">
                  <a:extLst>
                    <a:ext uri="{9D8B030D-6E8A-4147-A177-3AD203B41FA5}">
                      <a16:colId xmlns:a16="http://schemas.microsoft.com/office/drawing/2014/main" val="20003"/>
                    </a:ext>
                  </a:extLst>
                </a:gridCol>
              </a:tblGrid>
              <a:tr h="346644">
                <a:tc>
                  <a:txBody>
                    <a:bodyPr/>
                    <a:lstStyle/>
                    <a:p>
                      <a:pPr marL="0" marR="0" lvl="0" indent="0" algn="ctr" rtl="0">
                        <a:spcBef>
                          <a:spcPts val="0"/>
                        </a:spcBef>
                        <a:spcAft>
                          <a:spcPts val="0"/>
                        </a:spcAft>
                        <a:buNone/>
                      </a:pPr>
                      <a:r>
                        <a:rPr lang="es-PE" sz="1800" b="1" dirty="0"/>
                        <a:t>Operador</a:t>
                      </a:r>
                      <a:endParaRPr sz="1800" b="1" dirty="0"/>
                    </a:p>
                  </a:txBody>
                  <a:tcPr marL="91450" marR="91450" marT="45725" marB="45725">
                    <a:solidFill>
                      <a:schemeClr val="accent1">
                        <a:lumMod val="60000"/>
                        <a:lumOff val="40000"/>
                      </a:schemeClr>
                    </a:solidFill>
                  </a:tcPr>
                </a:tc>
                <a:tc>
                  <a:txBody>
                    <a:bodyPr/>
                    <a:lstStyle/>
                    <a:p>
                      <a:pPr marL="0" marR="0" lvl="0" indent="0" algn="ctr" rtl="0">
                        <a:spcBef>
                          <a:spcPts val="0"/>
                        </a:spcBef>
                        <a:spcAft>
                          <a:spcPts val="0"/>
                        </a:spcAft>
                        <a:buNone/>
                      </a:pPr>
                      <a:r>
                        <a:rPr lang="es-PE" sz="1800" b="1" dirty="0"/>
                        <a:t>Descripción</a:t>
                      </a:r>
                      <a:endParaRPr sz="1800" b="1" dirty="0"/>
                    </a:p>
                  </a:txBody>
                  <a:tcPr marL="91450" marR="91450" marT="45725" marB="45725">
                    <a:solidFill>
                      <a:schemeClr val="accent1">
                        <a:lumMod val="60000"/>
                        <a:lumOff val="40000"/>
                      </a:schemeClr>
                    </a:solidFill>
                  </a:tcPr>
                </a:tc>
                <a:tc>
                  <a:txBody>
                    <a:bodyPr/>
                    <a:lstStyle/>
                    <a:p>
                      <a:pPr marL="0" marR="0" lvl="0" indent="0" algn="ctr" rtl="0">
                        <a:spcBef>
                          <a:spcPts val="0"/>
                        </a:spcBef>
                        <a:spcAft>
                          <a:spcPts val="0"/>
                        </a:spcAft>
                        <a:buNone/>
                      </a:pPr>
                      <a:r>
                        <a:rPr lang="es-PE" sz="1800" b="1" dirty="0"/>
                        <a:t>Ejemplo</a:t>
                      </a:r>
                      <a:endParaRPr sz="1800" b="1" dirty="0"/>
                    </a:p>
                  </a:txBody>
                  <a:tcPr marL="91450" marR="91450" marT="45725" marB="45725">
                    <a:solidFill>
                      <a:schemeClr val="accent1">
                        <a:lumMod val="60000"/>
                        <a:lumOff val="40000"/>
                      </a:schemeClr>
                    </a:solidFill>
                  </a:tcPr>
                </a:tc>
                <a:tc>
                  <a:txBody>
                    <a:bodyPr/>
                    <a:lstStyle/>
                    <a:p>
                      <a:pPr marL="0" marR="0" lvl="0" indent="0" algn="ctr" rtl="0">
                        <a:spcBef>
                          <a:spcPts val="0"/>
                        </a:spcBef>
                        <a:spcAft>
                          <a:spcPts val="0"/>
                        </a:spcAft>
                        <a:buNone/>
                      </a:pPr>
                      <a:r>
                        <a:rPr lang="es-PE" sz="1800" b="1" dirty="0"/>
                        <a:t>Respuesta</a:t>
                      </a:r>
                      <a:endParaRPr sz="1800" b="1" dirty="0"/>
                    </a:p>
                  </a:txBody>
                  <a:tcPr marL="91450" marR="91450" marT="45725" marB="45725">
                    <a:solidFill>
                      <a:schemeClr val="accent1">
                        <a:lumMod val="60000"/>
                        <a:lumOff val="40000"/>
                      </a:schemeClr>
                    </a:solidFill>
                  </a:tcPr>
                </a:tc>
                <a:extLst>
                  <a:ext uri="{0D108BD9-81ED-4DB2-BD59-A6C34878D82A}">
                    <a16:rowId xmlns:a16="http://schemas.microsoft.com/office/drawing/2014/main" val="10000"/>
                  </a:ext>
                </a:extLst>
              </a:tr>
              <a:tr h="866597">
                <a:tc>
                  <a:txBody>
                    <a:bodyPr/>
                    <a:lstStyle/>
                    <a:p>
                      <a:pPr marL="0" marR="0" lvl="0" indent="0" algn="ctr" rtl="0">
                        <a:spcBef>
                          <a:spcPts val="0"/>
                        </a:spcBef>
                        <a:spcAft>
                          <a:spcPts val="0"/>
                        </a:spcAft>
                        <a:buNone/>
                      </a:pPr>
                      <a:r>
                        <a:rPr lang="es-PE" sz="1800" b="1"/>
                        <a:t>&gt;</a:t>
                      </a:r>
                      <a:endParaRPr sz="1800" b="1"/>
                    </a:p>
                  </a:txBody>
                  <a:tcPr marL="91450" marR="91450" marT="45725" marB="45725"/>
                </a:tc>
                <a:tc>
                  <a:txBody>
                    <a:bodyPr/>
                    <a:lstStyle/>
                    <a:p>
                      <a:pPr marL="0" marR="0" lvl="0" indent="0" algn="ctr" rtl="0">
                        <a:spcBef>
                          <a:spcPts val="0"/>
                        </a:spcBef>
                        <a:spcAft>
                          <a:spcPts val="0"/>
                        </a:spcAft>
                        <a:buNone/>
                      </a:pPr>
                      <a:r>
                        <a:rPr lang="es-PE" sz="1800" dirty="0"/>
                        <a:t>Mayor</a:t>
                      </a:r>
                      <a:endParaRPr sz="1800" dirty="0"/>
                    </a:p>
                  </a:txBody>
                  <a:tcPr marL="91450" marR="91450" marT="45725" marB="45725"/>
                </a:tc>
                <a:tc>
                  <a:txBody>
                    <a:bodyPr/>
                    <a:lstStyle/>
                    <a:p>
                      <a:pPr marL="0" marR="0" lvl="0" indent="0" algn="ctr" rtl="0">
                        <a:spcBef>
                          <a:spcPts val="0"/>
                        </a:spcBef>
                        <a:spcAft>
                          <a:spcPts val="0"/>
                        </a:spcAft>
                        <a:buNone/>
                      </a:pPr>
                      <a:r>
                        <a:rPr lang="es-PE" sz="1800"/>
                        <a:t>10 &gt; 20</a:t>
                      </a:r>
                      <a:endParaRPr/>
                    </a:p>
                    <a:p>
                      <a:pPr marL="0" marR="0" lvl="0" indent="0" algn="ctr" rtl="0">
                        <a:spcBef>
                          <a:spcPts val="0"/>
                        </a:spcBef>
                        <a:spcAft>
                          <a:spcPts val="0"/>
                        </a:spcAft>
                        <a:buNone/>
                      </a:pPr>
                      <a:r>
                        <a:rPr lang="es-PE" sz="1800"/>
                        <a:t>30 &gt; 20</a:t>
                      </a:r>
                      <a:endParaRPr/>
                    </a:p>
                    <a:p>
                      <a:pPr marL="0" marR="0" lvl="0" indent="0" algn="ctr" rtl="0">
                        <a:spcBef>
                          <a:spcPts val="0"/>
                        </a:spcBef>
                        <a:spcAft>
                          <a:spcPts val="0"/>
                        </a:spcAft>
                        <a:buNone/>
                      </a:pPr>
                      <a:r>
                        <a:rPr lang="es-PE" sz="1800"/>
                        <a:t>20 &gt; 20</a:t>
                      </a:r>
                      <a:endParaRPr sz="1800"/>
                    </a:p>
                  </a:txBody>
                  <a:tcPr marL="91450" marR="91450" marT="45725" marB="45725"/>
                </a:tc>
                <a:tc>
                  <a:txBody>
                    <a:bodyPr/>
                    <a:lstStyle/>
                    <a:p>
                      <a:pPr marL="0" marR="0" lvl="0" indent="0" algn="ctr" rtl="0">
                        <a:spcBef>
                          <a:spcPts val="0"/>
                        </a:spcBef>
                        <a:spcAft>
                          <a:spcPts val="0"/>
                        </a:spcAft>
                        <a:buNone/>
                      </a:pPr>
                      <a:r>
                        <a:rPr lang="es-PE" sz="1800"/>
                        <a:t>F</a:t>
                      </a:r>
                      <a:endParaRPr/>
                    </a:p>
                    <a:p>
                      <a:pPr marL="0" marR="0" lvl="0" indent="0" algn="ctr" rtl="0">
                        <a:spcBef>
                          <a:spcPts val="0"/>
                        </a:spcBef>
                        <a:spcAft>
                          <a:spcPts val="0"/>
                        </a:spcAft>
                        <a:buNone/>
                      </a:pPr>
                      <a:r>
                        <a:rPr lang="es-PE" sz="1800"/>
                        <a:t>V</a:t>
                      </a:r>
                      <a:endParaRPr/>
                    </a:p>
                    <a:p>
                      <a:pPr marL="0" marR="0" lvl="0" indent="0" algn="ctr" rtl="0">
                        <a:spcBef>
                          <a:spcPts val="0"/>
                        </a:spcBef>
                        <a:spcAft>
                          <a:spcPts val="0"/>
                        </a:spcAft>
                        <a:buNone/>
                      </a:pPr>
                      <a:r>
                        <a:rPr lang="es-PE" sz="1800"/>
                        <a:t>F</a:t>
                      </a:r>
                      <a:endParaRPr sz="1800"/>
                    </a:p>
                  </a:txBody>
                  <a:tcPr marL="91450" marR="91450" marT="45725" marB="45725"/>
                </a:tc>
                <a:extLst>
                  <a:ext uri="{0D108BD9-81ED-4DB2-BD59-A6C34878D82A}">
                    <a16:rowId xmlns:a16="http://schemas.microsoft.com/office/drawing/2014/main" val="10001"/>
                  </a:ext>
                </a:extLst>
              </a:tr>
              <a:tr h="866597">
                <a:tc>
                  <a:txBody>
                    <a:bodyPr/>
                    <a:lstStyle/>
                    <a:p>
                      <a:pPr marL="0" marR="0" lvl="0" indent="0" algn="ctr" rtl="0">
                        <a:spcBef>
                          <a:spcPts val="0"/>
                        </a:spcBef>
                        <a:spcAft>
                          <a:spcPts val="0"/>
                        </a:spcAft>
                        <a:buNone/>
                      </a:pPr>
                      <a:r>
                        <a:rPr lang="es-PE" sz="1800" b="1"/>
                        <a:t>&lt;</a:t>
                      </a:r>
                      <a:endParaRPr sz="1800" b="1"/>
                    </a:p>
                  </a:txBody>
                  <a:tcPr marL="91450" marR="91450" marT="45725" marB="45725"/>
                </a:tc>
                <a:tc>
                  <a:txBody>
                    <a:bodyPr/>
                    <a:lstStyle/>
                    <a:p>
                      <a:pPr marL="0" marR="0" lvl="0" indent="0" algn="ctr" rtl="0">
                        <a:spcBef>
                          <a:spcPts val="0"/>
                        </a:spcBef>
                        <a:spcAft>
                          <a:spcPts val="0"/>
                        </a:spcAft>
                        <a:buNone/>
                      </a:pPr>
                      <a:r>
                        <a:rPr lang="es-PE" sz="1800"/>
                        <a:t>Menor</a:t>
                      </a:r>
                      <a:endParaRPr sz="1800"/>
                    </a:p>
                  </a:txBody>
                  <a:tcPr marL="91450" marR="91450" marT="45725" marB="45725"/>
                </a:tc>
                <a:tc>
                  <a:txBody>
                    <a:bodyPr/>
                    <a:lstStyle/>
                    <a:p>
                      <a:pPr marL="0" marR="0" lvl="0" indent="0" algn="ctr" rtl="0">
                        <a:spcBef>
                          <a:spcPts val="0"/>
                        </a:spcBef>
                        <a:spcAft>
                          <a:spcPts val="0"/>
                        </a:spcAft>
                        <a:buNone/>
                      </a:pPr>
                      <a:r>
                        <a:rPr lang="es-PE" sz="1800"/>
                        <a:t>10 &lt; 20</a:t>
                      </a:r>
                      <a:endParaRPr/>
                    </a:p>
                    <a:p>
                      <a:pPr marL="0" marR="0" lvl="0" indent="0" algn="ctr" rtl="0">
                        <a:spcBef>
                          <a:spcPts val="0"/>
                        </a:spcBef>
                        <a:spcAft>
                          <a:spcPts val="0"/>
                        </a:spcAft>
                        <a:buNone/>
                      </a:pPr>
                      <a:r>
                        <a:rPr lang="es-PE" sz="1800"/>
                        <a:t>30 &lt; 20</a:t>
                      </a:r>
                      <a:endParaRPr/>
                    </a:p>
                    <a:p>
                      <a:pPr marL="0" marR="0" lvl="0" indent="0" algn="ctr" rtl="0">
                        <a:spcBef>
                          <a:spcPts val="0"/>
                        </a:spcBef>
                        <a:spcAft>
                          <a:spcPts val="0"/>
                        </a:spcAft>
                        <a:buNone/>
                      </a:pPr>
                      <a:r>
                        <a:rPr lang="es-PE" sz="1800"/>
                        <a:t>20 &lt; 20</a:t>
                      </a:r>
                      <a:endParaRPr sz="1800"/>
                    </a:p>
                  </a:txBody>
                  <a:tcPr marL="91450" marR="91450" marT="45725" marB="45725"/>
                </a:tc>
                <a:tc>
                  <a:txBody>
                    <a:bodyPr/>
                    <a:lstStyle/>
                    <a:p>
                      <a:pPr marL="0" marR="0" lvl="0" indent="0" algn="ctr" rtl="0">
                        <a:spcBef>
                          <a:spcPts val="0"/>
                        </a:spcBef>
                        <a:spcAft>
                          <a:spcPts val="0"/>
                        </a:spcAft>
                        <a:buNone/>
                      </a:pPr>
                      <a:r>
                        <a:rPr lang="es-PE" sz="1800"/>
                        <a:t>V</a:t>
                      </a:r>
                      <a:endParaRPr/>
                    </a:p>
                    <a:p>
                      <a:pPr marL="0" marR="0" lvl="0" indent="0" algn="ctr" rtl="0">
                        <a:spcBef>
                          <a:spcPts val="0"/>
                        </a:spcBef>
                        <a:spcAft>
                          <a:spcPts val="0"/>
                        </a:spcAft>
                        <a:buNone/>
                      </a:pPr>
                      <a:r>
                        <a:rPr lang="es-PE" sz="1800"/>
                        <a:t>F</a:t>
                      </a:r>
                      <a:endParaRPr/>
                    </a:p>
                    <a:p>
                      <a:pPr marL="0" marR="0" lvl="0" indent="0" algn="ctr" rtl="0">
                        <a:spcBef>
                          <a:spcPts val="0"/>
                        </a:spcBef>
                        <a:spcAft>
                          <a:spcPts val="0"/>
                        </a:spcAft>
                        <a:buNone/>
                      </a:pPr>
                      <a:r>
                        <a:rPr lang="es-PE" sz="1800"/>
                        <a:t>F</a:t>
                      </a:r>
                      <a:endParaRPr sz="1800"/>
                    </a:p>
                  </a:txBody>
                  <a:tcPr marL="91450" marR="91450" marT="45725" marB="45725"/>
                </a:tc>
                <a:extLst>
                  <a:ext uri="{0D108BD9-81ED-4DB2-BD59-A6C34878D82A}">
                    <a16:rowId xmlns:a16="http://schemas.microsoft.com/office/drawing/2014/main" val="10002"/>
                  </a:ext>
                </a:extLst>
              </a:tr>
              <a:tr h="866597">
                <a:tc>
                  <a:txBody>
                    <a:bodyPr/>
                    <a:lstStyle/>
                    <a:p>
                      <a:pPr marL="0" marR="0" lvl="0" indent="0" algn="ctr" rtl="0">
                        <a:spcBef>
                          <a:spcPts val="0"/>
                        </a:spcBef>
                        <a:spcAft>
                          <a:spcPts val="0"/>
                        </a:spcAft>
                        <a:buNone/>
                      </a:pPr>
                      <a:r>
                        <a:rPr lang="es-PE" sz="1800" b="1" dirty="0"/>
                        <a:t>&gt;=</a:t>
                      </a:r>
                      <a:endParaRPr sz="1800" b="1" dirty="0"/>
                    </a:p>
                  </a:txBody>
                  <a:tcPr marL="91450" marR="91450" marT="45725" marB="45725"/>
                </a:tc>
                <a:tc>
                  <a:txBody>
                    <a:bodyPr/>
                    <a:lstStyle/>
                    <a:p>
                      <a:pPr marL="0" marR="0" lvl="0" indent="0" algn="ctr" rtl="0">
                        <a:spcBef>
                          <a:spcPts val="0"/>
                        </a:spcBef>
                        <a:spcAft>
                          <a:spcPts val="0"/>
                        </a:spcAft>
                        <a:buNone/>
                      </a:pPr>
                      <a:r>
                        <a:rPr lang="es-PE" sz="1800" dirty="0"/>
                        <a:t>Mayor o igual</a:t>
                      </a:r>
                      <a:endParaRPr sz="1800" dirty="0"/>
                    </a:p>
                  </a:txBody>
                  <a:tcPr marL="91450" marR="91450" marT="45725" marB="45725"/>
                </a:tc>
                <a:tc>
                  <a:txBody>
                    <a:bodyPr/>
                    <a:lstStyle/>
                    <a:p>
                      <a:pPr marL="0" marR="0" lvl="0" indent="0" algn="ctr" rtl="0">
                        <a:spcBef>
                          <a:spcPts val="0"/>
                        </a:spcBef>
                        <a:spcAft>
                          <a:spcPts val="0"/>
                        </a:spcAft>
                        <a:buNone/>
                      </a:pPr>
                      <a:r>
                        <a:rPr lang="es-PE" sz="1800"/>
                        <a:t>10 &gt;= 20</a:t>
                      </a:r>
                      <a:endParaRPr/>
                    </a:p>
                    <a:p>
                      <a:pPr marL="0" marR="0" lvl="0" indent="0" algn="ctr" rtl="0">
                        <a:spcBef>
                          <a:spcPts val="0"/>
                        </a:spcBef>
                        <a:spcAft>
                          <a:spcPts val="0"/>
                        </a:spcAft>
                        <a:buNone/>
                      </a:pPr>
                      <a:r>
                        <a:rPr lang="es-PE" sz="1800"/>
                        <a:t>30 &gt;= 20</a:t>
                      </a:r>
                      <a:endParaRPr/>
                    </a:p>
                    <a:p>
                      <a:pPr marL="0" marR="0" lvl="0" indent="0" algn="ctr" rtl="0">
                        <a:spcBef>
                          <a:spcPts val="0"/>
                        </a:spcBef>
                        <a:spcAft>
                          <a:spcPts val="0"/>
                        </a:spcAft>
                        <a:buNone/>
                      </a:pPr>
                      <a:r>
                        <a:rPr lang="es-PE" sz="1800"/>
                        <a:t>20 &gt;= 20</a:t>
                      </a:r>
                      <a:endParaRPr sz="1800"/>
                    </a:p>
                  </a:txBody>
                  <a:tcPr marL="91450" marR="91450" marT="45725" marB="45725"/>
                </a:tc>
                <a:tc>
                  <a:txBody>
                    <a:bodyPr/>
                    <a:lstStyle/>
                    <a:p>
                      <a:pPr marL="0" marR="0" lvl="0" indent="0" algn="ctr" rtl="0">
                        <a:spcBef>
                          <a:spcPts val="0"/>
                        </a:spcBef>
                        <a:spcAft>
                          <a:spcPts val="0"/>
                        </a:spcAft>
                        <a:buNone/>
                      </a:pPr>
                      <a:r>
                        <a:rPr lang="es-PE" sz="1800"/>
                        <a:t>F</a:t>
                      </a:r>
                      <a:endParaRPr/>
                    </a:p>
                    <a:p>
                      <a:pPr marL="0" marR="0" lvl="0" indent="0" algn="ctr" rtl="0">
                        <a:spcBef>
                          <a:spcPts val="0"/>
                        </a:spcBef>
                        <a:spcAft>
                          <a:spcPts val="0"/>
                        </a:spcAft>
                        <a:buNone/>
                      </a:pPr>
                      <a:r>
                        <a:rPr lang="es-PE" sz="1800"/>
                        <a:t>V</a:t>
                      </a:r>
                      <a:endParaRPr/>
                    </a:p>
                    <a:p>
                      <a:pPr marL="0" marR="0" lvl="0" indent="0" algn="ctr" rtl="0">
                        <a:spcBef>
                          <a:spcPts val="0"/>
                        </a:spcBef>
                        <a:spcAft>
                          <a:spcPts val="0"/>
                        </a:spcAft>
                        <a:buNone/>
                      </a:pPr>
                      <a:r>
                        <a:rPr lang="es-PE" sz="1800"/>
                        <a:t>V</a:t>
                      </a:r>
                      <a:endParaRPr sz="1800"/>
                    </a:p>
                  </a:txBody>
                  <a:tcPr marL="91450" marR="91450" marT="45725" marB="45725"/>
                </a:tc>
                <a:extLst>
                  <a:ext uri="{0D108BD9-81ED-4DB2-BD59-A6C34878D82A}">
                    <a16:rowId xmlns:a16="http://schemas.microsoft.com/office/drawing/2014/main" val="10003"/>
                  </a:ext>
                </a:extLst>
              </a:tr>
              <a:tr h="866597">
                <a:tc>
                  <a:txBody>
                    <a:bodyPr/>
                    <a:lstStyle/>
                    <a:p>
                      <a:pPr marL="0" marR="0" lvl="0" indent="0" algn="ctr" rtl="0">
                        <a:spcBef>
                          <a:spcPts val="0"/>
                        </a:spcBef>
                        <a:spcAft>
                          <a:spcPts val="0"/>
                        </a:spcAft>
                        <a:buNone/>
                      </a:pPr>
                      <a:r>
                        <a:rPr lang="es-PE" sz="1800" b="1"/>
                        <a:t>&lt;=</a:t>
                      </a:r>
                      <a:endParaRPr sz="1800" b="1"/>
                    </a:p>
                  </a:txBody>
                  <a:tcPr marL="91450" marR="91450" marT="45725" marB="45725"/>
                </a:tc>
                <a:tc>
                  <a:txBody>
                    <a:bodyPr/>
                    <a:lstStyle/>
                    <a:p>
                      <a:pPr marL="0" marR="0" lvl="0" indent="0" algn="ctr" rtl="0">
                        <a:spcBef>
                          <a:spcPts val="0"/>
                        </a:spcBef>
                        <a:spcAft>
                          <a:spcPts val="0"/>
                        </a:spcAft>
                        <a:buNone/>
                      </a:pPr>
                      <a:r>
                        <a:rPr lang="es-PE" sz="1800"/>
                        <a:t>Menor o igual</a:t>
                      </a:r>
                      <a:endParaRPr sz="1800"/>
                    </a:p>
                  </a:txBody>
                  <a:tcPr marL="91450" marR="91450" marT="45725" marB="45725"/>
                </a:tc>
                <a:tc>
                  <a:txBody>
                    <a:bodyPr/>
                    <a:lstStyle/>
                    <a:p>
                      <a:pPr marL="0" marR="0" lvl="0" indent="0" algn="ctr" rtl="0">
                        <a:spcBef>
                          <a:spcPts val="0"/>
                        </a:spcBef>
                        <a:spcAft>
                          <a:spcPts val="0"/>
                        </a:spcAft>
                        <a:buNone/>
                      </a:pPr>
                      <a:r>
                        <a:rPr lang="es-PE" sz="1800"/>
                        <a:t>10 &lt;= 20</a:t>
                      </a:r>
                      <a:endParaRPr/>
                    </a:p>
                    <a:p>
                      <a:pPr marL="0" marR="0" lvl="0" indent="0" algn="ctr" rtl="0">
                        <a:spcBef>
                          <a:spcPts val="0"/>
                        </a:spcBef>
                        <a:spcAft>
                          <a:spcPts val="0"/>
                        </a:spcAft>
                        <a:buNone/>
                      </a:pPr>
                      <a:r>
                        <a:rPr lang="es-PE" sz="1800"/>
                        <a:t>30 &lt;= 20</a:t>
                      </a:r>
                      <a:endParaRPr/>
                    </a:p>
                    <a:p>
                      <a:pPr marL="0" marR="0" lvl="0" indent="0" algn="ctr" rtl="0">
                        <a:spcBef>
                          <a:spcPts val="0"/>
                        </a:spcBef>
                        <a:spcAft>
                          <a:spcPts val="0"/>
                        </a:spcAft>
                        <a:buNone/>
                      </a:pPr>
                      <a:r>
                        <a:rPr lang="es-PE" sz="1800"/>
                        <a:t>20 &lt;= 20</a:t>
                      </a:r>
                      <a:endParaRPr sz="1800"/>
                    </a:p>
                  </a:txBody>
                  <a:tcPr marL="91450" marR="91450" marT="45725" marB="45725"/>
                </a:tc>
                <a:tc>
                  <a:txBody>
                    <a:bodyPr/>
                    <a:lstStyle/>
                    <a:p>
                      <a:pPr marL="0" marR="0" lvl="0" indent="0" algn="ctr" rtl="0">
                        <a:spcBef>
                          <a:spcPts val="0"/>
                        </a:spcBef>
                        <a:spcAft>
                          <a:spcPts val="0"/>
                        </a:spcAft>
                        <a:buNone/>
                      </a:pPr>
                      <a:r>
                        <a:rPr lang="es-PE" sz="1800"/>
                        <a:t>V</a:t>
                      </a:r>
                      <a:endParaRPr/>
                    </a:p>
                    <a:p>
                      <a:pPr marL="0" marR="0" lvl="0" indent="0" algn="ctr" rtl="0">
                        <a:spcBef>
                          <a:spcPts val="0"/>
                        </a:spcBef>
                        <a:spcAft>
                          <a:spcPts val="0"/>
                        </a:spcAft>
                        <a:buNone/>
                      </a:pPr>
                      <a:r>
                        <a:rPr lang="es-PE" sz="1800"/>
                        <a:t>F</a:t>
                      </a:r>
                      <a:endParaRPr/>
                    </a:p>
                    <a:p>
                      <a:pPr marL="0" marR="0" lvl="0" indent="0" algn="ctr" rtl="0">
                        <a:spcBef>
                          <a:spcPts val="0"/>
                        </a:spcBef>
                        <a:spcAft>
                          <a:spcPts val="0"/>
                        </a:spcAft>
                        <a:buNone/>
                      </a:pPr>
                      <a:r>
                        <a:rPr lang="es-PE" sz="1800"/>
                        <a:t>V</a:t>
                      </a:r>
                      <a:endParaRPr sz="1800"/>
                    </a:p>
                  </a:txBody>
                  <a:tcPr marL="91450" marR="91450" marT="45725" marB="45725"/>
                </a:tc>
                <a:extLst>
                  <a:ext uri="{0D108BD9-81ED-4DB2-BD59-A6C34878D82A}">
                    <a16:rowId xmlns:a16="http://schemas.microsoft.com/office/drawing/2014/main" val="10004"/>
                  </a:ext>
                </a:extLst>
              </a:tr>
              <a:tr h="606621">
                <a:tc>
                  <a:txBody>
                    <a:bodyPr/>
                    <a:lstStyle/>
                    <a:p>
                      <a:pPr marL="0" marR="0" lvl="0" indent="0" algn="ctr" rtl="0">
                        <a:spcBef>
                          <a:spcPts val="0"/>
                        </a:spcBef>
                        <a:spcAft>
                          <a:spcPts val="0"/>
                        </a:spcAft>
                        <a:buNone/>
                      </a:pPr>
                      <a:r>
                        <a:rPr lang="es-PE" sz="1800" b="1"/>
                        <a:t>==</a:t>
                      </a:r>
                      <a:endParaRPr sz="1800" b="1"/>
                    </a:p>
                  </a:txBody>
                  <a:tcPr marL="91450" marR="91450" marT="45725" marB="45725"/>
                </a:tc>
                <a:tc>
                  <a:txBody>
                    <a:bodyPr/>
                    <a:lstStyle/>
                    <a:p>
                      <a:pPr marL="0" marR="0" lvl="0" indent="0" algn="ctr" rtl="0">
                        <a:spcBef>
                          <a:spcPts val="0"/>
                        </a:spcBef>
                        <a:spcAft>
                          <a:spcPts val="0"/>
                        </a:spcAft>
                        <a:buNone/>
                      </a:pPr>
                      <a:r>
                        <a:rPr lang="es-PE" sz="1800"/>
                        <a:t>Igual</a:t>
                      </a:r>
                      <a:endParaRPr sz="1800"/>
                    </a:p>
                  </a:txBody>
                  <a:tcPr marL="91450" marR="91450" marT="45725" marB="45725"/>
                </a:tc>
                <a:tc>
                  <a:txBody>
                    <a:bodyPr/>
                    <a:lstStyle/>
                    <a:p>
                      <a:pPr marL="0" marR="0" lvl="0" indent="0" algn="ctr" rtl="0">
                        <a:spcBef>
                          <a:spcPts val="0"/>
                        </a:spcBef>
                        <a:spcAft>
                          <a:spcPts val="0"/>
                        </a:spcAft>
                        <a:buNone/>
                      </a:pPr>
                      <a:r>
                        <a:rPr lang="es-PE" sz="1800"/>
                        <a:t>10 == 10</a:t>
                      </a:r>
                      <a:endParaRPr/>
                    </a:p>
                    <a:p>
                      <a:pPr marL="0" marR="0" lvl="0" indent="0" algn="ctr" rtl="0">
                        <a:spcBef>
                          <a:spcPts val="0"/>
                        </a:spcBef>
                        <a:spcAft>
                          <a:spcPts val="0"/>
                        </a:spcAft>
                        <a:buNone/>
                      </a:pPr>
                      <a:r>
                        <a:rPr lang="es-PE" sz="1800"/>
                        <a:t>20 == 10</a:t>
                      </a:r>
                      <a:endParaRPr sz="1800"/>
                    </a:p>
                  </a:txBody>
                  <a:tcPr marL="91450" marR="91450" marT="45725" marB="45725"/>
                </a:tc>
                <a:tc>
                  <a:txBody>
                    <a:bodyPr/>
                    <a:lstStyle/>
                    <a:p>
                      <a:pPr marL="0" marR="0" lvl="0" indent="0" algn="ctr" rtl="0">
                        <a:spcBef>
                          <a:spcPts val="0"/>
                        </a:spcBef>
                        <a:spcAft>
                          <a:spcPts val="0"/>
                        </a:spcAft>
                        <a:buNone/>
                      </a:pPr>
                      <a:r>
                        <a:rPr lang="es-PE" sz="1800"/>
                        <a:t>V</a:t>
                      </a:r>
                      <a:endParaRPr/>
                    </a:p>
                    <a:p>
                      <a:pPr marL="0" marR="0" lvl="0" indent="0" algn="ctr" rtl="0">
                        <a:spcBef>
                          <a:spcPts val="0"/>
                        </a:spcBef>
                        <a:spcAft>
                          <a:spcPts val="0"/>
                        </a:spcAft>
                        <a:buNone/>
                      </a:pPr>
                      <a:r>
                        <a:rPr lang="es-PE" sz="1800"/>
                        <a:t>F</a:t>
                      </a:r>
                      <a:endParaRPr sz="1800"/>
                    </a:p>
                  </a:txBody>
                  <a:tcPr marL="91450" marR="91450" marT="45725" marB="45725"/>
                </a:tc>
                <a:extLst>
                  <a:ext uri="{0D108BD9-81ED-4DB2-BD59-A6C34878D82A}">
                    <a16:rowId xmlns:a16="http://schemas.microsoft.com/office/drawing/2014/main" val="10005"/>
                  </a:ext>
                </a:extLst>
              </a:tr>
              <a:tr h="606621">
                <a:tc>
                  <a:txBody>
                    <a:bodyPr/>
                    <a:lstStyle/>
                    <a:p>
                      <a:pPr marL="0" marR="0" lvl="0" indent="0" algn="ctr" rtl="0">
                        <a:spcBef>
                          <a:spcPts val="0"/>
                        </a:spcBef>
                        <a:spcAft>
                          <a:spcPts val="0"/>
                        </a:spcAft>
                        <a:buNone/>
                      </a:pPr>
                      <a:r>
                        <a:rPr lang="es-PE" sz="1800" b="1"/>
                        <a:t>!=</a:t>
                      </a:r>
                      <a:endParaRPr sz="1800" b="1"/>
                    </a:p>
                  </a:txBody>
                  <a:tcPr marL="91450" marR="91450" marT="45725" marB="45725"/>
                </a:tc>
                <a:tc>
                  <a:txBody>
                    <a:bodyPr/>
                    <a:lstStyle/>
                    <a:p>
                      <a:pPr marL="0" marR="0" lvl="0" indent="0" algn="ctr" rtl="0">
                        <a:spcBef>
                          <a:spcPts val="0"/>
                        </a:spcBef>
                        <a:spcAft>
                          <a:spcPts val="0"/>
                        </a:spcAft>
                        <a:buNone/>
                      </a:pPr>
                      <a:r>
                        <a:rPr lang="es-PE" sz="1800"/>
                        <a:t>Diferente</a:t>
                      </a:r>
                      <a:endParaRPr sz="1800"/>
                    </a:p>
                  </a:txBody>
                  <a:tcPr marL="91450" marR="91450" marT="45725" marB="45725"/>
                </a:tc>
                <a:tc>
                  <a:txBody>
                    <a:bodyPr/>
                    <a:lstStyle/>
                    <a:p>
                      <a:pPr marL="0" marR="0" lvl="0" indent="0" algn="ctr" rtl="0">
                        <a:spcBef>
                          <a:spcPts val="0"/>
                        </a:spcBef>
                        <a:spcAft>
                          <a:spcPts val="0"/>
                        </a:spcAft>
                        <a:buNone/>
                      </a:pPr>
                      <a:r>
                        <a:rPr lang="es-PE" sz="1800" dirty="0"/>
                        <a:t>10 != 10</a:t>
                      </a:r>
                      <a:endParaRPr dirty="0"/>
                    </a:p>
                    <a:p>
                      <a:pPr marL="0" marR="0" lvl="0" indent="0" algn="ctr" rtl="0">
                        <a:spcBef>
                          <a:spcPts val="0"/>
                        </a:spcBef>
                        <a:spcAft>
                          <a:spcPts val="0"/>
                        </a:spcAft>
                        <a:buNone/>
                      </a:pPr>
                      <a:r>
                        <a:rPr lang="es-PE" sz="1800" dirty="0"/>
                        <a:t>20 != 10</a:t>
                      </a:r>
                      <a:endParaRPr sz="1800" dirty="0"/>
                    </a:p>
                  </a:txBody>
                  <a:tcPr marL="91450" marR="91450" marT="45725" marB="45725"/>
                </a:tc>
                <a:tc>
                  <a:txBody>
                    <a:bodyPr/>
                    <a:lstStyle/>
                    <a:p>
                      <a:pPr marL="0" marR="0" lvl="0" indent="0" algn="ctr" rtl="0">
                        <a:spcBef>
                          <a:spcPts val="0"/>
                        </a:spcBef>
                        <a:spcAft>
                          <a:spcPts val="0"/>
                        </a:spcAft>
                        <a:buNone/>
                      </a:pPr>
                      <a:r>
                        <a:rPr lang="es-PE" sz="1800" dirty="0"/>
                        <a:t>F</a:t>
                      </a:r>
                      <a:endParaRPr dirty="0"/>
                    </a:p>
                    <a:p>
                      <a:pPr marL="0" marR="0" lvl="0" indent="0" algn="ctr" rtl="0">
                        <a:spcBef>
                          <a:spcPts val="0"/>
                        </a:spcBef>
                        <a:spcAft>
                          <a:spcPts val="0"/>
                        </a:spcAft>
                        <a:buNone/>
                      </a:pPr>
                      <a:r>
                        <a:rPr lang="es-PE" sz="1800" dirty="0"/>
                        <a:t>V</a:t>
                      </a:r>
                      <a:endParaRPr sz="1800" dirty="0"/>
                    </a:p>
                  </a:txBody>
                  <a:tcPr marL="91450" marR="91450" marT="45725" marB="45725"/>
                </a:tc>
                <a:extLst>
                  <a:ext uri="{0D108BD9-81ED-4DB2-BD59-A6C34878D82A}">
                    <a16:rowId xmlns:a16="http://schemas.microsoft.com/office/drawing/2014/main" val="10006"/>
                  </a:ext>
                </a:extLst>
              </a:tr>
            </a:tbl>
          </a:graphicData>
        </a:graphic>
      </p:graphicFrame>
      <p:sp>
        <p:nvSpPr>
          <p:cNvPr id="2" name="Marcador de fecha 1"/>
          <p:cNvSpPr>
            <a:spLocks noGrp="1"/>
          </p:cNvSpPr>
          <p:nvPr>
            <p:ph type="dt" sz="half" idx="10"/>
          </p:nvPr>
        </p:nvSpPr>
        <p:spPr/>
        <p:txBody>
          <a:bodyPr/>
          <a:lstStyle/>
          <a:p>
            <a:fld id="{2D6C5E01-A865-45B5-9157-36C6AA0C9A90}" type="datetime1">
              <a:rPr lang="es-MX" smtClean="0"/>
              <a:t>05/03/2024</a:t>
            </a:fld>
            <a:endParaRPr lang="es-MX"/>
          </a:p>
        </p:txBody>
      </p:sp>
      <p:sp>
        <p:nvSpPr>
          <p:cNvPr id="3" name="Marcador de número de diapositiva 2"/>
          <p:cNvSpPr>
            <a:spLocks noGrp="1"/>
          </p:cNvSpPr>
          <p:nvPr>
            <p:ph type="sldNum" sz="quarter" idx="12"/>
          </p:nvPr>
        </p:nvSpPr>
        <p:spPr/>
        <p:txBody>
          <a:bodyPr/>
          <a:lstStyle/>
          <a:p>
            <a:fld id="{CDF7E74A-622D-4723-BDFC-4E0DFBEEC54D}" type="slidenum">
              <a:rPr lang="es-MX" smtClean="0"/>
              <a:t>31</a:t>
            </a:fld>
            <a:endParaRPr lang="es-MX" dirty="0"/>
          </a:p>
        </p:txBody>
      </p:sp>
    </p:spTree>
    <p:extLst>
      <p:ext uri="{BB962C8B-B14F-4D97-AF65-F5344CB8AC3E}">
        <p14:creationId xmlns:p14="http://schemas.microsoft.com/office/powerpoint/2010/main" val="32623243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668268" y="1031581"/>
            <a:ext cx="7790811" cy="7655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lgn="l"/>
            <a:r>
              <a:rPr lang="es-PE" sz="3000" b="1" dirty="0" smtClean="0">
                <a:solidFill>
                  <a:schemeClr val="bg1">
                    <a:lumMod val="65000"/>
                  </a:schemeClr>
                </a:solidFill>
              </a:rPr>
              <a:t>Operadores lógicos</a:t>
            </a:r>
            <a:endParaRPr lang="en-US" sz="3000" b="1" dirty="0" smtClean="0">
              <a:solidFill>
                <a:schemeClr val="bg1">
                  <a:lumMod val="65000"/>
                </a:schemeClr>
              </a:solidFill>
            </a:endParaRPr>
          </a:p>
        </p:txBody>
      </p:sp>
      <p:graphicFrame>
        <p:nvGraphicFramePr>
          <p:cNvPr id="4" name="Google Shape;463;p42"/>
          <p:cNvGraphicFramePr/>
          <p:nvPr>
            <p:extLst>
              <p:ext uri="{D42A27DB-BD31-4B8C-83A1-F6EECF244321}">
                <p14:modId xmlns:p14="http://schemas.microsoft.com/office/powerpoint/2010/main" val="595940765"/>
              </p:ext>
            </p:extLst>
          </p:nvPr>
        </p:nvGraphicFramePr>
        <p:xfrm>
          <a:off x="839448" y="1828800"/>
          <a:ext cx="3656352" cy="1828840"/>
        </p:xfrm>
        <a:graphic>
          <a:graphicData uri="http://schemas.openxmlformats.org/drawingml/2006/table">
            <a:tbl>
              <a:tblPr firstRow="1" bandRow="1">
                <a:noFill/>
              </a:tblPr>
              <a:tblGrid>
                <a:gridCol w="1828176">
                  <a:extLst>
                    <a:ext uri="{9D8B030D-6E8A-4147-A177-3AD203B41FA5}">
                      <a16:colId xmlns:a16="http://schemas.microsoft.com/office/drawing/2014/main" val="20000"/>
                    </a:ext>
                  </a:extLst>
                </a:gridCol>
                <a:gridCol w="1828176">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s-PE" sz="2400" b="1" dirty="0">
                          <a:solidFill>
                            <a:srgbClr val="002060"/>
                          </a:solidFill>
                        </a:rPr>
                        <a:t>Operador</a:t>
                      </a:r>
                      <a:endParaRPr sz="2400" b="1" dirty="0">
                        <a:solidFill>
                          <a:srgbClr val="002060"/>
                        </a:solidFill>
                      </a:endParaRPr>
                    </a:p>
                  </a:txBody>
                  <a:tcPr marL="91450" marR="91450" marT="45725" marB="45725">
                    <a:solidFill>
                      <a:schemeClr val="accent1">
                        <a:lumMod val="60000"/>
                        <a:lumOff val="40000"/>
                      </a:schemeClr>
                    </a:solidFill>
                  </a:tcPr>
                </a:tc>
                <a:tc>
                  <a:txBody>
                    <a:bodyPr/>
                    <a:lstStyle/>
                    <a:p>
                      <a:pPr marL="0" marR="0" lvl="0" indent="0" algn="ctr" rtl="0">
                        <a:spcBef>
                          <a:spcPts val="0"/>
                        </a:spcBef>
                        <a:spcAft>
                          <a:spcPts val="0"/>
                        </a:spcAft>
                        <a:buNone/>
                      </a:pPr>
                      <a:r>
                        <a:rPr lang="es-PE" sz="2400" b="1" dirty="0">
                          <a:solidFill>
                            <a:srgbClr val="002060"/>
                          </a:solidFill>
                        </a:rPr>
                        <a:t>Significado</a:t>
                      </a:r>
                      <a:endParaRPr sz="2400" b="1" dirty="0">
                        <a:solidFill>
                          <a:srgbClr val="002060"/>
                        </a:solidFill>
                      </a:endParaRPr>
                    </a:p>
                  </a:txBody>
                  <a:tcPr marL="91450" marR="91450" marT="45725" marB="45725">
                    <a:solidFill>
                      <a:schemeClr val="accent1">
                        <a:lumMod val="60000"/>
                        <a:lumOff val="40000"/>
                      </a:schemeClr>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s-PE" sz="2400" dirty="0">
                          <a:solidFill>
                            <a:srgbClr val="002060"/>
                          </a:solidFill>
                        </a:rPr>
                        <a:t>&amp;&amp;</a:t>
                      </a:r>
                      <a:endParaRPr sz="2400" dirty="0">
                        <a:solidFill>
                          <a:srgbClr val="002060"/>
                        </a:solidFill>
                      </a:endParaRPr>
                    </a:p>
                  </a:txBody>
                  <a:tcPr marL="91450" marR="91450" marT="45725" marB="45725"/>
                </a:tc>
                <a:tc>
                  <a:txBody>
                    <a:bodyPr/>
                    <a:lstStyle/>
                    <a:p>
                      <a:pPr marL="0" marR="0" lvl="0" indent="0" algn="ctr" rtl="0">
                        <a:spcBef>
                          <a:spcPts val="0"/>
                        </a:spcBef>
                        <a:spcAft>
                          <a:spcPts val="0"/>
                        </a:spcAft>
                        <a:buNone/>
                      </a:pPr>
                      <a:r>
                        <a:rPr lang="es-PE" sz="2400" dirty="0">
                          <a:solidFill>
                            <a:srgbClr val="002060"/>
                          </a:solidFill>
                        </a:rPr>
                        <a:t>and (y)</a:t>
                      </a:r>
                      <a:endParaRPr sz="2400" dirty="0">
                        <a:solidFill>
                          <a:srgbClr val="002060"/>
                        </a:solidFill>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s-PE" sz="2400">
                          <a:solidFill>
                            <a:srgbClr val="002060"/>
                          </a:solidFill>
                        </a:rPr>
                        <a:t>||</a:t>
                      </a:r>
                      <a:endParaRPr sz="2400">
                        <a:solidFill>
                          <a:srgbClr val="002060"/>
                        </a:solidFill>
                      </a:endParaRPr>
                    </a:p>
                  </a:txBody>
                  <a:tcPr marL="91450" marR="91450" marT="45725" marB="45725"/>
                </a:tc>
                <a:tc>
                  <a:txBody>
                    <a:bodyPr/>
                    <a:lstStyle/>
                    <a:p>
                      <a:pPr marL="0" marR="0" lvl="0" indent="0" algn="ctr" rtl="0">
                        <a:spcBef>
                          <a:spcPts val="0"/>
                        </a:spcBef>
                        <a:spcAft>
                          <a:spcPts val="0"/>
                        </a:spcAft>
                        <a:buNone/>
                      </a:pPr>
                      <a:r>
                        <a:rPr lang="es-PE" sz="2400">
                          <a:solidFill>
                            <a:srgbClr val="002060"/>
                          </a:solidFill>
                        </a:rPr>
                        <a:t>or (o)</a:t>
                      </a:r>
                      <a:endParaRPr sz="2400">
                        <a:solidFill>
                          <a:srgbClr val="002060"/>
                        </a:solidFill>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s-PE" sz="2400">
                          <a:solidFill>
                            <a:srgbClr val="002060"/>
                          </a:solidFill>
                        </a:rPr>
                        <a:t>!</a:t>
                      </a:r>
                      <a:endParaRPr sz="2400">
                        <a:solidFill>
                          <a:srgbClr val="002060"/>
                        </a:solidFill>
                      </a:endParaRPr>
                    </a:p>
                  </a:txBody>
                  <a:tcPr marL="91450" marR="91450" marT="45725" marB="45725"/>
                </a:tc>
                <a:tc>
                  <a:txBody>
                    <a:bodyPr/>
                    <a:lstStyle/>
                    <a:p>
                      <a:pPr marL="0" marR="0" lvl="0" indent="0" algn="ctr" rtl="0">
                        <a:spcBef>
                          <a:spcPts val="0"/>
                        </a:spcBef>
                        <a:spcAft>
                          <a:spcPts val="0"/>
                        </a:spcAft>
                        <a:buNone/>
                      </a:pPr>
                      <a:r>
                        <a:rPr lang="es-PE" sz="2400" dirty="0" err="1">
                          <a:solidFill>
                            <a:srgbClr val="002060"/>
                          </a:solidFill>
                        </a:rPr>
                        <a:t>not</a:t>
                      </a:r>
                      <a:r>
                        <a:rPr lang="es-PE" sz="2400" dirty="0">
                          <a:solidFill>
                            <a:srgbClr val="002060"/>
                          </a:solidFill>
                        </a:rPr>
                        <a:t> (no)</a:t>
                      </a:r>
                      <a:endParaRPr sz="2400" dirty="0">
                        <a:solidFill>
                          <a:srgbClr val="002060"/>
                        </a:solidFill>
                      </a:endParaRPr>
                    </a:p>
                  </a:txBody>
                  <a:tcPr marL="91450" marR="91450" marT="45725" marB="45725"/>
                </a:tc>
                <a:extLst>
                  <a:ext uri="{0D108BD9-81ED-4DB2-BD59-A6C34878D82A}">
                    <a16:rowId xmlns:a16="http://schemas.microsoft.com/office/drawing/2014/main" val="10003"/>
                  </a:ext>
                </a:extLst>
              </a:tr>
            </a:tbl>
          </a:graphicData>
        </a:graphic>
      </p:graphicFrame>
      <p:graphicFrame>
        <p:nvGraphicFramePr>
          <p:cNvPr id="7" name="Google Shape;464;p42"/>
          <p:cNvGraphicFramePr/>
          <p:nvPr>
            <p:extLst>
              <p:ext uri="{D42A27DB-BD31-4B8C-83A1-F6EECF244321}">
                <p14:modId xmlns:p14="http://schemas.microsoft.com/office/powerpoint/2010/main" val="1192329891"/>
              </p:ext>
            </p:extLst>
          </p:nvPr>
        </p:nvGraphicFramePr>
        <p:xfrm>
          <a:off x="839448" y="3962400"/>
          <a:ext cx="7847352" cy="2362250"/>
        </p:xfrm>
        <a:graphic>
          <a:graphicData uri="http://schemas.openxmlformats.org/drawingml/2006/table">
            <a:tbl>
              <a:tblPr firstRow="1" bandRow="1">
                <a:noFill/>
              </a:tblPr>
              <a:tblGrid>
                <a:gridCol w="1307892">
                  <a:extLst>
                    <a:ext uri="{9D8B030D-6E8A-4147-A177-3AD203B41FA5}">
                      <a16:colId xmlns:a16="http://schemas.microsoft.com/office/drawing/2014/main" val="20000"/>
                    </a:ext>
                  </a:extLst>
                </a:gridCol>
                <a:gridCol w="1307892">
                  <a:extLst>
                    <a:ext uri="{9D8B030D-6E8A-4147-A177-3AD203B41FA5}">
                      <a16:colId xmlns:a16="http://schemas.microsoft.com/office/drawing/2014/main" val="20001"/>
                    </a:ext>
                  </a:extLst>
                </a:gridCol>
                <a:gridCol w="1307892">
                  <a:extLst>
                    <a:ext uri="{9D8B030D-6E8A-4147-A177-3AD203B41FA5}">
                      <a16:colId xmlns:a16="http://schemas.microsoft.com/office/drawing/2014/main" val="20002"/>
                    </a:ext>
                  </a:extLst>
                </a:gridCol>
                <a:gridCol w="1307892">
                  <a:extLst>
                    <a:ext uri="{9D8B030D-6E8A-4147-A177-3AD203B41FA5}">
                      <a16:colId xmlns:a16="http://schemas.microsoft.com/office/drawing/2014/main" val="20003"/>
                    </a:ext>
                  </a:extLst>
                </a:gridCol>
                <a:gridCol w="1307892">
                  <a:extLst>
                    <a:ext uri="{9D8B030D-6E8A-4147-A177-3AD203B41FA5}">
                      <a16:colId xmlns:a16="http://schemas.microsoft.com/office/drawing/2014/main" val="20004"/>
                    </a:ext>
                  </a:extLst>
                </a:gridCol>
                <a:gridCol w="1307892">
                  <a:extLst>
                    <a:ext uri="{9D8B030D-6E8A-4147-A177-3AD203B41FA5}">
                      <a16:colId xmlns:a16="http://schemas.microsoft.com/office/drawing/2014/main" val="20005"/>
                    </a:ext>
                  </a:extLst>
                </a:gridCol>
              </a:tblGrid>
              <a:tr h="472450">
                <a:tc>
                  <a:txBody>
                    <a:bodyPr/>
                    <a:lstStyle/>
                    <a:p>
                      <a:pPr marL="0" marR="0" lvl="0" indent="0" algn="ctr" rtl="0">
                        <a:spcBef>
                          <a:spcPts val="0"/>
                        </a:spcBef>
                        <a:spcAft>
                          <a:spcPts val="0"/>
                        </a:spcAft>
                        <a:buNone/>
                      </a:pPr>
                      <a:r>
                        <a:rPr lang="es-PE" sz="2400" dirty="0">
                          <a:solidFill>
                            <a:srgbClr val="002060"/>
                          </a:solidFill>
                        </a:rPr>
                        <a:t>A</a:t>
                      </a:r>
                      <a:endParaRPr sz="2400" dirty="0">
                        <a:solidFill>
                          <a:srgbClr val="002060"/>
                        </a:solidFill>
                      </a:endParaRPr>
                    </a:p>
                  </a:txBody>
                  <a:tcPr marL="91450" marR="91450" marT="45725" marB="45725">
                    <a:solidFill>
                      <a:schemeClr val="accent1">
                        <a:lumMod val="60000"/>
                        <a:lumOff val="40000"/>
                      </a:schemeClr>
                    </a:solidFill>
                  </a:tcPr>
                </a:tc>
                <a:tc>
                  <a:txBody>
                    <a:bodyPr/>
                    <a:lstStyle/>
                    <a:p>
                      <a:pPr marL="0" marR="0" lvl="0" indent="0" algn="ctr" rtl="0">
                        <a:spcBef>
                          <a:spcPts val="0"/>
                        </a:spcBef>
                        <a:spcAft>
                          <a:spcPts val="0"/>
                        </a:spcAft>
                        <a:buNone/>
                      </a:pPr>
                      <a:r>
                        <a:rPr lang="es-PE" sz="2400" dirty="0">
                          <a:solidFill>
                            <a:srgbClr val="002060"/>
                          </a:solidFill>
                        </a:rPr>
                        <a:t>B</a:t>
                      </a:r>
                      <a:endParaRPr sz="2400" dirty="0">
                        <a:solidFill>
                          <a:srgbClr val="002060"/>
                        </a:solidFill>
                      </a:endParaRPr>
                    </a:p>
                  </a:txBody>
                  <a:tcPr marL="91450" marR="91450" marT="45725" marB="45725">
                    <a:solidFill>
                      <a:schemeClr val="accent1">
                        <a:lumMod val="60000"/>
                        <a:lumOff val="40000"/>
                      </a:schemeClr>
                    </a:solidFill>
                  </a:tcPr>
                </a:tc>
                <a:tc>
                  <a:txBody>
                    <a:bodyPr/>
                    <a:lstStyle/>
                    <a:p>
                      <a:pPr marL="0" marR="0" lvl="0" indent="0" algn="ctr" rtl="0">
                        <a:spcBef>
                          <a:spcPts val="0"/>
                        </a:spcBef>
                        <a:spcAft>
                          <a:spcPts val="0"/>
                        </a:spcAft>
                        <a:buNone/>
                      </a:pPr>
                      <a:r>
                        <a:rPr lang="es-PE" sz="2400" dirty="0">
                          <a:solidFill>
                            <a:srgbClr val="002060"/>
                          </a:solidFill>
                        </a:rPr>
                        <a:t>A &amp;&amp; B</a:t>
                      </a:r>
                      <a:endParaRPr sz="2400" dirty="0">
                        <a:solidFill>
                          <a:srgbClr val="002060"/>
                        </a:solidFill>
                      </a:endParaRPr>
                    </a:p>
                  </a:txBody>
                  <a:tcPr marL="91450" marR="91450" marT="45725" marB="45725">
                    <a:solidFill>
                      <a:srgbClr val="FFFF00"/>
                    </a:solidFill>
                  </a:tcPr>
                </a:tc>
                <a:tc>
                  <a:txBody>
                    <a:bodyPr/>
                    <a:lstStyle/>
                    <a:p>
                      <a:pPr marL="0" marR="0" lvl="0" indent="0" algn="ctr" rtl="0">
                        <a:spcBef>
                          <a:spcPts val="0"/>
                        </a:spcBef>
                        <a:spcAft>
                          <a:spcPts val="0"/>
                        </a:spcAft>
                        <a:buNone/>
                      </a:pPr>
                      <a:r>
                        <a:rPr lang="es-PE" sz="2400" dirty="0">
                          <a:solidFill>
                            <a:srgbClr val="002060"/>
                          </a:solidFill>
                        </a:rPr>
                        <a:t>A || B</a:t>
                      </a:r>
                      <a:endParaRPr sz="2400" dirty="0">
                        <a:solidFill>
                          <a:srgbClr val="002060"/>
                        </a:solidFill>
                      </a:endParaRPr>
                    </a:p>
                  </a:txBody>
                  <a:tcPr marL="91450" marR="91450" marT="45725" marB="45725">
                    <a:solidFill>
                      <a:srgbClr val="FFC000"/>
                    </a:solidFill>
                  </a:tcPr>
                </a:tc>
                <a:tc>
                  <a:txBody>
                    <a:bodyPr/>
                    <a:lstStyle/>
                    <a:p>
                      <a:pPr marL="0" marR="0" lvl="0" indent="0" algn="ctr" rtl="0">
                        <a:spcBef>
                          <a:spcPts val="0"/>
                        </a:spcBef>
                        <a:spcAft>
                          <a:spcPts val="0"/>
                        </a:spcAft>
                        <a:buNone/>
                      </a:pPr>
                      <a:r>
                        <a:rPr lang="es-PE" sz="2400" dirty="0">
                          <a:solidFill>
                            <a:srgbClr val="002060"/>
                          </a:solidFill>
                        </a:rPr>
                        <a:t>! A</a:t>
                      </a:r>
                      <a:endParaRPr sz="2400" dirty="0">
                        <a:solidFill>
                          <a:srgbClr val="002060"/>
                        </a:solidFill>
                      </a:endParaRPr>
                    </a:p>
                  </a:txBody>
                  <a:tcPr marL="91450" marR="91450" marT="45725" marB="45725">
                    <a:solidFill>
                      <a:srgbClr val="BDFAA4"/>
                    </a:solidFill>
                  </a:tcPr>
                </a:tc>
                <a:tc>
                  <a:txBody>
                    <a:bodyPr/>
                    <a:lstStyle/>
                    <a:p>
                      <a:pPr marL="0" marR="0" lvl="0" indent="0" algn="ctr" rtl="0">
                        <a:spcBef>
                          <a:spcPts val="0"/>
                        </a:spcBef>
                        <a:spcAft>
                          <a:spcPts val="0"/>
                        </a:spcAft>
                        <a:buNone/>
                      </a:pPr>
                      <a:r>
                        <a:rPr lang="es-PE" sz="2400" dirty="0">
                          <a:solidFill>
                            <a:srgbClr val="002060"/>
                          </a:solidFill>
                        </a:rPr>
                        <a:t>! B</a:t>
                      </a:r>
                      <a:endParaRPr sz="2400" dirty="0">
                        <a:solidFill>
                          <a:srgbClr val="002060"/>
                        </a:solidFill>
                      </a:endParaRPr>
                    </a:p>
                  </a:txBody>
                  <a:tcPr marL="91450" marR="91450" marT="45725" marB="45725">
                    <a:solidFill>
                      <a:srgbClr val="92D050"/>
                    </a:solidFill>
                  </a:tcPr>
                </a:tc>
                <a:extLst>
                  <a:ext uri="{0D108BD9-81ED-4DB2-BD59-A6C34878D82A}">
                    <a16:rowId xmlns:a16="http://schemas.microsoft.com/office/drawing/2014/main" val="10000"/>
                  </a:ext>
                </a:extLst>
              </a:tr>
              <a:tr h="472450">
                <a:tc>
                  <a:txBody>
                    <a:bodyPr/>
                    <a:lstStyle/>
                    <a:p>
                      <a:pPr marL="0" marR="0" lvl="0" indent="0" algn="ctr" rtl="0">
                        <a:spcBef>
                          <a:spcPts val="0"/>
                        </a:spcBef>
                        <a:spcAft>
                          <a:spcPts val="0"/>
                        </a:spcAft>
                        <a:buNone/>
                      </a:pPr>
                      <a:r>
                        <a:rPr lang="es-PE" sz="2400" dirty="0">
                          <a:solidFill>
                            <a:srgbClr val="002060"/>
                          </a:solidFill>
                        </a:rPr>
                        <a:t>V</a:t>
                      </a:r>
                      <a:endParaRPr sz="2400" dirty="0">
                        <a:solidFill>
                          <a:srgbClr val="002060"/>
                        </a:solidFill>
                      </a:endParaRPr>
                    </a:p>
                  </a:txBody>
                  <a:tcPr marL="91450" marR="91450" marT="45725" marB="45725"/>
                </a:tc>
                <a:tc>
                  <a:txBody>
                    <a:bodyPr/>
                    <a:lstStyle/>
                    <a:p>
                      <a:pPr marL="0" marR="0" lvl="0" indent="0" algn="ctr" rtl="0">
                        <a:spcBef>
                          <a:spcPts val="0"/>
                        </a:spcBef>
                        <a:spcAft>
                          <a:spcPts val="0"/>
                        </a:spcAft>
                        <a:buNone/>
                      </a:pPr>
                      <a:r>
                        <a:rPr lang="es-PE" sz="2400">
                          <a:solidFill>
                            <a:srgbClr val="002060"/>
                          </a:solidFill>
                        </a:rPr>
                        <a:t>V</a:t>
                      </a:r>
                      <a:endParaRPr sz="2400">
                        <a:solidFill>
                          <a:srgbClr val="002060"/>
                        </a:solidFill>
                      </a:endParaRPr>
                    </a:p>
                  </a:txBody>
                  <a:tcPr marL="91450" marR="91450" marT="45725" marB="45725"/>
                </a:tc>
                <a:tc>
                  <a:txBody>
                    <a:bodyPr/>
                    <a:lstStyle/>
                    <a:p>
                      <a:pPr marL="0" marR="0" lvl="0" indent="0" algn="ctr" rtl="0">
                        <a:spcBef>
                          <a:spcPts val="0"/>
                        </a:spcBef>
                        <a:spcAft>
                          <a:spcPts val="0"/>
                        </a:spcAft>
                        <a:buNone/>
                      </a:pPr>
                      <a:r>
                        <a:rPr lang="es-PE" sz="2400">
                          <a:solidFill>
                            <a:srgbClr val="002060"/>
                          </a:solidFill>
                        </a:rPr>
                        <a:t>V</a:t>
                      </a:r>
                      <a:endParaRPr sz="2400">
                        <a:solidFill>
                          <a:srgbClr val="002060"/>
                        </a:solidFill>
                      </a:endParaRPr>
                    </a:p>
                  </a:txBody>
                  <a:tcPr marL="91450" marR="91450" marT="45725" marB="45725"/>
                </a:tc>
                <a:tc>
                  <a:txBody>
                    <a:bodyPr/>
                    <a:lstStyle/>
                    <a:p>
                      <a:pPr marL="0" marR="0" lvl="0" indent="0" algn="ctr" rtl="0">
                        <a:spcBef>
                          <a:spcPts val="0"/>
                        </a:spcBef>
                        <a:spcAft>
                          <a:spcPts val="0"/>
                        </a:spcAft>
                        <a:buNone/>
                      </a:pPr>
                      <a:r>
                        <a:rPr lang="es-PE" sz="2400">
                          <a:solidFill>
                            <a:srgbClr val="002060"/>
                          </a:solidFill>
                        </a:rPr>
                        <a:t>V</a:t>
                      </a:r>
                      <a:endParaRPr sz="2400">
                        <a:solidFill>
                          <a:srgbClr val="002060"/>
                        </a:solidFill>
                      </a:endParaRPr>
                    </a:p>
                  </a:txBody>
                  <a:tcPr marL="91450" marR="91450" marT="45725" marB="45725"/>
                </a:tc>
                <a:tc>
                  <a:txBody>
                    <a:bodyPr/>
                    <a:lstStyle/>
                    <a:p>
                      <a:pPr marL="0" marR="0" lvl="0" indent="0" algn="ctr" rtl="0">
                        <a:spcBef>
                          <a:spcPts val="0"/>
                        </a:spcBef>
                        <a:spcAft>
                          <a:spcPts val="0"/>
                        </a:spcAft>
                        <a:buNone/>
                      </a:pPr>
                      <a:r>
                        <a:rPr lang="es-PE" sz="2400">
                          <a:solidFill>
                            <a:srgbClr val="002060"/>
                          </a:solidFill>
                        </a:rPr>
                        <a:t>F</a:t>
                      </a:r>
                      <a:endParaRPr sz="2400">
                        <a:solidFill>
                          <a:srgbClr val="002060"/>
                        </a:solidFill>
                      </a:endParaRPr>
                    </a:p>
                  </a:txBody>
                  <a:tcPr marL="91450" marR="91450" marT="45725" marB="45725"/>
                </a:tc>
                <a:tc>
                  <a:txBody>
                    <a:bodyPr/>
                    <a:lstStyle/>
                    <a:p>
                      <a:pPr marL="0" marR="0" lvl="0" indent="0" algn="ctr" rtl="0">
                        <a:spcBef>
                          <a:spcPts val="0"/>
                        </a:spcBef>
                        <a:spcAft>
                          <a:spcPts val="0"/>
                        </a:spcAft>
                        <a:buNone/>
                      </a:pPr>
                      <a:r>
                        <a:rPr lang="es-PE" sz="2400">
                          <a:solidFill>
                            <a:srgbClr val="002060"/>
                          </a:solidFill>
                        </a:rPr>
                        <a:t>F</a:t>
                      </a:r>
                      <a:endParaRPr sz="2400">
                        <a:solidFill>
                          <a:srgbClr val="002060"/>
                        </a:solidFill>
                      </a:endParaRPr>
                    </a:p>
                  </a:txBody>
                  <a:tcPr marL="91450" marR="91450" marT="45725" marB="45725"/>
                </a:tc>
                <a:extLst>
                  <a:ext uri="{0D108BD9-81ED-4DB2-BD59-A6C34878D82A}">
                    <a16:rowId xmlns:a16="http://schemas.microsoft.com/office/drawing/2014/main" val="10001"/>
                  </a:ext>
                </a:extLst>
              </a:tr>
              <a:tr h="472450">
                <a:tc>
                  <a:txBody>
                    <a:bodyPr/>
                    <a:lstStyle/>
                    <a:p>
                      <a:pPr marL="0" marR="0" lvl="0" indent="0" algn="ctr" rtl="0">
                        <a:spcBef>
                          <a:spcPts val="0"/>
                        </a:spcBef>
                        <a:spcAft>
                          <a:spcPts val="0"/>
                        </a:spcAft>
                        <a:buNone/>
                      </a:pPr>
                      <a:r>
                        <a:rPr lang="es-PE" sz="2400">
                          <a:solidFill>
                            <a:srgbClr val="002060"/>
                          </a:solidFill>
                        </a:rPr>
                        <a:t>V</a:t>
                      </a:r>
                      <a:endParaRPr sz="2400">
                        <a:solidFill>
                          <a:srgbClr val="002060"/>
                        </a:solidFill>
                      </a:endParaRPr>
                    </a:p>
                  </a:txBody>
                  <a:tcPr marL="91450" marR="91450" marT="45725" marB="45725"/>
                </a:tc>
                <a:tc>
                  <a:txBody>
                    <a:bodyPr/>
                    <a:lstStyle/>
                    <a:p>
                      <a:pPr marL="0" marR="0" lvl="0" indent="0" algn="ctr" rtl="0">
                        <a:spcBef>
                          <a:spcPts val="0"/>
                        </a:spcBef>
                        <a:spcAft>
                          <a:spcPts val="0"/>
                        </a:spcAft>
                        <a:buNone/>
                      </a:pPr>
                      <a:r>
                        <a:rPr lang="es-PE" sz="2400">
                          <a:solidFill>
                            <a:srgbClr val="002060"/>
                          </a:solidFill>
                        </a:rPr>
                        <a:t>F</a:t>
                      </a:r>
                      <a:endParaRPr sz="2400">
                        <a:solidFill>
                          <a:srgbClr val="002060"/>
                        </a:solidFill>
                      </a:endParaRPr>
                    </a:p>
                  </a:txBody>
                  <a:tcPr marL="91450" marR="91450" marT="45725" marB="45725"/>
                </a:tc>
                <a:tc>
                  <a:txBody>
                    <a:bodyPr/>
                    <a:lstStyle/>
                    <a:p>
                      <a:pPr marL="0" marR="0" lvl="0" indent="0" algn="ctr" rtl="0">
                        <a:spcBef>
                          <a:spcPts val="0"/>
                        </a:spcBef>
                        <a:spcAft>
                          <a:spcPts val="0"/>
                        </a:spcAft>
                        <a:buNone/>
                      </a:pPr>
                      <a:r>
                        <a:rPr lang="es-PE" sz="2400">
                          <a:solidFill>
                            <a:srgbClr val="002060"/>
                          </a:solidFill>
                        </a:rPr>
                        <a:t>F</a:t>
                      </a:r>
                      <a:endParaRPr sz="2400">
                        <a:solidFill>
                          <a:srgbClr val="002060"/>
                        </a:solidFill>
                      </a:endParaRPr>
                    </a:p>
                  </a:txBody>
                  <a:tcPr marL="91450" marR="91450" marT="45725" marB="45725"/>
                </a:tc>
                <a:tc>
                  <a:txBody>
                    <a:bodyPr/>
                    <a:lstStyle/>
                    <a:p>
                      <a:pPr marL="0" marR="0" lvl="0" indent="0" algn="ctr" rtl="0">
                        <a:spcBef>
                          <a:spcPts val="0"/>
                        </a:spcBef>
                        <a:spcAft>
                          <a:spcPts val="0"/>
                        </a:spcAft>
                        <a:buNone/>
                      </a:pPr>
                      <a:r>
                        <a:rPr lang="es-PE" sz="2400">
                          <a:solidFill>
                            <a:srgbClr val="002060"/>
                          </a:solidFill>
                        </a:rPr>
                        <a:t>V</a:t>
                      </a:r>
                      <a:endParaRPr sz="2400">
                        <a:solidFill>
                          <a:srgbClr val="002060"/>
                        </a:solidFill>
                      </a:endParaRPr>
                    </a:p>
                  </a:txBody>
                  <a:tcPr marL="91450" marR="91450" marT="45725" marB="45725"/>
                </a:tc>
                <a:tc>
                  <a:txBody>
                    <a:bodyPr/>
                    <a:lstStyle/>
                    <a:p>
                      <a:pPr marL="0" marR="0" lvl="0" indent="0" algn="ctr" rtl="0">
                        <a:spcBef>
                          <a:spcPts val="0"/>
                        </a:spcBef>
                        <a:spcAft>
                          <a:spcPts val="0"/>
                        </a:spcAft>
                        <a:buNone/>
                      </a:pPr>
                      <a:r>
                        <a:rPr lang="es-PE" sz="2400">
                          <a:solidFill>
                            <a:srgbClr val="002060"/>
                          </a:solidFill>
                        </a:rPr>
                        <a:t>F</a:t>
                      </a:r>
                      <a:endParaRPr sz="2400">
                        <a:solidFill>
                          <a:srgbClr val="002060"/>
                        </a:solidFill>
                      </a:endParaRPr>
                    </a:p>
                  </a:txBody>
                  <a:tcPr marL="91450" marR="91450" marT="45725" marB="45725"/>
                </a:tc>
                <a:tc>
                  <a:txBody>
                    <a:bodyPr/>
                    <a:lstStyle/>
                    <a:p>
                      <a:pPr marL="0" marR="0" lvl="0" indent="0" algn="ctr" rtl="0">
                        <a:spcBef>
                          <a:spcPts val="0"/>
                        </a:spcBef>
                        <a:spcAft>
                          <a:spcPts val="0"/>
                        </a:spcAft>
                        <a:buNone/>
                      </a:pPr>
                      <a:r>
                        <a:rPr lang="es-PE" sz="2400">
                          <a:solidFill>
                            <a:srgbClr val="002060"/>
                          </a:solidFill>
                        </a:rPr>
                        <a:t>V</a:t>
                      </a:r>
                      <a:endParaRPr sz="2400">
                        <a:solidFill>
                          <a:srgbClr val="002060"/>
                        </a:solidFill>
                      </a:endParaRPr>
                    </a:p>
                  </a:txBody>
                  <a:tcPr marL="91450" marR="91450" marT="45725" marB="45725"/>
                </a:tc>
                <a:extLst>
                  <a:ext uri="{0D108BD9-81ED-4DB2-BD59-A6C34878D82A}">
                    <a16:rowId xmlns:a16="http://schemas.microsoft.com/office/drawing/2014/main" val="10002"/>
                  </a:ext>
                </a:extLst>
              </a:tr>
              <a:tr h="472450">
                <a:tc>
                  <a:txBody>
                    <a:bodyPr/>
                    <a:lstStyle/>
                    <a:p>
                      <a:pPr marL="0" marR="0" lvl="0" indent="0" algn="ctr" rtl="0">
                        <a:spcBef>
                          <a:spcPts val="0"/>
                        </a:spcBef>
                        <a:spcAft>
                          <a:spcPts val="0"/>
                        </a:spcAft>
                        <a:buNone/>
                      </a:pPr>
                      <a:r>
                        <a:rPr lang="es-PE" sz="2400">
                          <a:solidFill>
                            <a:srgbClr val="002060"/>
                          </a:solidFill>
                        </a:rPr>
                        <a:t>F</a:t>
                      </a:r>
                      <a:endParaRPr sz="2400">
                        <a:solidFill>
                          <a:srgbClr val="002060"/>
                        </a:solidFill>
                      </a:endParaRPr>
                    </a:p>
                  </a:txBody>
                  <a:tcPr marL="91450" marR="91450" marT="45725" marB="45725"/>
                </a:tc>
                <a:tc>
                  <a:txBody>
                    <a:bodyPr/>
                    <a:lstStyle/>
                    <a:p>
                      <a:pPr marL="0" marR="0" lvl="0" indent="0" algn="ctr" rtl="0">
                        <a:spcBef>
                          <a:spcPts val="0"/>
                        </a:spcBef>
                        <a:spcAft>
                          <a:spcPts val="0"/>
                        </a:spcAft>
                        <a:buNone/>
                      </a:pPr>
                      <a:r>
                        <a:rPr lang="es-PE" sz="2400">
                          <a:solidFill>
                            <a:srgbClr val="002060"/>
                          </a:solidFill>
                        </a:rPr>
                        <a:t>V</a:t>
                      </a:r>
                      <a:endParaRPr sz="2400">
                        <a:solidFill>
                          <a:srgbClr val="002060"/>
                        </a:solidFill>
                      </a:endParaRPr>
                    </a:p>
                  </a:txBody>
                  <a:tcPr marL="91450" marR="91450" marT="45725" marB="45725"/>
                </a:tc>
                <a:tc>
                  <a:txBody>
                    <a:bodyPr/>
                    <a:lstStyle/>
                    <a:p>
                      <a:pPr marL="0" marR="0" lvl="0" indent="0" algn="ctr" rtl="0">
                        <a:spcBef>
                          <a:spcPts val="0"/>
                        </a:spcBef>
                        <a:spcAft>
                          <a:spcPts val="0"/>
                        </a:spcAft>
                        <a:buNone/>
                      </a:pPr>
                      <a:r>
                        <a:rPr lang="es-PE" sz="2400">
                          <a:solidFill>
                            <a:srgbClr val="002060"/>
                          </a:solidFill>
                        </a:rPr>
                        <a:t>F</a:t>
                      </a:r>
                      <a:endParaRPr sz="2400">
                        <a:solidFill>
                          <a:srgbClr val="002060"/>
                        </a:solidFill>
                      </a:endParaRPr>
                    </a:p>
                  </a:txBody>
                  <a:tcPr marL="91450" marR="91450" marT="45725" marB="45725"/>
                </a:tc>
                <a:tc>
                  <a:txBody>
                    <a:bodyPr/>
                    <a:lstStyle/>
                    <a:p>
                      <a:pPr marL="0" marR="0" lvl="0" indent="0" algn="ctr" rtl="0">
                        <a:spcBef>
                          <a:spcPts val="0"/>
                        </a:spcBef>
                        <a:spcAft>
                          <a:spcPts val="0"/>
                        </a:spcAft>
                        <a:buNone/>
                      </a:pPr>
                      <a:r>
                        <a:rPr lang="es-PE" sz="2400">
                          <a:solidFill>
                            <a:srgbClr val="002060"/>
                          </a:solidFill>
                        </a:rPr>
                        <a:t>V</a:t>
                      </a:r>
                      <a:endParaRPr sz="2400">
                        <a:solidFill>
                          <a:srgbClr val="002060"/>
                        </a:solidFill>
                      </a:endParaRPr>
                    </a:p>
                  </a:txBody>
                  <a:tcPr marL="91450" marR="91450" marT="45725" marB="45725"/>
                </a:tc>
                <a:tc>
                  <a:txBody>
                    <a:bodyPr/>
                    <a:lstStyle/>
                    <a:p>
                      <a:pPr marL="0" marR="0" lvl="0" indent="0" algn="ctr" rtl="0">
                        <a:spcBef>
                          <a:spcPts val="0"/>
                        </a:spcBef>
                        <a:spcAft>
                          <a:spcPts val="0"/>
                        </a:spcAft>
                        <a:buNone/>
                      </a:pPr>
                      <a:r>
                        <a:rPr lang="es-PE" sz="2400">
                          <a:solidFill>
                            <a:srgbClr val="002060"/>
                          </a:solidFill>
                        </a:rPr>
                        <a:t>V</a:t>
                      </a:r>
                      <a:endParaRPr sz="2400">
                        <a:solidFill>
                          <a:srgbClr val="002060"/>
                        </a:solidFill>
                      </a:endParaRPr>
                    </a:p>
                  </a:txBody>
                  <a:tcPr marL="91450" marR="91450" marT="45725" marB="45725"/>
                </a:tc>
                <a:tc>
                  <a:txBody>
                    <a:bodyPr/>
                    <a:lstStyle/>
                    <a:p>
                      <a:pPr marL="0" marR="0" lvl="0" indent="0" algn="ctr" rtl="0">
                        <a:spcBef>
                          <a:spcPts val="0"/>
                        </a:spcBef>
                        <a:spcAft>
                          <a:spcPts val="0"/>
                        </a:spcAft>
                        <a:buNone/>
                      </a:pPr>
                      <a:r>
                        <a:rPr lang="es-PE" sz="2400">
                          <a:solidFill>
                            <a:srgbClr val="002060"/>
                          </a:solidFill>
                        </a:rPr>
                        <a:t>F</a:t>
                      </a:r>
                      <a:endParaRPr sz="2400">
                        <a:solidFill>
                          <a:srgbClr val="002060"/>
                        </a:solidFill>
                      </a:endParaRPr>
                    </a:p>
                  </a:txBody>
                  <a:tcPr marL="91450" marR="91450" marT="45725" marB="45725"/>
                </a:tc>
                <a:extLst>
                  <a:ext uri="{0D108BD9-81ED-4DB2-BD59-A6C34878D82A}">
                    <a16:rowId xmlns:a16="http://schemas.microsoft.com/office/drawing/2014/main" val="10003"/>
                  </a:ext>
                </a:extLst>
              </a:tr>
              <a:tr h="472450">
                <a:tc>
                  <a:txBody>
                    <a:bodyPr/>
                    <a:lstStyle/>
                    <a:p>
                      <a:pPr marL="0" marR="0" lvl="0" indent="0" algn="ctr" rtl="0">
                        <a:spcBef>
                          <a:spcPts val="0"/>
                        </a:spcBef>
                        <a:spcAft>
                          <a:spcPts val="0"/>
                        </a:spcAft>
                        <a:buNone/>
                      </a:pPr>
                      <a:r>
                        <a:rPr lang="es-PE" sz="2400">
                          <a:solidFill>
                            <a:srgbClr val="002060"/>
                          </a:solidFill>
                        </a:rPr>
                        <a:t>F</a:t>
                      </a:r>
                      <a:endParaRPr sz="2400">
                        <a:solidFill>
                          <a:srgbClr val="002060"/>
                        </a:solidFill>
                      </a:endParaRPr>
                    </a:p>
                  </a:txBody>
                  <a:tcPr marL="91450" marR="91450" marT="45725" marB="45725"/>
                </a:tc>
                <a:tc>
                  <a:txBody>
                    <a:bodyPr/>
                    <a:lstStyle/>
                    <a:p>
                      <a:pPr marL="0" marR="0" lvl="0" indent="0" algn="ctr" rtl="0">
                        <a:spcBef>
                          <a:spcPts val="0"/>
                        </a:spcBef>
                        <a:spcAft>
                          <a:spcPts val="0"/>
                        </a:spcAft>
                        <a:buNone/>
                      </a:pPr>
                      <a:r>
                        <a:rPr lang="es-PE" sz="2400" dirty="0">
                          <a:solidFill>
                            <a:srgbClr val="002060"/>
                          </a:solidFill>
                        </a:rPr>
                        <a:t>F</a:t>
                      </a:r>
                      <a:endParaRPr sz="2400" dirty="0">
                        <a:solidFill>
                          <a:srgbClr val="002060"/>
                        </a:solidFill>
                      </a:endParaRPr>
                    </a:p>
                  </a:txBody>
                  <a:tcPr marL="91450" marR="91450" marT="45725" marB="45725"/>
                </a:tc>
                <a:tc>
                  <a:txBody>
                    <a:bodyPr/>
                    <a:lstStyle/>
                    <a:p>
                      <a:pPr marL="0" marR="0" lvl="0" indent="0" algn="ctr" rtl="0">
                        <a:spcBef>
                          <a:spcPts val="0"/>
                        </a:spcBef>
                        <a:spcAft>
                          <a:spcPts val="0"/>
                        </a:spcAft>
                        <a:buNone/>
                      </a:pPr>
                      <a:r>
                        <a:rPr lang="es-PE" sz="2400">
                          <a:solidFill>
                            <a:srgbClr val="002060"/>
                          </a:solidFill>
                        </a:rPr>
                        <a:t>F</a:t>
                      </a:r>
                      <a:endParaRPr sz="2400">
                        <a:solidFill>
                          <a:srgbClr val="002060"/>
                        </a:solidFill>
                      </a:endParaRPr>
                    </a:p>
                  </a:txBody>
                  <a:tcPr marL="91450" marR="91450" marT="45725" marB="45725"/>
                </a:tc>
                <a:tc>
                  <a:txBody>
                    <a:bodyPr/>
                    <a:lstStyle/>
                    <a:p>
                      <a:pPr marL="0" marR="0" lvl="0" indent="0" algn="ctr" rtl="0">
                        <a:spcBef>
                          <a:spcPts val="0"/>
                        </a:spcBef>
                        <a:spcAft>
                          <a:spcPts val="0"/>
                        </a:spcAft>
                        <a:buNone/>
                      </a:pPr>
                      <a:r>
                        <a:rPr lang="es-PE" sz="2400">
                          <a:solidFill>
                            <a:srgbClr val="002060"/>
                          </a:solidFill>
                        </a:rPr>
                        <a:t>F</a:t>
                      </a:r>
                      <a:endParaRPr sz="2400">
                        <a:solidFill>
                          <a:srgbClr val="002060"/>
                        </a:solidFill>
                      </a:endParaRPr>
                    </a:p>
                  </a:txBody>
                  <a:tcPr marL="91450" marR="91450" marT="45725" marB="45725"/>
                </a:tc>
                <a:tc>
                  <a:txBody>
                    <a:bodyPr/>
                    <a:lstStyle/>
                    <a:p>
                      <a:pPr marL="0" marR="0" lvl="0" indent="0" algn="ctr" rtl="0">
                        <a:spcBef>
                          <a:spcPts val="0"/>
                        </a:spcBef>
                        <a:spcAft>
                          <a:spcPts val="0"/>
                        </a:spcAft>
                        <a:buNone/>
                      </a:pPr>
                      <a:r>
                        <a:rPr lang="es-PE" sz="2400">
                          <a:solidFill>
                            <a:srgbClr val="002060"/>
                          </a:solidFill>
                        </a:rPr>
                        <a:t>V</a:t>
                      </a:r>
                      <a:endParaRPr sz="2400">
                        <a:solidFill>
                          <a:srgbClr val="002060"/>
                        </a:solidFill>
                      </a:endParaRPr>
                    </a:p>
                  </a:txBody>
                  <a:tcPr marL="91450" marR="91450" marT="45725" marB="45725"/>
                </a:tc>
                <a:tc>
                  <a:txBody>
                    <a:bodyPr/>
                    <a:lstStyle/>
                    <a:p>
                      <a:pPr marL="0" marR="0" lvl="0" indent="0" algn="ctr" rtl="0">
                        <a:spcBef>
                          <a:spcPts val="0"/>
                        </a:spcBef>
                        <a:spcAft>
                          <a:spcPts val="0"/>
                        </a:spcAft>
                        <a:buNone/>
                      </a:pPr>
                      <a:r>
                        <a:rPr lang="es-PE" sz="2400" dirty="0">
                          <a:solidFill>
                            <a:srgbClr val="002060"/>
                          </a:solidFill>
                        </a:rPr>
                        <a:t>V</a:t>
                      </a:r>
                      <a:endParaRPr sz="2400" dirty="0">
                        <a:solidFill>
                          <a:srgbClr val="002060"/>
                        </a:solidFill>
                      </a:endParaRPr>
                    </a:p>
                  </a:txBody>
                  <a:tcPr marL="91450" marR="91450" marT="45725" marB="45725"/>
                </a:tc>
                <a:extLst>
                  <a:ext uri="{0D108BD9-81ED-4DB2-BD59-A6C34878D82A}">
                    <a16:rowId xmlns:a16="http://schemas.microsoft.com/office/drawing/2014/main" val="10004"/>
                  </a:ext>
                </a:extLst>
              </a:tr>
            </a:tbl>
          </a:graphicData>
        </a:graphic>
      </p:graphicFrame>
      <p:sp>
        <p:nvSpPr>
          <p:cNvPr id="2" name="Marcador de fecha 1"/>
          <p:cNvSpPr>
            <a:spLocks noGrp="1"/>
          </p:cNvSpPr>
          <p:nvPr>
            <p:ph type="dt" sz="half" idx="10"/>
          </p:nvPr>
        </p:nvSpPr>
        <p:spPr/>
        <p:txBody>
          <a:bodyPr/>
          <a:lstStyle/>
          <a:p>
            <a:fld id="{68243934-2CF2-4692-A60A-94E5FCF54159}" type="datetime1">
              <a:rPr lang="es-MX" smtClean="0"/>
              <a:t>05/03/2024</a:t>
            </a:fld>
            <a:endParaRPr lang="es-MX"/>
          </a:p>
        </p:txBody>
      </p:sp>
      <p:sp>
        <p:nvSpPr>
          <p:cNvPr id="3" name="Marcador de número de diapositiva 2"/>
          <p:cNvSpPr>
            <a:spLocks noGrp="1"/>
          </p:cNvSpPr>
          <p:nvPr>
            <p:ph type="sldNum" sz="quarter" idx="12"/>
          </p:nvPr>
        </p:nvSpPr>
        <p:spPr/>
        <p:txBody>
          <a:bodyPr/>
          <a:lstStyle/>
          <a:p>
            <a:fld id="{CDF7E74A-622D-4723-BDFC-4E0DFBEEC54D}" type="slidenum">
              <a:rPr lang="es-MX" smtClean="0"/>
              <a:t>32</a:t>
            </a:fld>
            <a:endParaRPr lang="es-MX" dirty="0"/>
          </a:p>
        </p:txBody>
      </p:sp>
    </p:spTree>
    <p:extLst>
      <p:ext uri="{BB962C8B-B14F-4D97-AF65-F5344CB8AC3E}">
        <p14:creationId xmlns:p14="http://schemas.microsoft.com/office/powerpoint/2010/main" val="33030027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82249" y="1168214"/>
            <a:ext cx="7790811" cy="7655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lgn="l"/>
            <a:r>
              <a:rPr lang="es-PE" sz="3000" b="1" dirty="0" smtClean="0">
                <a:solidFill>
                  <a:schemeClr val="bg1">
                    <a:lumMod val="65000"/>
                  </a:schemeClr>
                </a:solidFill>
              </a:rPr>
              <a:t>Operadores lógicos</a:t>
            </a:r>
            <a:endParaRPr lang="en-US" sz="3000" b="1" dirty="0" smtClean="0">
              <a:solidFill>
                <a:schemeClr val="bg1">
                  <a:lumMod val="65000"/>
                </a:schemeClr>
              </a:solidFill>
            </a:endParaRPr>
          </a:p>
        </p:txBody>
      </p:sp>
      <p:graphicFrame>
        <p:nvGraphicFramePr>
          <p:cNvPr id="6" name="Google Shape;470;p43"/>
          <p:cNvGraphicFramePr/>
          <p:nvPr>
            <p:extLst>
              <p:ext uri="{D42A27DB-BD31-4B8C-83A1-F6EECF244321}">
                <p14:modId xmlns:p14="http://schemas.microsoft.com/office/powerpoint/2010/main" val="571423601"/>
              </p:ext>
            </p:extLst>
          </p:nvPr>
        </p:nvGraphicFramePr>
        <p:xfrm>
          <a:off x="457200" y="1828800"/>
          <a:ext cx="8229600" cy="3657640"/>
        </p:xfrm>
        <a:graphic>
          <a:graphicData uri="http://schemas.openxmlformats.org/drawingml/2006/table">
            <a:tbl>
              <a:tblPr firstRow="1" bandRow="1">
                <a:noFil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es-PE" sz="2400" b="1" dirty="0">
                          <a:solidFill>
                            <a:srgbClr val="002060"/>
                          </a:solidFill>
                        </a:rPr>
                        <a:t>Expresión</a:t>
                      </a:r>
                      <a:endParaRPr sz="2400" b="1" dirty="0">
                        <a:solidFill>
                          <a:srgbClr val="002060"/>
                        </a:solidFill>
                      </a:endParaRPr>
                    </a:p>
                  </a:txBody>
                  <a:tcPr marL="91450" marR="91450" marT="45725" marB="45725">
                    <a:solidFill>
                      <a:schemeClr val="accent1">
                        <a:lumMod val="60000"/>
                        <a:lumOff val="40000"/>
                      </a:schemeClr>
                    </a:solidFill>
                  </a:tcPr>
                </a:tc>
                <a:tc>
                  <a:txBody>
                    <a:bodyPr/>
                    <a:lstStyle/>
                    <a:p>
                      <a:pPr marL="0" marR="0" lvl="0" indent="0" algn="ctr" rtl="0">
                        <a:spcBef>
                          <a:spcPts val="0"/>
                        </a:spcBef>
                        <a:spcAft>
                          <a:spcPts val="0"/>
                        </a:spcAft>
                        <a:buNone/>
                      </a:pPr>
                      <a:r>
                        <a:rPr lang="es-PE" sz="2400" b="1" dirty="0">
                          <a:solidFill>
                            <a:srgbClr val="002060"/>
                          </a:solidFill>
                        </a:rPr>
                        <a:t>Valor</a:t>
                      </a:r>
                      <a:endParaRPr sz="2400" b="1" dirty="0">
                        <a:solidFill>
                          <a:srgbClr val="002060"/>
                        </a:solidFill>
                      </a:endParaRPr>
                    </a:p>
                  </a:txBody>
                  <a:tcPr marL="91450" marR="91450" marT="45725" marB="45725">
                    <a:solidFill>
                      <a:schemeClr val="accent1">
                        <a:lumMod val="60000"/>
                        <a:lumOff val="40000"/>
                      </a:schemeClr>
                    </a:solidFill>
                  </a:tcPr>
                </a:tc>
                <a:tc>
                  <a:txBody>
                    <a:bodyPr/>
                    <a:lstStyle/>
                    <a:p>
                      <a:pPr marL="0" marR="0" lvl="0" indent="0" algn="ctr" rtl="0">
                        <a:spcBef>
                          <a:spcPts val="0"/>
                        </a:spcBef>
                        <a:spcAft>
                          <a:spcPts val="0"/>
                        </a:spcAft>
                        <a:buNone/>
                      </a:pPr>
                      <a:r>
                        <a:rPr lang="es-PE" sz="2400" b="1" dirty="0">
                          <a:solidFill>
                            <a:srgbClr val="002060"/>
                          </a:solidFill>
                        </a:rPr>
                        <a:t>Explicación</a:t>
                      </a:r>
                      <a:endParaRPr sz="2400" b="1" dirty="0">
                        <a:solidFill>
                          <a:srgbClr val="002060"/>
                        </a:solidFill>
                      </a:endParaRPr>
                    </a:p>
                  </a:txBody>
                  <a:tcPr marL="91450" marR="91450" marT="45725" marB="45725">
                    <a:solidFill>
                      <a:schemeClr val="accent1">
                        <a:lumMod val="60000"/>
                        <a:lumOff val="40000"/>
                      </a:schemeClr>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s-PE" sz="2400" dirty="0">
                          <a:solidFill>
                            <a:srgbClr val="002060"/>
                          </a:solidFill>
                        </a:rPr>
                        <a:t>(5 &gt; 2) &amp;&amp; (4 &gt; 7)</a:t>
                      </a:r>
                      <a:endParaRPr sz="2400" dirty="0">
                        <a:solidFill>
                          <a:srgbClr val="002060"/>
                        </a:solidFill>
                      </a:endParaRPr>
                    </a:p>
                  </a:txBody>
                  <a:tcPr marL="91450" marR="91450" marT="45725" marB="45725" anchor="ctr"/>
                </a:tc>
                <a:tc>
                  <a:txBody>
                    <a:bodyPr/>
                    <a:lstStyle/>
                    <a:p>
                      <a:pPr marL="0" marR="0" lvl="0" indent="0" algn="ctr" rtl="0">
                        <a:spcBef>
                          <a:spcPts val="0"/>
                        </a:spcBef>
                        <a:spcAft>
                          <a:spcPts val="0"/>
                        </a:spcAft>
                        <a:buNone/>
                      </a:pPr>
                      <a:r>
                        <a:rPr lang="es-PE" sz="2400">
                          <a:solidFill>
                            <a:srgbClr val="002060"/>
                          </a:solidFill>
                        </a:rPr>
                        <a:t>Falso</a:t>
                      </a:r>
                      <a:endParaRPr sz="2400">
                        <a:solidFill>
                          <a:srgbClr val="002060"/>
                        </a:solidFill>
                      </a:endParaRPr>
                    </a:p>
                  </a:txBody>
                  <a:tcPr marL="91450" marR="91450" marT="45725" marB="45725" anchor="ctr"/>
                </a:tc>
                <a:tc>
                  <a:txBody>
                    <a:bodyPr/>
                    <a:lstStyle/>
                    <a:p>
                      <a:pPr marL="0" marR="0" lvl="0" indent="0" algn="ctr" rtl="0">
                        <a:spcBef>
                          <a:spcPts val="0"/>
                        </a:spcBef>
                        <a:spcAft>
                          <a:spcPts val="0"/>
                        </a:spcAft>
                        <a:buNone/>
                      </a:pPr>
                      <a:r>
                        <a:rPr lang="es-PE" sz="2400">
                          <a:solidFill>
                            <a:srgbClr val="002060"/>
                          </a:solidFill>
                        </a:rPr>
                        <a:t>(5 &gt; 2) = V</a:t>
                      </a:r>
                      <a:endParaRPr>
                        <a:solidFill>
                          <a:srgbClr val="002060"/>
                        </a:solidFill>
                      </a:endParaRPr>
                    </a:p>
                    <a:p>
                      <a:pPr marL="0" marR="0" lvl="0" indent="0" algn="ctr" rtl="0">
                        <a:spcBef>
                          <a:spcPts val="0"/>
                        </a:spcBef>
                        <a:spcAft>
                          <a:spcPts val="0"/>
                        </a:spcAft>
                        <a:buNone/>
                      </a:pPr>
                      <a:r>
                        <a:rPr lang="es-PE" sz="2400">
                          <a:solidFill>
                            <a:srgbClr val="002060"/>
                          </a:solidFill>
                        </a:rPr>
                        <a:t>(4 &gt; 7) = F</a:t>
                      </a:r>
                      <a:endParaRPr>
                        <a:solidFill>
                          <a:srgbClr val="002060"/>
                        </a:solidFill>
                      </a:endParaRPr>
                    </a:p>
                    <a:p>
                      <a:pPr marL="0" marR="0" lvl="0" indent="0" algn="ctr" rtl="0">
                        <a:spcBef>
                          <a:spcPts val="0"/>
                        </a:spcBef>
                        <a:spcAft>
                          <a:spcPts val="0"/>
                        </a:spcAft>
                        <a:buNone/>
                      </a:pPr>
                      <a:r>
                        <a:rPr lang="es-PE" sz="2400">
                          <a:solidFill>
                            <a:srgbClr val="002060"/>
                          </a:solidFill>
                        </a:rPr>
                        <a:t>(V) &amp;&amp; (F) = F</a:t>
                      </a:r>
                      <a:endParaRPr sz="2400">
                        <a:solidFill>
                          <a:srgbClr val="002060"/>
                        </a:solidFill>
                      </a:endParaRPr>
                    </a:p>
                  </a:txBody>
                  <a:tcPr marL="91450" marR="91450" marT="45725" marB="45725" anchor="ct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s-PE" sz="2400">
                          <a:solidFill>
                            <a:srgbClr val="002060"/>
                          </a:solidFill>
                        </a:rPr>
                        <a:t>(5 &gt; 2) || (4 &gt; 7)</a:t>
                      </a:r>
                      <a:endParaRPr sz="2400">
                        <a:solidFill>
                          <a:srgbClr val="002060"/>
                        </a:solidFill>
                      </a:endParaRPr>
                    </a:p>
                  </a:txBody>
                  <a:tcPr marL="91450" marR="91450" marT="45725" marB="45725" anchor="ctr"/>
                </a:tc>
                <a:tc>
                  <a:txBody>
                    <a:bodyPr/>
                    <a:lstStyle/>
                    <a:p>
                      <a:pPr marL="0" marR="0" lvl="0" indent="0" algn="ctr" rtl="0">
                        <a:spcBef>
                          <a:spcPts val="0"/>
                        </a:spcBef>
                        <a:spcAft>
                          <a:spcPts val="0"/>
                        </a:spcAft>
                        <a:buNone/>
                      </a:pPr>
                      <a:r>
                        <a:rPr lang="es-PE" sz="2400">
                          <a:solidFill>
                            <a:srgbClr val="002060"/>
                          </a:solidFill>
                        </a:rPr>
                        <a:t>Verdadero</a:t>
                      </a:r>
                      <a:endParaRPr sz="2400">
                        <a:solidFill>
                          <a:srgbClr val="002060"/>
                        </a:solidFill>
                      </a:endParaRPr>
                    </a:p>
                  </a:txBody>
                  <a:tcPr marL="91450" marR="91450" marT="45725" marB="45725" anchor="ctr"/>
                </a:tc>
                <a:tc>
                  <a:txBody>
                    <a:bodyPr/>
                    <a:lstStyle/>
                    <a:p>
                      <a:pPr marL="0" marR="0" lvl="0" indent="0" algn="ctr" rtl="0">
                        <a:spcBef>
                          <a:spcPts val="0"/>
                        </a:spcBef>
                        <a:spcAft>
                          <a:spcPts val="0"/>
                        </a:spcAft>
                        <a:buNone/>
                      </a:pPr>
                      <a:r>
                        <a:rPr lang="es-PE" sz="2400">
                          <a:solidFill>
                            <a:srgbClr val="002060"/>
                          </a:solidFill>
                        </a:rPr>
                        <a:t>(5 &gt; 2) = V</a:t>
                      </a:r>
                      <a:endParaRPr>
                        <a:solidFill>
                          <a:srgbClr val="002060"/>
                        </a:solidFill>
                      </a:endParaRPr>
                    </a:p>
                    <a:p>
                      <a:pPr marL="0" marR="0" lvl="0" indent="0" algn="ctr" rtl="0">
                        <a:spcBef>
                          <a:spcPts val="0"/>
                        </a:spcBef>
                        <a:spcAft>
                          <a:spcPts val="0"/>
                        </a:spcAft>
                        <a:buNone/>
                      </a:pPr>
                      <a:r>
                        <a:rPr lang="es-PE" sz="2400">
                          <a:solidFill>
                            <a:srgbClr val="002060"/>
                          </a:solidFill>
                        </a:rPr>
                        <a:t>(4 &gt; 7) = F</a:t>
                      </a:r>
                      <a:endParaRPr>
                        <a:solidFill>
                          <a:srgbClr val="002060"/>
                        </a:solidFill>
                      </a:endParaRPr>
                    </a:p>
                    <a:p>
                      <a:pPr marL="0" marR="0" lvl="0" indent="0" algn="ctr" rtl="0">
                        <a:spcBef>
                          <a:spcPts val="0"/>
                        </a:spcBef>
                        <a:spcAft>
                          <a:spcPts val="0"/>
                        </a:spcAft>
                        <a:buNone/>
                      </a:pPr>
                      <a:r>
                        <a:rPr lang="es-PE" sz="2400">
                          <a:solidFill>
                            <a:srgbClr val="002060"/>
                          </a:solidFill>
                        </a:rPr>
                        <a:t>(V) || (F) = V</a:t>
                      </a:r>
                      <a:endParaRPr sz="2400">
                        <a:solidFill>
                          <a:srgbClr val="002060"/>
                        </a:solidFill>
                      </a:endParaRPr>
                    </a:p>
                  </a:txBody>
                  <a:tcPr marL="91450" marR="91450" marT="45725" marB="45725" anchor="ct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s-PE" sz="2400">
                          <a:solidFill>
                            <a:srgbClr val="002060"/>
                          </a:solidFill>
                        </a:rPr>
                        <a:t>! (4 &gt; 7)</a:t>
                      </a:r>
                      <a:endParaRPr sz="2400">
                        <a:solidFill>
                          <a:srgbClr val="002060"/>
                        </a:solidFill>
                      </a:endParaRPr>
                    </a:p>
                  </a:txBody>
                  <a:tcPr marL="91450" marR="91450" marT="45725" marB="45725" anchor="ctr"/>
                </a:tc>
                <a:tc>
                  <a:txBody>
                    <a:bodyPr/>
                    <a:lstStyle/>
                    <a:p>
                      <a:pPr marL="0" marR="0" lvl="0" indent="0" algn="ctr" rtl="0">
                        <a:spcBef>
                          <a:spcPts val="0"/>
                        </a:spcBef>
                        <a:spcAft>
                          <a:spcPts val="0"/>
                        </a:spcAft>
                        <a:buNone/>
                      </a:pPr>
                      <a:r>
                        <a:rPr lang="es-PE" sz="2400" dirty="0">
                          <a:solidFill>
                            <a:srgbClr val="002060"/>
                          </a:solidFill>
                        </a:rPr>
                        <a:t>Verdadero</a:t>
                      </a:r>
                      <a:endParaRPr sz="2400" dirty="0">
                        <a:solidFill>
                          <a:srgbClr val="002060"/>
                        </a:solidFill>
                      </a:endParaRPr>
                    </a:p>
                  </a:txBody>
                  <a:tcPr marL="91450" marR="91450" marT="45725" marB="45725" anchor="ctr"/>
                </a:tc>
                <a:tc>
                  <a:txBody>
                    <a:bodyPr/>
                    <a:lstStyle/>
                    <a:p>
                      <a:pPr marL="0" marR="0" lvl="0" indent="0" algn="ctr" rtl="0">
                        <a:spcBef>
                          <a:spcPts val="0"/>
                        </a:spcBef>
                        <a:spcAft>
                          <a:spcPts val="0"/>
                        </a:spcAft>
                        <a:buNone/>
                      </a:pPr>
                      <a:r>
                        <a:rPr lang="es-PE" sz="2400" dirty="0">
                          <a:solidFill>
                            <a:srgbClr val="002060"/>
                          </a:solidFill>
                        </a:rPr>
                        <a:t>(4 &gt; 7) = F</a:t>
                      </a:r>
                      <a:endParaRPr dirty="0">
                        <a:solidFill>
                          <a:srgbClr val="002060"/>
                        </a:solidFill>
                      </a:endParaRPr>
                    </a:p>
                    <a:p>
                      <a:pPr marL="0" marR="0" lvl="0" indent="0" algn="ctr" rtl="0">
                        <a:spcBef>
                          <a:spcPts val="0"/>
                        </a:spcBef>
                        <a:spcAft>
                          <a:spcPts val="0"/>
                        </a:spcAft>
                        <a:buNone/>
                      </a:pPr>
                      <a:r>
                        <a:rPr lang="es-PE" sz="2400" dirty="0">
                          <a:solidFill>
                            <a:srgbClr val="002060"/>
                          </a:solidFill>
                        </a:rPr>
                        <a:t>!(F) = V</a:t>
                      </a:r>
                      <a:endParaRPr sz="2400" dirty="0">
                        <a:solidFill>
                          <a:srgbClr val="002060"/>
                        </a:solidFill>
                      </a:endParaRPr>
                    </a:p>
                  </a:txBody>
                  <a:tcPr marL="91450" marR="91450" marT="45725" marB="45725" anchor="ctr"/>
                </a:tc>
                <a:extLst>
                  <a:ext uri="{0D108BD9-81ED-4DB2-BD59-A6C34878D82A}">
                    <a16:rowId xmlns:a16="http://schemas.microsoft.com/office/drawing/2014/main" val="10003"/>
                  </a:ext>
                </a:extLst>
              </a:tr>
            </a:tbl>
          </a:graphicData>
        </a:graphic>
      </p:graphicFrame>
      <p:sp>
        <p:nvSpPr>
          <p:cNvPr id="2" name="Marcador de fecha 1"/>
          <p:cNvSpPr>
            <a:spLocks noGrp="1"/>
          </p:cNvSpPr>
          <p:nvPr>
            <p:ph type="dt" sz="half" idx="10"/>
          </p:nvPr>
        </p:nvSpPr>
        <p:spPr/>
        <p:txBody>
          <a:bodyPr/>
          <a:lstStyle/>
          <a:p>
            <a:fld id="{6D57BD08-7062-4649-B15B-B8AA6758FA0F}" type="datetime1">
              <a:rPr lang="es-MX" smtClean="0"/>
              <a:t>05/03/2024</a:t>
            </a:fld>
            <a:endParaRPr lang="es-MX"/>
          </a:p>
        </p:txBody>
      </p:sp>
      <p:sp>
        <p:nvSpPr>
          <p:cNvPr id="3" name="Marcador de número de diapositiva 2"/>
          <p:cNvSpPr>
            <a:spLocks noGrp="1"/>
          </p:cNvSpPr>
          <p:nvPr>
            <p:ph type="sldNum" sz="quarter" idx="12"/>
          </p:nvPr>
        </p:nvSpPr>
        <p:spPr/>
        <p:txBody>
          <a:bodyPr/>
          <a:lstStyle/>
          <a:p>
            <a:fld id="{CDF7E74A-622D-4723-BDFC-4E0DFBEEC54D}" type="slidenum">
              <a:rPr lang="es-MX" smtClean="0"/>
              <a:t>33</a:t>
            </a:fld>
            <a:endParaRPr lang="es-MX" dirty="0"/>
          </a:p>
        </p:txBody>
      </p:sp>
    </p:spTree>
    <p:extLst>
      <p:ext uri="{BB962C8B-B14F-4D97-AF65-F5344CB8AC3E}">
        <p14:creationId xmlns:p14="http://schemas.microsoft.com/office/powerpoint/2010/main" val="41016643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668268" y="824459"/>
            <a:ext cx="7790811" cy="68307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lgn="l"/>
            <a:r>
              <a:rPr lang="es-PE" sz="3000" b="1" dirty="0" err="1" smtClean="0">
                <a:solidFill>
                  <a:schemeClr val="bg1">
                    <a:lumMod val="65000"/>
                  </a:schemeClr>
                </a:solidFill>
              </a:rPr>
              <a:t>Typecasting</a:t>
            </a:r>
            <a:endParaRPr lang="en-US" sz="3000" b="1" dirty="0" smtClean="0">
              <a:solidFill>
                <a:schemeClr val="bg1">
                  <a:lumMod val="65000"/>
                </a:schemeClr>
              </a:solidFill>
            </a:endParaRPr>
          </a:p>
        </p:txBody>
      </p:sp>
      <p:sp>
        <p:nvSpPr>
          <p:cNvPr id="4" name="Google Shape;419;p35"/>
          <p:cNvSpPr txBox="1">
            <a:spLocks/>
          </p:cNvSpPr>
          <p:nvPr/>
        </p:nvSpPr>
        <p:spPr>
          <a:xfrm>
            <a:off x="422030" y="1371600"/>
            <a:ext cx="8493369" cy="5334000"/>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2628" indent="-342900" algn="just">
              <a:spcBef>
                <a:spcPts val="0"/>
              </a:spcBef>
              <a:buClr>
                <a:schemeClr val="accent3"/>
              </a:buClr>
              <a:buSzPts val="2400"/>
              <a:buFont typeface="Wingdings" panose="05000000000000000000" pitchFamily="2" charset="2"/>
              <a:buChar char="ü"/>
            </a:pPr>
            <a:r>
              <a:rPr lang="es-MX" sz="2400" dirty="0" smtClean="0">
                <a:solidFill>
                  <a:srgbClr val="002060"/>
                </a:solidFill>
              </a:rPr>
              <a:t>Es el proceso mediante el cual convierto de un tipo de dato a otro.</a:t>
            </a:r>
            <a:endParaRPr lang="es-MX" dirty="0" smtClean="0">
              <a:solidFill>
                <a:srgbClr val="002060"/>
              </a:solidFill>
            </a:endParaRPr>
          </a:p>
          <a:p>
            <a:pPr marL="452628" indent="-342900" algn="just">
              <a:spcBef>
                <a:spcPts val="300"/>
              </a:spcBef>
              <a:buClr>
                <a:schemeClr val="accent3"/>
              </a:buClr>
              <a:buSzPts val="2400"/>
              <a:buFont typeface="Wingdings" panose="05000000000000000000" pitchFamily="2" charset="2"/>
              <a:buChar char="ü"/>
            </a:pPr>
            <a:endParaRPr lang="es-MX" sz="2400" dirty="0" smtClean="0">
              <a:solidFill>
                <a:srgbClr val="002060"/>
              </a:solidFill>
            </a:endParaRPr>
          </a:p>
          <a:p>
            <a:pPr marL="452628" indent="-342900" algn="just">
              <a:spcBef>
                <a:spcPts val="300"/>
              </a:spcBef>
              <a:buClr>
                <a:schemeClr val="accent3"/>
              </a:buClr>
              <a:buSzPts val="2400"/>
              <a:buFont typeface="Wingdings" panose="05000000000000000000" pitchFamily="2" charset="2"/>
              <a:buChar char="ü"/>
            </a:pPr>
            <a:r>
              <a:rPr lang="es-MX" sz="2400" dirty="0" smtClean="0">
                <a:solidFill>
                  <a:srgbClr val="002060"/>
                </a:solidFill>
              </a:rPr>
              <a:t>Este proceso se puede realizar siempre y cuando los tipos de datos sean compatibles entre sí. Los tipos de datos genéricos en C++ son compatibles entre sí.</a:t>
            </a:r>
            <a:endParaRPr lang="es-MX" dirty="0" smtClean="0">
              <a:solidFill>
                <a:srgbClr val="002060"/>
              </a:solidFill>
            </a:endParaRPr>
          </a:p>
          <a:p>
            <a:pPr marL="452628" indent="-342900" algn="just">
              <a:spcBef>
                <a:spcPts val="300"/>
              </a:spcBef>
              <a:buClr>
                <a:schemeClr val="accent3"/>
              </a:buClr>
              <a:buSzPts val="2400"/>
              <a:buFont typeface="Wingdings" panose="05000000000000000000" pitchFamily="2" charset="2"/>
              <a:buChar char="ü"/>
            </a:pPr>
            <a:endParaRPr lang="es-MX" sz="2400" dirty="0" smtClean="0">
              <a:solidFill>
                <a:srgbClr val="002060"/>
              </a:solidFill>
            </a:endParaRPr>
          </a:p>
          <a:p>
            <a:pPr marL="452628" indent="-342900" algn="just">
              <a:spcBef>
                <a:spcPts val="300"/>
              </a:spcBef>
              <a:buClr>
                <a:schemeClr val="accent3"/>
              </a:buClr>
              <a:buSzPts val="2400"/>
              <a:buFont typeface="Wingdings" panose="05000000000000000000" pitchFamily="2" charset="2"/>
              <a:buChar char="ü"/>
            </a:pPr>
            <a:r>
              <a:rPr lang="es-MX" sz="2400" dirty="0" smtClean="0">
                <a:solidFill>
                  <a:srgbClr val="002060"/>
                </a:solidFill>
              </a:rPr>
              <a:t>Para realizarlo debe colocar lo siguiente: </a:t>
            </a:r>
            <a:endParaRPr lang="es-MX" dirty="0" smtClean="0">
              <a:solidFill>
                <a:srgbClr val="002060"/>
              </a:solidFill>
            </a:endParaRPr>
          </a:p>
          <a:p>
            <a:pPr marL="109728" indent="0" algn="ctr">
              <a:spcBef>
                <a:spcPts val="300"/>
              </a:spcBef>
              <a:buClr>
                <a:schemeClr val="accent3"/>
              </a:buClr>
              <a:buSzPts val="2400"/>
              <a:buNone/>
            </a:pPr>
            <a:r>
              <a:rPr lang="es-MX" b="1" dirty="0" smtClean="0">
                <a:solidFill>
                  <a:schemeClr val="bg2">
                    <a:lumMod val="25000"/>
                  </a:schemeClr>
                </a:solidFill>
              </a:rPr>
              <a:t>( &lt;</a:t>
            </a:r>
            <a:r>
              <a:rPr lang="es-MX" b="1" dirty="0" err="1" smtClean="0">
                <a:solidFill>
                  <a:schemeClr val="bg2">
                    <a:lumMod val="25000"/>
                  </a:schemeClr>
                </a:solidFill>
              </a:rPr>
              <a:t>tipo_de_dato</a:t>
            </a:r>
            <a:r>
              <a:rPr lang="es-MX" b="1" dirty="0" smtClean="0">
                <a:solidFill>
                  <a:schemeClr val="bg2">
                    <a:lumMod val="25000"/>
                  </a:schemeClr>
                </a:solidFill>
              </a:rPr>
              <a:t>&gt; ) </a:t>
            </a:r>
            <a:r>
              <a:rPr lang="es-MX" b="1" dirty="0" smtClean="0">
                <a:solidFill>
                  <a:srgbClr val="0070C0"/>
                </a:solidFill>
              </a:rPr>
              <a:t>&lt;expresión&gt;</a:t>
            </a:r>
            <a:endParaRPr lang="es-MX" sz="3200" b="1" dirty="0" smtClean="0">
              <a:solidFill>
                <a:srgbClr val="0070C0"/>
              </a:solidFill>
            </a:endParaRPr>
          </a:p>
          <a:p>
            <a:pPr marL="452628" indent="-342900" algn="just">
              <a:spcBef>
                <a:spcPts val="300"/>
              </a:spcBef>
              <a:buClr>
                <a:schemeClr val="accent3"/>
              </a:buClr>
              <a:buSzPts val="2400"/>
              <a:buFont typeface="Wingdings" panose="05000000000000000000" pitchFamily="2" charset="2"/>
              <a:buChar char="ü"/>
            </a:pPr>
            <a:endParaRPr lang="es-MX" sz="2400" dirty="0" smtClean="0">
              <a:solidFill>
                <a:srgbClr val="002060"/>
              </a:solidFill>
            </a:endParaRPr>
          </a:p>
          <a:p>
            <a:pPr marL="452628" indent="-342900" algn="just">
              <a:spcBef>
                <a:spcPts val="300"/>
              </a:spcBef>
              <a:buClr>
                <a:schemeClr val="accent3"/>
              </a:buClr>
              <a:buSzPts val="2400"/>
              <a:buFont typeface="Wingdings" panose="05000000000000000000" pitchFamily="2" charset="2"/>
              <a:buChar char="ü"/>
            </a:pPr>
            <a:r>
              <a:rPr lang="es-MX" sz="2400" b="1" dirty="0" smtClean="0">
                <a:solidFill>
                  <a:schemeClr val="bg2">
                    <a:lumMod val="25000"/>
                  </a:schemeClr>
                </a:solidFill>
              </a:rPr>
              <a:t>Ejemplo</a:t>
            </a:r>
            <a:r>
              <a:rPr lang="es-MX" sz="2400" dirty="0" smtClean="0">
                <a:solidFill>
                  <a:srgbClr val="002060"/>
                </a:solidFill>
              </a:rPr>
              <a:t>:</a:t>
            </a:r>
            <a:endParaRPr lang="es-MX" dirty="0" smtClean="0">
              <a:solidFill>
                <a:srgbClr val="002060"/>
              </a:solidFill>
            </a:endParaRPr>
          </a:p>
          <a:p>
            <a:pPr marL="868681" lvl="2" indent="0" algn="just">
              <a:spcBef>
                <a:spcPts val="300"/>
              </a:spcBef>
              <a:buSzPts val="2400"/>
              <a:buNone/>
            </a:pPr>
            <a:r>
              <a:rPr lang="es-MX" b="1" dirty="0" smtClean="0">
                <a:solidFill>
                  <a:srgbClr val="002060"/>
                </a:solidFill>
              </a:rPr>
              <a:t>int</a:t>
            </a:r>
            <a:r>
              <a:rPr lang="es-MX" dirty="0" smtClean="0">
                <a:solidFill>
                  <a:srgbClr val="002060"/>
                </a:solidFill>
              </a:rPr>
              <a:t>  </a:t>
            </a:r>
            <a:r>
              <a:rPr lang="es-MX" dirty="0" err="1" smtClean="0">
                <a:solidFill>
                  <a:srgbClr val="002060"/>
                </a:solidFill>
              </a:rPr>
              <a:t>DatoEntero</a:t>
            </a:r>
            <a:r>
              <a:rPr lang="es-MX" dirty="0" smtClean="0">
                <a:solidFill>
                  <a:srgbClr val="002060"/>
                </a:solidFill>
              </a:rPr>
              <a:t>;</a:t>
            </a:r>
          </a:p>
          <a:p>
            <a:pPr marL="868681" lvl="2" indent="0" algn="just">
              <a:spcBef>
                <a:spcPts val="300"/>
              </a:spcBef>
              <a:buSzPts val="2400"/>
              <a:buNone/>
            </a:pPr>
            <a:r>
              <a:rPr lang="es-MX" dirty="0" err="1" smtClean="0">
                <a:solidFill>
                  <a:srgbClr val="002060"/>
                </a:solidFill>
              </a:rPr>
              <a:t>DatoEntero</a:t>
            </a:r>
            <a:r>
              <a:rPr lang="es-MX" dirty="0" smtClean="0">
                <a:solidFill>
                  <a:srgbClr val="002060"/>
                </a:solidFill>
              </a:rPr>
              <a:t>= 1.6 + 1.7; </a:t>
            </a:r>
            <a:r>
              <a:rPr lang="es-MX" i="1" dirty="0" smtClean="0">
                <a:solidFill>
                  <a:srgbClr val="002060"/>
                </a:solidFill>
              </a:rPr>
              <a:t>// Almacena 3</a:t>
            </a:r>
            <a:endParaRPr lang="es-MX" dirty="0" smtClean="0">
              <a:solidFill>
                <a:srgbClr val="002060"/>
              </a:solidFill>
            </a:endParaRPr>
          </a:p>
          <a:p>
            <a:pPr marL="868681" lvl="2" indent="0" algn="just">
              <a:spcBef>
                <a:spcPts val="300"/>
              </a:spcBef>
              <a:buSzPts val="2400"/>
              <a:buNone/>
            </a:pPr>
            <a:r>
              <a:rPr lang="es-MX" dirty="0" err="1" smtClean="0">
                <a:solidFill>
                  <a:srgbClr val="002060"/>
                </a:solidFill>
              </a:rPr>
              <a:t>DatoEntero</a:t>
            </a:r>
            <a:r>
              <a:rPr lang="es-MX" dirty="0" smtClean="0">
                <a:solidFill>
                  <a:srgbClr val="002060"/>
                </a:solidFill>
              </a:rPr>
              <a:t> = </a:t>
            </a:r>
            <a:r>
              <a:rPr lang="es-MX" sz="2400" b="1" dirty="0" smtClean="0">
                <a:solidFill>
                  <a:srgbClr val="0070C0"/>
                </a:solidFill>
              </a:rPr>
              <a:t>(</a:t>
            </a:r>
            <a:r>
              <a:rPr lang="es-MX" sz="2400" b="1" dirty="0" err="1" smtClean="0">
                <a:solidFill>
                  <a:srgbClr val="0070C0"/>
                </a:solidFill>
              </a:rPr>
              <a:t>int</a:t>
            </a:r>
            <a:r>
              <a:rPr lang="es-MX" sz="2400" b="1" dirty="0" smtClean="0">
                <a:solidFill>
                  <a:srgbClr val="0070C0"/>
                </a:solidFill>
              </a:rPr>
              <a:t>)</a:t>
            </a:r>
            <a:r>
              <a:rPr lang="es-MX" dirty="0" smtClean="0">
                <a:solidFill>
                  <a:srgbClr val="002060"/>
                </a:solidFill>
              </a:rPr>
              <a:t>1.6 + </a:t>
            </a:r>
            <a:r>
              <a:rPr lang="es-MX" sz="2400" b="1" dirty="0" smtClean="0">
                <a:solidFill>
                  <a:srgbClr val="0070C0"/>
                </a:solidFill>
              </a:rPr>
              <a:t>(</a:t>
            </a:r>
            <a:r>
              <a:rPr lang="es-MX" sz="2400" b="1" dirty="0" err="1" smtClean="0">
                <a:solidFill>
                  <a:srgbClr val="0070C0"/>
                </a:solidFill>
              </a:rPr>
              <a:t>int</a:t>
            </a:r>
            <a:r>
              <a:rPr lang="es-MX" sz="2400" b="1" dirty="0" smtClean="0">
                <a:solidFill>
                  <a:srgbClr val="0070C0"/>
                </a:solidFill>
              </a:rPr>
              <a:t>)</a:t>
            </a:r>
            <a:r>
              <a:rPr lang="es-MX" dirty="0" smtClean="0">
                <a:solidFill>
                  <a:srgbClr val="002060"/>
                </a:solidFill>
              </a:rPr>
              <a:t>1.7; </a:t>
            </a:r>
            <a:r>
              <a:rPr lang="es-MX" i="1" dirty="0" smtClean="0">
                <a:solidFill>
                  <a:srgbClr val="002060"/>
                </a:solidFill>
              </a:rPr>
              <a:t>// Almacena 2</a:t>
            </a:r>
            <a:endParaRPr lang="es-MX" dirty="0">
              <a:solidFill>
                <a:srgbClr val="002060"/>
              </a:solidFill>
            </a:endParaRPr>
          </a:p>
        </p:txBody>
      </p:sp>
      <p:sp>
        <p:nvSpPr>
          <p:cNvPr id="6" name="Rectángulo redondeado 5"/>
          <p:cNvSpPr/>
          <p:nvPr/>
        </p:nvSpPr>
        <p:spPr>
          <a:xfrm>
            <a:off x="941151" y="4258898"/>
            <a:ext cx="1275124" cy="445476"/>
          </a:xfrm>
          <a:prstGeom prst="roundRect">
            <a:avLst/>
          </a:prstGeom>
          <a:solidFill>
            <a:srgbClr val="66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solidFill>
                  <a:schemeClr val="dk1"/>
                </a:solidFill>
                <a:ea typeface="Calibri"/>
                <a:cs typeface="Calibri"/>
                <a:sym typeface="Calibri"/>
              </a:rPr>
              <a:t>Sintaxis</a:t>
            </a:r>
            <a:endParaRPr lang="es-MX" b="1" dirty="0"/>
          </a:p>
        </p:txBody>
      </p:sp>
      <p:sp>
        <p:nvSpPr>
          <p:cNvPr id="2" name="Marcador de fecha 1"/>
          <p:cNvSpPr>
            <a:spLocks noGrp="1"/>
          </p:cNvSpPr>
          <p:nvPr>
            <p:ph type="dt" sz="half" idx="10"/>
          </p:nvPr>
        </p:nvSpPr>
        <p:spPr/>
        <p:txBody>
          <a:bodyPr/>
          <a:lstStyle/>
          <a:p>
            <a:fld id="{0653EDE8-C0F7-4FB6-8E08-1B2CE205957B}" type="datetime1">
              <a:rPr lang="es-MX" smtClean="0"/>
              <a:t>05/03/2024</a:t>
            </a:fld>
            <a:endParaRPr lang="es-MX"/>
          </a:p>
        </p:txBody>
      </p:sp>
      <p:sp>
        <p:nvSpPr>
          <p:cNvPr id="3" name="Marcador de número de diapositiva 2"/>
          <p:cNvSpPr>
            <a:spLocks noGrp="1"/>
          </p:cNvSpPr>
          <p:nvPr>
            <p:ph type="sldNum" sz="quarter" idx="12"/>
          </p:nvPr>
        </p:nvSpPr>
        <p:spPr/>
        <p:txBody>
          <a:bodyPr/>
          <a:lstStyle/>
          <a:p>
            <a:fld id="{CDF7E74A-622D-4723-BDFC-4E0DFBEEC54D}" type="slidenum">
              <a:rPr lang="es-MX" smtClean="0"/>
              <a:t>34</a:t>
            </a:fld>
            <a:endParaRPr lang="es-MX" dirty="0"/>
          </a:p>
        </p:txBody>
      </p:sp>
    </p:spTree>
    <p:extLst>
      <p:ext uri="{BB962C8B-B14F-4D97-AF65-F5344CB8AC3E}">
        <p14:creationId xmlns:p14="http://schemas.microsoft.com/office/powerpoint/2010/main" val="37595273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457200" y="910883"/>
            <a:ext cx="7790811" cy="7655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lgn="l"/>
            <a:r>
              <a:rPr lang="es-PE" sz="3000" b="1" dirty="0" smtClean="0">
                <a:solidFill>
                  <a:schemeClr val="bg1">
                    <a:lumMod val="65000"/>
                  </a:schemeClr>
                </a:solidFill>
              </a:rPr>
              <a:t>Función </a:t>
            </a:r>
            <a:r>
              <a:rPr lang="es-PE" sz="3000" b="1" dirty="0" err="1" smtClean="0">
                <a:solidFill>
                  <a:schemeClr val="bg1">
                    <a:lumMod val="65000"/>
                  </a:schemeClr>
                </a:solidFill>
              </a:rPr>
              <a:t>sizeof</a:t>
            </a:r>
            <a:endParaRPr lang="en-US" sz="3000" b="1" dirty="0" smtClean="0">
              <a:solidFill>
                <a:schemeClr val="bg1">
                  <a:lumMod val="65000"/>
                </a:schemeClr>
              </a:solidFill>
            </a:endParaRPr>
          </a:p>
        </p:txBody>
      </p:sp>
      <p:sp>
        <p:nvSpPr>
          <p:cNvPr id="6" name="Google Shape;425;p36"/>
          <p:cNvSpPr txBox="1">
            <a:spLocks/>
          </p:cNvSpPr>
          <p:nvPr/>
        </p:nvSpPr>
        <p:spPr>
          <a:xfrm>
            <a:off x="457200" y="1676400"/>
            <a:ext cx="8229600" cy="4876800"/>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9537" indent="0" algn="just">
              <a:spcBef>
                <a:spcPts val="0"/>
              </a:spcBef>
              <a:buSzPts val="2800"/>
              <a:buFont typeface="Arial" panose="020B0604020202020204" pitchFamily="34" charset="0"/>
              <a:buNone/>
            </a:pPr>
            <a:r>
              <a:rPr lang="es-PE" sz="2400" dirty="0" smtClean="0">
                <a:solidFill>
                  <a:srgbClr val="002060"/>
                </a:solidFill>
              </a:rPr>
              <a:t>La función </a:t>
            </a:r>
            <a:r>
              <a:rPr lang="es-PE" b="1" dirty="0" err="1" smtClean="0">
                <a:solidFill>
                  <a:srgbClr val="00B050"/>
                </a:solidFill>
              </a:rPr>
              <a:t>sizeof</a:t>
            </a:r>
            <a:r>
              <a:rPr lang="es-PE" sz="2400" dirty="0" smtClean="0">
                <a:solidFill>
                  <a:srgbClr val="002060"/>
                </a:solidFill>
              </a:rPr>
              <a:t> indica la cantidad de bytes que ocupa un tipo de dato. Esta función </a:t>
            </a:r>
            <a:r>
              <a:rPr lang="es-PE" sz="2400" b="1" u="sng" dirty="0" smtClean="0">
                <a:solidFill>
                  <a:srgbClr val="002060"/>
                </a:solidFill>
              </a:rPr>
              <a:t>sólo</a:t>
            </a:r>
            <a:r>
              <a:rPr lang="es-PE" sz="2400" dirty="0" smtClean="0">
                <a:solidFill>
                  <a:srgbClr val="002060"/>
                </a:solidFill>
              </a:rPr>
              <a:t> se puede utilizar con tipos de dato para que funcione correctamente.</a:t>
            </a:r>
          </a:p>
          <a:p>
            <a:pPr marL="365125" indent="-77787" algn="just">
              <a:spcBef>
                <a:spcPts val="300"/>
              </a:spcBef>
              <a:buSzPts val="2800"/>
              <a:buFont typeface="Arial" panose="020B0604020202020204" pitchFamily="34" charset="0"/>
              <a:buNone/>
            </a:pPr>
            <a:endParaRPr lang="es-PE" dirty="0" smtClean="0">
              <a:solidFill>
                <a:srgbClr val="002060"/>
              </a:solidFill>
            </a:endParaRPr>
          </a:p>
          <a:p>
            <a:pPr marL="109537" indent="0" algn="just">
              <a:spcBef>
                <a:spcPts val="300"/>
              </a:spcBef>
              <a:buSzPts val="2800"/>
              <a:buFont typeface="Arial" panose="020B0604020202020204" pitchFamily="34" charset="0"/>
              <a:buNone/>
            </a:pPr>
            <a:r>
              <a:rPr lang="es-PE" dirty="0" smtClean="0">
                <a:solidFill>
                  <a:srgbClr val="002060"/>
                </a:solidFill>
              </a:rPr>
              <a:t>Ejemplo:</a:t>
            </a:r>
          </a:p>
          <a:p>
            <a:pPr marL="657225" lvl="1" indent="-246062" algn="just">
              <a:spcBef>
                <a:spcPts val="300"/>
              </a:spcBef>
              <a:buSzPts val="2600"/>
              <a:buFont typeface="Arial" panose="020B0604020202020204" pitchFamily="34" charset="0"/>
              <a:buChar char="▫"/>
            </a:pPr>
            <a:r>
              <a:rPr lang="es-PE" b="1" dirty="0" err="1" smtClean="0">
                <a:solidFill>
                  <a:srgbClr val="002060"/>
                </a:solidFill>
              </a:rPr>
              <a:t>int</a:t>
            </a:r>
            <a:r>
              <a:rPr lang="es-PE" dirty="0" smtClean="0">
                <a:solidFill>
                  <a:srgbClr val="002060"/>
                </a:solidFill>
              </a:rPr>
              <a:t> </a:t>
            </a:r>
            <a:r>
              <a:rPr lang="es-PE" dirty="0" err="1" smtClean="0">
                <a:solidFill>
                  <a:srgbClr val="002060"/>
                </a:solidFill>
              </a:rPr>
              <a:t>tamanioDeInt</a:t>
            </a:r>
            <a:r>
              <a:rPr lang="es-PE" dirty="0" smtClean="0">
                <a:solidFill>
                  <a:srgbClr val="002060"/>
                </a:solidFill>
              </a:rPr>
              <a:t> ;</a:t>
            </a:r>
          </a:p>
          <a:p>
            <a:pPr marL="657225" lvl="1" indent="-246062" algn="just">
              <a:spcBef>
                <a:spcPts val="300"/>
              </a:spcBef>
              <a:buSzPts val="2600"/>
              <a:buFont typeface="Arial" panose="020B0604020202020204" pitchFamily="34" charset="0"/>
              <a:buChar char="▫"/>
            </a:pPr>
            <a:r>
              <a:rPr lang="es-PE" dirty="0" err="1" smtClean="0">
                <a:solidFill>
                  <a:srgbClr val="002060"/>
                </a:solidFill>
              </a:rPr>
              <a:t>tamanioDeInt</a:t>
            </a:r>
            <a:r>
              <a:rPr lang="es-PE" dirty="0" smtClean="0">
                <a:solidFill>
                  <a:srgbClr val="002060"/>
                </a:solidFill>
              </a:rPr>
              <a:t> = </a:t>
            </a:r>
            <a:r>
              <a:rPr lang="es-PE" b="1" dirty="0" err="1" smtClean="0">
                <a:solidFill>
                  <a:srgbClr val="00B050"/>
                </a:solidFill>
              </a:rPr>
              <a:t>sizeof</a:t>
            </a:r>
            <a:r>
              <a:rPr lang="es-PE" dirty="0" smtClean="0">
                <a:solidFill>
                  <a:srgbClr val="002060"/>
                </a:solidFill>
              </a:rPr>
              <a:t>(</a:t>
            </a:r>
            <a:r>
              <a:rPr lang="es-PE" b="1" dirty="0" err="1" smtClean="0">
                <a:solidFill>
                  <a:srgbClr val="002060"/>
                </a:solidFill>
              </a:rPr>
              <a:t>int</a:t>
            </a:r>
            <a:r>
              <a:rPr lang="es-PE" dirty="0" smtClean="0">
                <a:solidFill>
                  <a:srgbClr val="002060"/>
                </a:solidFill>
              </a:rPr>
              <a:t>);</a:t>
            </a:r>
          </a:p>
          <a:p>
            <a:pPr marL="657225" lvl="1" indent="-80962" algn="just">
              <a:spcBef>
                <a:spcPts val="300"/>
              </a:spcBef>
              <a:buSzPts val="2600"/>
              <a:buFont typeface="Arial" panose="020B0604020202020204" pitchFamily="34" charset="0"/>
              <a:buNone/>
            </a:pPr>
            <a:endParaRPr lang="es-PE" dirty="0" smtClean="0">
              <a:solidFill>
                <a:srgbClr val="002060"/>
              </a:solidFill>
            </a:endParaRPr>
          </a:p>
          <a:p>
            <a:pPr marL="657225" lvl="1" indent="-246062" algn="just">
              <a:spcBef>
                <a:spcPts val="300"/>
              </a:spcBef>
              <a:buSzPts val="2600"/>
              <a:buFont typeface="Arial" panose="020B0604020202020204" pitchFamily="34" charset="0"/>
              <a:buChar char="▫"/>
            </a:pPr>
            <a:r>
              <a:rPr lang="es-PE" b="1" dirty="0" err="1" smtClean="0">
                <a:solidFill>
                  <a:srgbClr val="002060"/>
                </a:solidFill>
              </a:rPr>
              <a:t>int</a:t>
            </a:r>
            <a:r>
              <a:rPr lang="es-PE" dirty="0" smtClean="0">
                <a:solidFill>
                  <a:srgbClr val="002060"/>
                </a:solidFill>
              </a:rPr>
              <a:t> </a:t>
            </a:r>
            <a:r>
              <a:rPr lang="es-PE" dirty="0" err="1" smtClean="0">
                <a:solidFill>
                  <a:srgbClr val="002060"/>
                </a:solidFill>
              </a:rPr>
              <a:t>tamanioDeDouble</a:t>
            </a:r>
            <a:r>
              <a:rPr lang="es-PE" dirty="0" smtClean="0">
                <a:solidFill>
                  <a:srgbClr val="002060"/>
                </a:solidFill>
              </a:rPr>
              <a:t>:</a:t>
            </a:r>
          </a:p>
          <a:p>
            <a:pPr marL="657225" lvl="1" indent="-246062" algn="just">
              <a:spcBef>
                <a:spcPts val="300"/>
              </a:spcBef>
              <a:buSzPts val="2600"/>
              <a:buFont typeface="Arial" panose="020B0604020202020204" pitchFamily="34" charset="0"/>
              <a:buChar char="▫"/>
            </a:pPr>
            <a:r>
              <a:rPr lang="es-PE" dirty="0" err="1" smtClean="0">
                <a:solidFill>
                  <a:srgbClr val="002060"/>
                </a:solidFill>
              </a:rPr>
              <a:t>tamanioDeDouble</a:t>
            </a:r>
            <a:r>
              <a:rPr lang="es-PE" dirty="0" smtClean="0">
                <a:solidFill>
                  <a:srgbClr val="002060"/>
                </a:solidFill>
              </a:rPr>
              <a:t> = </a:t>
            </a:r>
            <a:r>
              <a:rPr lang="es-PE" b="1" dirty="0" err="1" smtClean="0">
                <a:solidFill>
                  <a:srgbClr val="00B050"/>
                </a:solidFill>
              </a:rPr>
              <a:t>sizeof</a:t>
            </a:r>
            <a:r>
              <a:rPr lang="es-PE" dirty="0" smtClean="0">
                <a:solidFill>
                  <a:srgbClr val="002060"/>
                </a:solidFill>
              </a:rPr>
              <a:t>(</a:t>
            </a:r>
            <a:r>
              <a:rPr lang="es-PE" b="1" dirty="0" err="1" smtClean="0">
                <a:solidFill>
                  <a:srgbClr val="002060"/>
                </a:solidFill>
              </a:rPr>
              <a:t>double</a:t>
            </a:r>
            <a:r>
              <a:rPr lang="es-PE" dirty="0" smtClean="0">
                <a:solidFill>
                  <a:srgbClr val="002060"/>
                </a:solidFill>
              </a:rPr>
              <a:t>);</a:t>
            </a:r>
            <a:endParaRPr lang="es-PE" dirty="0">
              <a:solidFill>
                <a:srgbClr val="002060"/>
              </a:solidFill>
            </a:endParaRPr>
          </a:p>
        </p:txBody>
      </p:sp>
      <p:sp>
        <p:nvSpPr>
          <p:cNvPr id="2" name="Marcador de fecha 1"/>
          <p:cNvSpPr>
            <a:spLocks noGrp="1"/>
          </p:cNvSpPr>
          <p:nvPr>
            <p:ph type="dt" sz="half" idx="10"/>
          </p:nvPr>
        </p:nvSpPr>
        <p:spPr/>
        <p:txBody>
          <a:bodyPr/>
          <a:lstStyle/>
          <a:p>
            <a:fld id="{A5A832E5-F19F-4A5E-8BF8-507D7FF917B0}" type="datetime1">
              <a:rPr lang="es-MX" smtClean="0"/>
              <a:t>05/03/2024</a:t>
            </a:fld>
            <a:endParaRPr lang="es-MX"/>
          </a:p>
        </p:txBody>
      </p:sp>
      <p:sp>
        <p:nvSpPr>
          <p:cNvPr id="3" name="Marcador de número de diapositiva 2"/>
          <p:cNvSpPr>
            <a:spLocks noGrp="1"/>
          </p:cNvSpPr>
          <p:nvPr>
            <p:ph type="sldNum" sz="quarter" idx="12"/>
          </p:nvPr>
        </p:nvSpPr>
        <p:spPr/>
        <p:txBody>
          <a:bodyPr/>
          <a:lstStyle/>
          <a:p>
            <a:fld id="{CDF7E74A-622D-4723-BDFC-4E0DFBEEC54D}" type="slidenum">
              <a:rPr lang="es-MX" smtClean="0"/>
              <a:t>35</a:t>
            </a:fld>
            <a:endParaRPr lang="es-MX" dirty="0"/>
          </a:p>
        </p:txBody>
      </p:sp>
    </p:spTree>
    <p:extLst>
      <p:ext uri="{BB962C8B-B14F-4D97-AF65-F5344CB8AC3E}">
        <p14:creationId xmlns:p14="http://schemas.microsoft.com/office/powerpoint/2010/main" val="40025612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629587" y="1095318"/>
            <a:ext cx="6081932" cy="7655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lgn="l"/>
            <a:r>
              <a:rPr lang="es-PE" sz="3000" b="1" dirty="0" smtClean="0">
                <a:solidFill>
                  <a:schemeClr val="bg1">
                    <a:lumMod val="65000"/>
                  </a:schemeClr>
                </a:solidFill>
              </a:rPr>
              <a:t>Operaciones de entrada y salida</a:t>
            </a:r>
            <a:endParaRPr lang="en-US" sz="3000" b="1" dirty="0" smtClean="0">
              <a:solidFill>
                <a:schemeClr val="bg1">
                  <a:lumMod val="65000"/>
                </a:schemeClr>
              </a:solidFill>
            </a:endParaRPr>
          </a:p>
        </p:txBody>
      </p:sp>
      <p:sp>
        <p:nvSpPr>
          <p:cNvPr id="6" name="Flecha derecha 5"/>
          <p:cNvSpPr/>
          <p:nvPr/>
        </p:nvSpPr>
        <p:spPr>
          <a:xfrm>
            <a:off x="906139" y="1949568"/>
            <a:ext cx="2461846" cy="1167619"/>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rgbClr val="002060"/>
                </a:solidFill>
              </a:rPr>
              <a:t>ENTRADA</a:t>
            </a:r>
            <a:endParaRPr lang="es-MX" dirty="0">
              <a:solidFill>
                <a:srgbClr val="002060"/>
              </a:solidFill>
            </a:endParaRPr>
          </a:p>
        </p:txBody>
      </p:sp>
      <p:sp>
        <p:nvSpPr>
          <p:cNvPr id="7" name="Flecha derecha 6"/>
          <p:cNvSpPr/>
          <p:nvPr/>
        </p:nvSpPr>
        <p:spPr>
          <a:xfrm>
            <a:off x="5897826" y="1949568"/>
            <a:ext cx="2461846" cy="1167619"/>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rgbClr val="002060"/>
                </a:solidFill>
              </a:rPr>
              <a:t>SALIDA</a:t>
            </a:r>
            <a:endParaRPr lang="es-MX" dirty="0">
              <a:solidFill>
                <a:srgbClr val="002060"/>
              </a:solidFill>
            </a:endParaRPr>
          </a:p>
        </p:txBody>
      </p:sp>
      <p:sp>
        <p:nvSpPr>
          <p:cNvPr id="8" name="Elipse 7"/>
          <p:cNvSpPr/>
          <p:nvPr/>
        </p:nvSpPr>
        <p:spPr>
          <a:xfrm>
            <a:off x="3634099" y="1640079"/>
            <a:ext cx="1997612" cy="20257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smtClean="0"/>
              <a:t>Proceso</a:t>
            </a:r>
            <a:endParaRPr lang="es-MX" dirty="0"/>
          </a:p>
        </p:txBody>
      </p:sp>
      <p:sp>
        <p:nvSpPr>
          <p:cNvPr id="9" name="Rectángulo redondeado 8"/>
          <p:cNvSpPr/>
          <p:nvPr/>
        </p:nvSpPr>
        <p:spPr>
          <a:xfrm>
            <a:off x="870353" y="3766219"/>
            <a:ext cx="2367524" cy="1180535"/>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err="1">
                <a:solidFill>
                  <a:srgbClr val="002060"/>
                </a:solidFill>
              </a:rPr>
              <a:t>c</a:t>
            </a:r>
            <a:r>
              <a:rPr lang="es-MX" sz="3600" dirty="0" err="1" smtClean="0">
                <a:solidFill>
                  <a:srgbClr val="002060"/>
                </a:solidFill>
              </a:rPr>
              <a:t>in</a:t>
            </a:r>
            <a:r>
              <a:rPr lang="es-MX" sz="3600" dirty="0" smtClean="0">
                <a:solidFill>
                  <a:srgbClr val="002060"/>
                </a:solidFill>
              </a:rPr>
              <a:t>&gt;&gt;</a:t>
            </a:r>
            <a:endParaRPr lang="es-MX" dirty="0">
              <a:solidFill>
                <a:srgbClr val="002060"/>
              </a:solidFill>
            </a:endParaRPr>
          </a:p>
        </p:txBody>
      </p:sp>
      <p:sp>
        <p:nvSpPr>
          <p:cNvPr id="10" name="Rectángulo redondeado 9"/>
          <p:cNvSpPr/>
          <p:nvPr/>
        </p:nvSpPr>
        <p:spPr>
          <a:xfrm>
            <a:off x="5897826" y="3766219"/>
            <a:ext cx="2367524" cy="1180535"/>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a:solidFill>
                  <a:srgbClr val="002060"/>
                </a:solidFill>
              </a:rPr>
              <a:t>c</a:t>
            </a:r>
            <a:r>
              <a:rPr lang="es-MX" sz="3600" dirty="0" smtClean="0">
                <a:solidFill>
                  <a:srgbClr val="002060"/>
                </a:solidFill>
              </a:rPr>
              <a:t>out&lt;&lt;</a:t>
            </a:r>
            <a:endParaRPr lang="es-MX" dirty="0">
              <a:solidFill>
                <a:srgbClr val="002060"/>
              </a:solidFill>
            </a:endParaRPr>
          </a:p>
        </p:txBody>
      </p:sp>
      <p:sp>
        <p:nvSpPr>
          <p:cNvPr id="2" name="Rectángulo 1"/>
          <p:cNvSpPr/>
          <p:nvPr/>
        </p:nvSpPr>
        <p:spPr>
          <a:xfrm>
            <a:off x="629587" y="5270759"/>
            <a:ext cx="7730085" cy="646331"/>
          </a:xfrm>
          <a:prstGeom prst="rect">
            <a:avLst/>
          </a:prstGeom>
        </p:spPr>
        <p:txBody>
          <a:bodyPr wrap="square">
            <a:spAutoFit/>
          </a:bodyPr>
          <a:lstStyle/>
          <a:p>
            <a:pPr marL="109728" lvl="0" algn="ctr">
              <a:spcBef>
                <a:spcPts val="300"/>
              </a:spcBef>
              <a:buClr>
                <a:schemeClr val="accent3"/>
              </a:buClr>
              <a:buSzPts val="2800"/>
            </a:pPr>
            <a:r>
              <a:rPr lang="es-MX" dirty="0" smtClean="0">
                <a:solidFill>
                  <a:srgbClr val="002060"/>
                </a:solidFill>
              </a:rPr>
              <a:t>Ambos están definidos en la biblioteca </a:t>
            </a:r>
            <a:r>
              <a:rPr lang="es-MX" b="1" dirty="0" err="1" smtClean="0">
                <a:solidFill>
                  <a:srgbClr val="002060"/>
                </a:solidFill>
              </a:rPr>
              <a:t>iostream</a:t>
            </a:r>
            <a:r>
              <a:rPr lang="es-MX" dirty="0" smtClean="0">
                <a:solidFill>
                  <a:srgbClr val="002060"/>
                </a:solidFill>
              </a:rPr>
              <a:t>, la cuál puede ser agregada a nuestro programa utilizando el comando </a:t>
            </a:r>
            <a:r>
              <a:rPr lang="es-MX" b="1" dirty="0" smtClean="0">
                <a:solidFill>
                  <a:srgbClr val="002060"/>
                </a:solidFill>
              </a:rPr>
              <a:t>#</a:t>
            </a:r>
            <a:r>
              <a:rPr lang="es-MX" b="1" dirty="0" err="1" smtClean="0">
                <a:solidFill>
                  <a:srgbClr val="002060"/>
                </a:solidFill>
              </a:rPr>
              <a:t>include</a:t>
            </a:r>
            <a:r>
              <a:rPr lang="es-MX" b="1" dirty="0" smtClean="0">
                <a:solidFill>
                  <a:srgbClr val="002060"/>
                </a:solidFill>
              </a:rPr>
              <a:t> &lt;</a:t>
            </a:r>
            <a:r>
              <a:rPr lang="es-MX" b="1" dirty="0" err="1" smtClean="0">
                <a:solidFill>
                  <a:srgbClr val="002060"/>
                </a:solidFill>
              </a:rPr>
              <a:t>iostream</a:t>
            </a:r>
            <a:r>
              <a:rPr lang="es-MX" b="1" dirty="0" smtClean="0">
                <a:solidFill>
                  <a:srgbClr val="002060"/>
                </a:solidFill>
              </a:rPr>
              <a:t>&gt;</a:t>
            </a:r>
            <a:endParaRPr lang="es-MX" b="1" dirty="0">
              <a:solidFill>
                <a:srgbClr val="002060"/>
              </a:solidFill>
            </a:endParaRPr>
          </a:p>
        </p:txBody>
      </p:sp>
      <p:sp>
        <p:nvSpPr>
          <p:cNvPr id="3" name="Marcador de fecha 2"/>
          <p:cNvSpPr>
            <a:spLocks noGrp="1"/>
          </p:cNvSpPr>
          <p:nvPr>
            <p:ph type="dt" sz="half" idx="10"/>
          </p:nvPr>
        </p:nvSpPr>
        <p:spPr/>
        <p:txBody>
          <a:bodyPr/>
          <a:lstStyle/>
          <a:p>
            <a:fld id="{26E00DA9-83FF-4C4B-A3BB-7F354A17B8CA}" type="datetime1">
              <a:rPr lang="es-MX" smtClean="0"/>
              <a:t>05/03/2024</a:t>
            </a:fld>
            <a:endParaRPr lang="es-MX"/>
          </a:p>
        </p:txBody>
      </p:sp>
      <p:sp>
        <p:nvSpPr>
          <p:cNvPr id="4" name="Marcador de número de diapositiva 3"/>
          <p:cNvSpPr>
            <a:spLocks noGrp="1"/>
          </p:cNvSpPr>
          <p:nvPr>
            <p:ph type="sldNum" sz="quarter" idx="12"/>
          </p:nvPr>
        </p:nvSpPr>
        <p:spPr/>
        <p:txBody>
          <a:bodyPr/>
          <a:lstStyle/>
          <a:p>
            <a:fld id="{CDF7E74A-622D-4723-BDFC-4E0DFBEEC54D}" type="slidenum">
              <a:rPr lang="es-MX" smtClean="0"/>
              <a:t>36</a:t>
            </a:fld>
            <a:endParaRPr lang="es-MX" dirty="0"/>
          </a:p>
        </p:txBody>
      </p:sp>
    </p:spTree>
    <p:extLst>
      <p:ext uri="{BB962C8B-B14F-4D97-AF65-F5344CB8AC3E}">
        <p14:creationId xmlns:p14="http://schemas.microsoft.com/office/powerpoint/2010/main" val="19913329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457200" y="1063283"/>
            <a:ext cx="6081932" cy="7655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lgn="l"/>
            <a:r>
              <a:rPr lang="es-PE" sz="3000" b="1" dirty="0" smtClean="0">
                <a:solidFill>
                  <a:schemeClr val="bg1">
                    <a:lumMod val="65000"/>
                  </a:schemeClr>
                </a:solidFill>
              </a:rPr>
              <a:t>Operaciones de entrada y salida</a:t>
            </a:r>
            <a:endParaRPr lang="en-US" sz="3000" b="1" dirty="0" smtClean="0">
              <a:solidFill>
                <a:schemeClr val="bg1">
                  <a:lumMod val="65000"/>
                </a:schemeClr>
              </a:solidFill>
            </a:endParaRPr>
          </a:p>
        </p:txBody>
      </p:sp>
      <p:sp>
        <p:nvSpPr>
          <p:cNvPr id="11" name="Google Shape;549;p55"/>
          <p:cNvSpPr txBox="1">
            <a:spLocks/>
          </p:cNvSpPr>
          <p:nvPr/>
        </p:nvSpPr>
        <p:spPr>
          <a:xfrm>
            <a:off x="457200" y="1828800"/>
            <a:ext cx="8229600" cy="4745038"/>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0" indent="-256032" algn="just">
              <a:spcBef>
                <a:spcPts val="0"/>
              </a:spcBef>
              <a:buClr>
                <a:schemeClr val="accent3"/>
              </a:buClr>
              <a:buSzPct val="100000"/>
              <a:buFont typeface="Georgia"/>
              <a:buChar char="•"/>
            </a:pPr>
            <a:r>
              <a:rPr lang="es-MX" sz="2000" dirty="0" smtClean="0">
                <a:solidFill>
                  <a:srgbClr val="002060"/>
                </a:solidFill>
              </a:rPr>
              <a:t>El objeto </a:t>
            </a:r>
            <a:r>
              <a:rPr lang="es-MX" sz="2000" dirty="0" err="1" smtClean="0">
                <a:solidFill>
                  <a:srgbClr val="002060"/>
                </a:solidFill>
              </a:rPr>
              <a:t>cin</a:t>
            </a:r>
            <a:r>
              <a:rPr lang="es-MX" sz="2000" dirty="0" smtClean="0">
                <a:solidFill>
                  <a:srgbClr val="002060"/>
                </a:solidFill>
              </a:rPr>
              <a:t> puede ser utilizado de la siguiente forma:</a:t>
            </a:r>
          </a:p>
          <a:p>
            <a:pPr marL="916686" lvl="1" indent="-514350" algn="just">
              <a:spcBef>
                <a:spcPts val="300"/>
              </a:spcBef>
              <a:buSzPct val="100000"/>
              <a:buFont typeface="Georgia"/>
              <a:buNone/>
            </a:pPr>
            <a:r>
              <a:rPr lang="es-MX" sz="2000" dirty="0" smtClean="0">
                <a:solidFill>
                  <a:srgbClr val="002060"/>
                </a:solidFill>
              </a:rPr>
              <a:t>	</a:t>
            </a:r>
            <a:r>
              <a:rPr lang="es-MX" sz="2800" b="1" dirty="0" err="1" smtClean="0">
                <a:solidFill>
                  <a:srgbClr val="002060"/>
                </a:solidFill>
              </a:rPr>
              <a:t>cin</a:t>
            </a:r>
            <a:r>
              <a:rPr lang="es-MX" sz="2800" b="1" dirty="0" smtClean="0">
                <a:solidFill>
                  <a:srgbClr val="002060"/>
                </a:solidFill>
              </a:rPr>
              <a:t> &gt;&gt;</a:t>
            </a:r>
            <a:r>
              <a:rPr lang="es-MX" sz="2800" b="1" dirty="0" smtClean="0">
                <a:solidFill>
                  <a:srgbClr val="FF0000"/>
                </a:solidFill>
              </a:rPr>
              <a:t>*</a:t>
            </a:r>
            <a:r>
              <a:rPr lang="es-MX" sz="2800" b="1" dirty="0" smtClean="0">
                <a:solidFill>
                  <a:srgbClr val="002060"/>
                </a:solidFill>
              </a:rPr>
              <a:t> variable</a:t>
            </a:r>
          </a:p>
          <a:p>
            <a:pPr marL="365760" indent="-91566" algn="just">
              <a:spcBef>
                <a:spcPts val="300"/>
              </a:spcBef>
              <a:buClr>
                <a:schemeClr val="accent3"/>
              </a:buClr>
              <a:buSzPct val="100000"/>
              <a:buFont typeface="Georgia"/>
              <a:buNone/>
            </a:pPr>
            <a:endParaRPr lang="es-MX" sz="2000" dirty="0" smtClean="0">
              <a:solidFill>
                <a:srgbClr val="002060"/>
              </a:solidFill>
            </a:endParaRPr>
          </a:p>
          <a:p>
            <a:pPr marL="365760" indent="-256032" algn="just">
              <a:spcBef>
                <a:spcPts val="300"/>
              </a:spcBef>
              <a:buClr>
                <a:schemeClr val="accent3"/>
              </a:buClr>
              <a:buSzPct val="100000"/>
              <a:buFont typeface="Georgia"/>
              <a:buChar char="•"/>
            </a:pPr>
            <a:r>
              <a:rPr lang="es-MX" sz="2000" dirty="0" smtClean="0">
                <a:solidFill>
                  <a:srgbClr val="002060"/>
                </a:solidFill>
              </a:rPr>
              <a:t>Ejemplos:</a:t>
            </a:r>
          </a:p>
          <a:p>
            <a:pPr marL="401828" lvl="1" indent="0" algn="just">
              <a:spcBef>
                <a:spcPts val="300"/>
              </a:spcBef>
              <a:buClr>
                <a:schemeClr val="accent3"/>
              </a:buClr>
              <a:buSzPct val="100000"/>
              <a:buFont typeface="Arial" panose="020B0604020202020204" pitchFamily="34" charset="0"/>
              <a:buNone/>
            </a:pPr>
            <a:r>
              <a:rPr lang="es-MX" sz="2000" dirty="0" smtClean="0">
                <a:solidFill>
                  <a:srgbClr val="002060"/>
                </a:solidFill>
              </a:rPr>
              <a:t>int  *entero = new int,  *entero1=new int,  *entero2=new int;</a:t>
            </a:r>
          </a:p>
          <a:p>
            <a:pPr marL="401828" lvl="1" indent="0" algn="just">
              <a:spcBef>
                <a:spcPts val="300"/>
              </a:spcBef>
              <a:buClr>
                <a:schemeClr val="accent3"/>
              </a:buClr>
              <a:buSzPct val="100000"/>
              <a:buFont typeface="Arial" panose="020B0604020202020204" pitchFamily="34" charset="0"/>
              <a:buNone/>
            </a:pPr>
            <a:r>
              <a:rPr lang="es-MX" sz="2000" dirty="0" err="1" smtClean="0">
                <a:solidFill>
                  <a:schemeClr val="accent6">
                    <a:lumMod val="75000"/>
                  </a:schemeClr>
                </a:solidFill>
              </a:rPr>
              <a:t>float</a:t>
            </a:r>
            <a:r>
              <a:rPr lang="es-MX" sz="2000" dirty="0" smtClean="0">
                <a:solidFill>
                  <a:schemeClr val="accent6">
                    <a:lumMod val="75000"/>
                  </a:schemeClr>
                </a:solidFill>
              </a:rPr>
              <a:t>  *flotante = new </a:t>
            </a:r>
            <a:r>
              <a:rPr lang="es-MX" sz="2000" dirty="0" err="1" smtClean="0">
                <a:solidFill>
                  <a:schemeClr val="accent6">
                    <a:lumMod val="75000"/>
                  </a:schemeClr>
                </a:solidFill>
              </a:rPr>
              <a:t>float</a:t>
            </a:r>
            <a:r>
              <a:rPr lang="es-MX" sz="2000" dirty="0" smtClean="0">
                <a:solidFill>
                  <a:schemeClr val="accent6">
                    <a:lumMod val="75000"/>
                  </a:schemeClr>
                </a:solidFill>
              </a:rPr>
              <a:t>;</a:t>
            </a:r>
          </a:p>
          <a:p>
            <a:pPr marL="401828" lvl="1" indent="0" algn="just">
              <a:spcBef>
                <a:spcPts val="300"/>
              </a:spcBef>
              <a:buClr>
                <a:schemeClr val="accent3"/>
              </a:buClr>
              <a:buSzPct val="100000"/>
              <a:buFont typeface="Arial" panose="020B0604020202020204" pitchFamily="34" charset="0"/>
              <a:buNone/>
            </a:pPr>
            <a:r>
              <a:rPr lang="es-MX" sz="2000" dirty="0" err="1" smtClean="0">
                <a:solidFill>
                  <a:schemeClr val="accent4">
                    <a:lumMod val="75000"/>
                  </a:schemeClr>
                </a:solidFill>
              </a:rPr>
              <a:t>char</a:t>
            </a:r>
            <a:r>
              <a:rPr lang="es-MX" sz="2000" dirty="0" smtClean="0">
                <a:solidFill>
                  <a:schemeClr val="accent4">
                    <a:lumMod val="75000"/>
                  </a:schemeClr>
                </a:solidFill>
              </a:rPr>
              <a:t>   *carácter = new </a:t>
            </a:r>
            <a:r>
              <a:rPr lang="es-MX" sz="2000" dirty="0" err="1" smtClean="0">
                <a:solidFill>
                  <a:schemeClr val="accent4">
                    <a:lumMod val="75000"/>
                  </a:schemeClr>
                </a:solidFill>
              </a:rPr>
              <a:t>char</a:t>
            </a:r>
            <a:r>
              <a:rPr lang="es-MX" sz="2000" dirty="0" smtClean="0">
                <a:solidFill>
                  <a:schemeClr val="accent4">
                    <a:lumMod val="75000"/>
                  </a:schemeClr>
                </a:solidFill>
              </a:rPr>
              <a:t>;</a:t>
            </a:r>
          </a:p>
          <a:p>
            <a:pPr marL="657860" lvl="1" indent="-103314" algn="just">
              <a:spcBef>
                <a:spcPts val="300"/>
              </a:spcBef>
              <a:buClr>
                <a:schemeClr val="accent3"/>
              </a:buClr>
              <a:buSzPct val="100000"/>
              <a:buFont typeface="Georgia"/>
              <a:buNone/>
            </a:pPr>
            <a:endParaRPr lang="es-MX" sz="2000" dirty="0" smtClean="0">
              <a:solidFill>
                <a:srgbClr val="002060"/>
              </a:solidFill>
            </a:endParaRPr>
          </a:p>
          <a:p>
            <a:pPr marL="754381" lvl="1" indent="-342900" algn="just">
              <a:spcBef>
                <a:spcPts val="300"/>
              </a:spcBef>
              <a:buSzPct val="100000"/>
              <a:buFont typeface="Wingdings" panose="05000000000000000000" pitchFamily="2" charset="2"/>
              <a:buChar char="Ø"/>
            </a:pPr>
            <a:r>
              <a:rPr lang="es-MX" sz="2000" dirty="0" err="1" smtClean="0">
                <a:solidFill>
                  <a:srgbClr val="002060"/>
                </a:solidFill>
              </a:rPr>
              <a:t>cin</a:t>
            </a:r>
            <a:r>
              <a:rPr lang="es-MX" sz="2000" dirty="0" smtClean="0">
                <a:solidFill>
                  <a:srgbClr val="002060"/>
                </a:solidFill>
              </a:rPr>
              <a:t> &gt;&gt; * entero;</a:t>
            </a:r>
          </a:p>
          <a:p>
            <a:pPr marL="754381" lvl="1" indent="-342900" algn="just">
              <a:spcBef>
                <a:spcPts val="300"/>
              </a:spcBef>
              <a:buSzPct val="100000"/>
              <a:buFont typeface="Wingdings" panose="05000000000000000000" pitchFamily="2" charset="2"/>
              <a:buChar char="Ø"/>
            </a:pPr>
            <a:r>
              <a:rPr lang="es-MX" sz="2000" dirty="0" err="1" smtClean="0">
                <a:solidFill>
                  <a:srgbClr val="002060"/>
                </a:solidFill>
              </a:rPr>
              <a:t>cin</a:t>
            </a:r>
            <a:r>
              <a:rPr lang="es-MX" sz="2000" dirty="0" smtClean="0">
                <a:solidFill>
                  <a:srgbClr val="002060"/>
                </a:solidFill>
              </a:rPr>
              <a:t> &gt;&gt;  *</a:t>
            </a:r>
            <a:r>
              <a:rPr lang="es-MX" sz="2000" dirty="0" err="1" smtClean="0">
                <a:solidFill>
                  <a:srgbClr val="002060"/>
                </a:solidFill>
              </a:rPr>
              <a:t>caracter</a:t>
            </a:r>
            <a:r>
              <a:rPr lang="es-MX" sz="2000" dirty="0" smtClean="0">
                <a:solidFill>
                  <a:srgbClr val="002060"/>
                </a:solidFill>
              </a:rPr>
              <a:t>;</a:t>
            </a:r>
          </a:p>
          <a:p>
            <a:pPr marL="754381" lvl="1" indent="-342900" algn="just">
              <a:spcBef>
                <a:spcPts val="300"/>
              </a:spcBef>
              <a:buSzPct val="100000"/>
              <a:buFont typeface="Wingdings" panose="05000000000000000000" pitchFamily="2" charset="2"/>
              <a:buChar char="Ø"/>
            </a:pPr>
            <a:r>
              <a:rPr lang="es-MX" sz="2000" dirty="0" err="1" smtClean="0">
                <a:solidFill>
                  <a:srgbClr val="002060"/>
                </a:solidFill>
              </a:rPr>
              <a:t>cin</a:t>
            </a:r>
            <a:r>
              <a:rPr lang="es-MX" sz="2000" dirty="0" smtClean="0">
                <a:solidFill>
                  <a:srgbClr val="002060"/>
                </a:solidFill>
              </a:rPr>
              <a:t> &gt;&gt;  *flotante;</a:t>
            </a:r>
          </a:p>
          <a:p>
            <a:pPr marL="754381" lvl="1" indent="-342900" algn="just">
              <a:spcBef>
                <a:spcPts val="300"/>
              </a:spcBef>
              <a:buSzPct val="100000"/>
              <a:buFont typeface="Wingdings" panose="05000000000000000000" pitchFamily="2" charset="2"/>
              <a:buChar char="Ø"/>
            </a:pPr>
            <a:r>
              <a:rPr lang="es-MX" sz="2000" dirty="0" err="1" smtClean="0">
                <a:solidFill>
                  <a:srgbClr val="002060"/>
                </a:solidFill>
              </a:rPr>
              <a:t>cin</a:t>
            </a:r>
            <a:r>
              <a:rPr lang="es-MX" sz="2000" dirty="0" smtClean="0">
                <a:solidFill>
                  <a:srgbClr val="002060"/>
                </a:solidFill>
              </a:rPr>
              <a:t> &gt;&gt;  *entero1 &gt;&gt;  *entero2;</a:t>
            </a:r>
            <a:endParaRPr lang="es-MX" sz="2000" dirty="0">
              <a:solidFill>
                <a:srgbClr val="002060"/>
              </a:solidFill>
            </a:endParaRPr>
          </a:p>
        </p:txBody>
      </p:sp>
      <p:sp>
        <p:nvSpPr>
          <p:cNvPr id="4" name="Rectángulo redondeado 3"/>
          <p:cNvSpPr/>
          <p:nvPr/>
        </p:nvSpPr>
        <p:spPr>
          <a:xfrm>
            <a:off x="4134056" y="2190255"/>
            <a:ext cx="1275124" cy="445476"/>
          </a:xfrm>
          <a:prstGeom prst="roundRect">
            <a:avLst/>
          </a:prstGeom>
          <a:solidFill>
            <a:srgbClr val="66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solidFill>
                  <a:schemeClr val="dk1"/>
                </a:solidFill>
                <a:ea typeface="Calibri"/>
                <a:cs typeface="Calibri"/>
                <a:sym typeface="Calibri"/>
              </a:rPr>
              <a:t>Sintaxis</a:t>
            </a:r>
            <a:endParaRPr lang="es-MX" b="1" dirty="0"/>
          </a:p>
        </p:txBody>
      </p:sp>
      <p:sp>
        <p:nvSpPr>
          <p:cNvPr id="2" name="Marcador de fecha 1"/>
          <p:cNvSpPr>
            <a:spLocks noGrp="1"/>
          </p:cNvSpPr>
          <p:nvPr>
            <p:ph type="dt" sz="half" idx="10"/>
          </p:nvPr>
        </p:nvSpPr>
        <p:spPr/>
        <p:txBody>
          <a:bodyPr/>
          <a:lstStyle/>
          <a:p>
            <a:fld id="{C522E62E-3C9E-4C57-9E3F-0DB71B15A64F}" type="datetime1">
              <a:rPr lang="es-MX" smtClean="0"/>
              <a:t>05/03/2024</a:t>
            </a:fld>
            <a:endParaRPr lang="es-MX"/>
          </a:p>
        </p:txBody>
      </p:sp>
      <p:sp>
        <p:nvSpPr>
          <p:cNvPr id="3" name="Marcador de número de diapositiva 2"/>
          <p:cNvSpPr>
            <a:spLocks noGrp="1"/>
          </p:cNvSpPr>
          <p:nvPr>
            <p:ph type="sldNum" sz="quarter" idx="12"/>
          </p:nvPr>
        </p:nvSpPr>
        <p:spPr/>
        <p:txBody>
          <a:bodyPr/>
          <a:lstStyle/>
          <a:p>
            <a:fld id="{CDF7E74A-622D-4723-BDFC-4E0DFBEEC54D}" type="slidenum">
              <a:rPr lang="es-MX" smtClean="0"/>
              <a:t>37</a:t>
            </a:fld>
            <a:endParaRPr lang="es-MX" dirty="0"/>
          </a:p>
        </p:txBody>
      </p:sp>
    </p:spTree>
    <p:extLst>
      <p:ext uri="{BB962C8B-B14F-4D97-AF65-F5344CB8AC3E}">
        <p14:creationId xmlns:p14="http://schemas.microsoft.com/office/powerpoint/2010/main" val="40259749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668268" y="728385"/>
            <a:ext cx="6081932" cy="7655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lgn="l"/>
            <a:r>
              <a:rPr lang="es-PE" sz="3000" b="1" dirty="0" smtClean="0">
                <a:solidFill>
                  <a:schemeClr val="bg1">
                    <a:lumMod val="65000"/>
                  </a:schemeClr>
                </a:solidFill>
              </a:rPr>
              <a:t>Estructura de un programa</a:t>
            </a:r>
            <a:endParaRPr lang="en-US" sz="3000" b="1" dirty="0" smtClean="0">
              <a:solidFill>
                <a:schemeClr val="bg1">
                  <a:lumMod val="65000"/>
                </a:schemeClr>
              </a:solidFill>
            </a:endParaRPr>
          </a:p>
        </p:txBody>
      </p:sp>
      <p:pic>
        <p:nvPicPr>
          <p:cNvPr id="8194" name="Picture 2" descr="Basic Structure of c++ Programming Language Learn Programming Basics to  Advanced in Hindi"/>
          <p:cNvPicPr>
            <a:picLocks noChangeAspect="1" noChangeArrowheads="1"/>
          </p:cNvPicPr>
          <p:nvPr/>
        </p:nvPicPr>
        <p:blipFill rotWithShape="1">
          <a:blip r:embed="rId2">
            <a:extLst>
              <a:ext uri="{28A0092B-C50C-407E-A947-70E740481C1C}">
                <a14:useLocalDpi xmlns:a14="http://schemas.microsoft.com/office/drawing/2010/main" val="0"/>
              </a:ext>
            </a:extLst>
          </a:blip>
          <a:srcRect t="1" b="40177"/>
          <a:stretch/>
        </p:blipFill>
        <p:spPr bwMode="auto">
          <a:xfrm>
            <a:off x="701100" y="2308619"/>
            <a:ext cx="4308453" cy="3233015"/>
          </a:xfrm>
          <a:prstGeom prst="rect">
            <a:avLst/>
          </a:prstGeom>
          <a:noFill/>
          <a:extLst>
            <a:ext uri="{909E8E84-426E-40DD-AFC4-6F175D3DCCD1}">
              <a14:hiddenFill xmlns:a14="http://schemas.microsoft.com/office/drawing/2010/main">
                <a:solidFill>
                  <a:srgbClr val="FFFFFF"/>
                </a:solidFill>
              </a14:hiddenFill>
            </a:ext>
          </a:extLst>
        </p:spPr>
      </p:pic>
      <p:sp>
        <p:nvSpPr>
          <p:cNvPr id="2" name="Flecha derecha 1"/>
          <p:cNvSpPr/>
          <p:nvPr/>
        </p:nvSpPr>
        <p:spPr>
          <a:xfrm>
            <a:off x="5801193" y="1698749"/>
            <a:ext cx="734518" cy="524656"/>
          </a:xfrm>
          <a:prstGeom prs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redondeado 5"/>
          <p:cNvSpPr/>
          <p:nvPr/>
        </p:nvSpPr>
        <p:spPr>
          <a:xfrm>
            <a:off x="6922039" y="1687448"/>
            <a:ext cx="2367524" cy="535957"/>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rgbClr val="002060"/>
                </a:solidFill>
              </a:rPr>
              <a:t>cabecera</a:t>
            </a:r>
            <a:endParaRPr lang="es-MX" sz="1100" dirty="0">
              <a:solidFill>
                <a:srgbClr val="002060"/>
              </a:solidFill>
            </a:endParaRPr>
          </a:p>
        </p:txBody>
      </p:sp>
      <p:sp>
        <p:nvSpPr>
          <p:cNvPr id="7" name="Flecha derecha 6"/>
          <p:cNvSpPr/>
          <p:nvPr/>
        </p:nvSpPr>
        <p:spPr>
          <a:xfrm>
            <a:off x="5801193" y="2566850"/>
            <a:ext cx="734518" cy="524656"/>
          </a:xfrm>
          <a:prstGeom prs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7"/>
          <p:cNvSpPr/>
          <p:nvPr/>
        </p:nvSpPr>
        <p:spPr>
          <a:xfrm>
            <a:off x="6922039" y="2540559"/>
            <a:ext cx="2367524" cy="535957"/>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rgbClr val="002060"/>
                </a:solidFill>
              </a:rPr>
              <a:t>Función principal</a:t>
            </a:r>
            <a:endParaRPr lang="es-MX" sz="1050" dirty="0">
              <a:solidFill>
                <a:srgbClr val="002060"/>
              </a:solidFill>
            </a:endParaRPr>
          </a:p>
        </p:txBody>
      </p:sp>
      <p:sp>
        <p:nvSpPr>
          <p:cNvPr id="9" name="Flecha derecha 8"/>
          <p:cNvSpPr/>
          <p:nvPr/>
        </p:nvSpPr>
        <p:spPr>
          <a:xfrm>
            <a:off x="5801193" y="3296352"/>
            <a:ext cx="734518" cy="524656"/>
          </a:xfrm>
          <a:prstGeom prs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redondeado 9"/>
          <p:cNvSpPr/>
          <p:nvPr/>
        </p:nvSpPr>
        <p:spPr>
          <a:xfrm>
            <a:off x="6922039" y="3285051"/>
            <a:ext cx="2367524" cy="535957"/>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rgbClr val="002060"/>
                </a:solidFill>
              </a:rPr>
              <a:t>Cuerpo del programa</a:t>
            </a:r>
            <a:endParaRPr lang="es-MX" sz="1050" dirty="0">
              <a:solidFill>
                <a:srgbClr val="002060"/>
              </a:solidFill>
            </a:endParaRPr>
          </a:p>
        </p:txBody>
      </p:sp>
      <p:sp>
        <p:nvSpPr>
          <p:cNvPr id="3" name="Marcador de fecha 2"/>
          <p:cNvSpPr>
            <a:spLocks noGrp="1"/>
          </p:cNvSpPr>
          <p:nvPr>
            <p:ph type="dt" sz="half" idx="10"/>
          </p:nvPr>
        </p:nvSpPr>
        <p:spPr/>
        <p:txBody>
          <a:bodyPr/>
          <a:lstStyle/>
          <a:p>
            <a:fld id="{4C9D33D3-338F-4B75-A326-AE840DEEA115}" type="datetime1">
              <a:rPr lang="es-MX" smtClean="0"/>
              <a:t>05/03/2024</a:t>
            </a:fld>
            <a:endParaRPr lang="es-MX"/>
          </a:p>
        </p:txBody>
      </p:sp>
      <p:sp>
        <p:nvSpPr>
          <p:cNvPr id="4" name="Marcador de número de diapositiva 3"/>
          <p:cNvSpPr>
            <a:spLocks noGrp="1"/>
          </p:cNvSpPr>
          <p:nvPr>
            <p:ph type="sldNum" sz="quarter" idx="12"/>
          </p:nvPr>
        </p:nvSpPr>
        <p:spPr/>
        <p:txBody>
          <a:bodyPr/>
          <a:lstStyle/>
          <a:p>
            <a:fld id="{CDF7E74A-622D-4723-BDFC-4E0DFBEEC54D}" type="slidenum">
              <a:rPr lang="es-MX" smtClean="0"/>
              <a:t>38</a:t>
            </a:fld>
            <a:endParaRPr lang="es-MX" dirty="0"/>
          </a:p>
        </p:txBody>
      </p:sp>
    </p:spTree>
    <p:extLst>
      <p:ext uri="{BB962C8B-B14F-4D97-AF65-F5344CB8AC3E}">
        <p14:creationId xmlns:p14="http://schemas.microsoft.com/office/powerpoint/2010/main" val="32658299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668268" y="1012066"/>
            <a:ext cx="6081932" cy="7655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lgn="l"/>
            <a:r>
              <a:rPr lang="es-PE" sz="3000" b="1" dirty="0" smtClean="0">
                <a:solidFill>
                  <a:schemeClr val="bg1">
                    <a:lumMod val="65000"/>
                  </a:schemeClr>
                </a:solidFill>
              </a:rPr>
              <a:t>Operaciones de entrada y salida</a:t>
            </a:r>
            <a:endParaRPr lang="en-US" sz="3000" b="1" dirty="0" smtClean="0">
              <a:solidFill>
                <a:schemeClr val="bg1">
                  <a:lumMod val="65000"/>
                </a:schemeClr>
              </a:solidFill>
            </a:endParaRPr>
          </a:p>
        </p:txBody>
      </p:sp>
      <p:sp>
        <p:nvSpPr>
          <p:cNvPr id="6" name="Google Shape;556;p56"/>
          <p:cNvSpPr/>
          <p:nvPr/>
        </p:nvSpPr>
        <p:spPr>
          <a:xfrm>
            <a:off x="4705662" y="2137346"/>
            <a:ext cx="3733801" cy="1820057"/>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PE">
                <a:solidFill>
                  <a:schemeClr val="bg1"/>
                </a:solidFill>
                <a:ea typeface="Arial"/>
                <a:cs typeface="Arial"/>
                <a:sym typeface="Arial"/>
              </a:rPr>
              <a:t>Ingrese el largo: 10</a:t>
            </a:r>
            <a:endParaRPr>
              <a:solidFill>
                <a:schemeClr val="bg1"/>
              </a:solidFill>
            </a:endParaRPr>
          </a:p>
          <a:p>
            <a:pPr marL="0" marR="0" lvl="0" indent="0" algn="l" rtl="0">
              <a:spcBef>
                <a:spcPts val="0"/>
              </a:spcBef>
              <a:spcAft>
                <a:spcPts val="0"/>
              </a:spcAft>
              <a:buNone/>
            </a:pPr>
            <a:r>
              <a:rPr lang="es-PE">
                <a:solidFill>
                  <a:schemeClr val="bg1"/>
                </a:solidFill>
                <a:ea typeface="Arial"/>
                <a:cs typeface="Arial"/>
                <a:sym typeface="Arial"/>
              </a:rPr>
              <a:t>Ingrese el ancho: 5</a:t>
            </a:r>
            <a:endParaRPr>
              <a:solidFill>
                <a:schemeClr val="bg1"/>
              </a:solidFill>
            </a:endParaRPr>
          </a:p>
          <a:p>
            <a:pPr marL="0" marR="0" lvl="0" indent="0" algn="l" rtl="0">
              <a:spcBef>
                <a:spcPts val="0"/>
              </a:spcBef>
              <a:spcAft>
                <a:spcPts val="0"/>
              </a:spcAft>
              <a:buNone/>
            </a:pPr>
            <a:r>
              <a:rPr lang="es-PE">
                <a:solidFill>
                  <a:schemeClr val="bg1"/>
                </a:solidFill>
                <a:ea typeface="Arial"/>
                <a:cs typeface="Arial"/>
                <a:sym typeface="Arial"/>
              </a:rPr>
              <a:t>El area es: 50</a:t>
            </a:r>
            <a:endParaRPr>
              <a:solidFill>
                <a:schemeClr val="bg1"/>
              </a:solidFill>
            </a:endParaRPr>
          </a:p>
        </p:txBody>
      </p:sp>
      <p:graphicFrame>
        <p:nvGraphicFramePr>
          <p:cNvPr id="2" name="Objeto 1"/>
          <p:cNvGraphicFramePr>
            <a:graphicFrameLocks noChangeAspect="1"/>
          </p:cNvGraphicFramePr>
          <p:nvPr>
            <p:extLst>
              <p:ext uri="{D42A27DB-BD31-4B8C-83A1-F6EECF244321}">
                <p14:modId xmlns:p14="http://schemas.microsoft.com/office/powerpoint/2010/main" val="2008416231"/>
              </p:ext>
            </p:extLst>
          </p:nvPr>
        </p:nvGraphicFramePr>
        <p:xfrm>
          <a:off x="828545" y="1777583"/>
          <a:ext cx="3233789" cy="3484957"/>
        </p:xfrm>
        <a:graphic>
          <a:graphicData uri="http://schemas.openxmlformats.org/presentationml/2006/ole">
            <mc:AlternateContent xmlns:mc="http://schemas.openxmlformats.org/markup-compatibility/2006">
              <mc:Choice xmlns:v="urn:schemas-microsoft-com:vml" Requires="v">
                <p:oleObj spid="_x0000_s1067" name="Imagen de mapa de bits" r:id="rId3" imgW="3924360" imgH="4229280" progId="Paint.Picture">
                  <p:embed/>
                </p:oleObj>
              </mc:Choice>
              <mc:Fallback>
                <p:oleObj name="Imagen de mapa de bits" r:id="rId3" imgW="3924360" imgH="4229280" progId="Paint.Picture">
                  <p:embed/>
                  <p:pic>
                    <p:nvPicPr>
                      <p:cNvPr id="0" name=""/>
                      <p:cNvPicPr/>
                      <p:nvPr/>
                    </p:nvPicPr>
                    <p:blipFill>
                      <a:blip r:embed="rId4"/>
                      <a:stretch>
                        <a:fillRect/>
                      </a:stretch>
                    </p:blipFill>
                    <p:spPr>
                      <a:xfrm>
                        <a:off x="828545" y="1777583"/>
                        <a:ext cx="3233789" cy="3484957"/>
                      </a:xfrm>
                      <a:prstGeom prst="rect">
                        <a:avLst/>
                      </a:prstGeom>
                    </p:spPr>
                  </p:pic>
                </p:oleObj>
              </mc:Fallback>
            </mc:AlternateContent>
          </a:graphicData>
        </a:graphic>
      </p:graphicFrame>
      <p:sp>
        <p:nvSpPr>
          <p:cNvPr id="3" name="Marcador de fecha 2"/>
          <p:cNvSpPr>
            <a:spLocks noGrp="1"/>
          </p:cNvSpPr>
          <p:nvPr>
            <p:ph type="dt" sz="half" idx="10"/>
          </p:nvPr>
        </p:nvSpPr>
        <p:spPr/>
        <p:txBody>
          <a:bodyPr/>
          <a:lstStyle/>
          <a:p>
            <a:fld id="{003DD29D-7B04-4C82-9D13-B7254A01205B}" type="datetime1">
              <a:rPr lang="es-MX" smtClean="0"/>
              <a:t>05/03/2024</a:t>
            </a:fld>
            <a:endParaRPr lang="es-MX"/>
          </a:p>
        </p:txBody>
      </p:sp>
      <p:sp>
        <p:nvSpPr>
          <p:cNvPr id="4" name="Marcador de número de diapositiva 3"/>
          <p:cNvSpPr>
            <a:spLocks noGrp="1"/>
          </p:cNvSpPr>
          <p:nvPr>
            <p:ph type="sldNum" sz="quarter" idx="12"/>
          </p:nvPr>
        </p:nvSpPr>
        <p:spPr/>
        <p:txBody>
          <a:bodyPr/>
          <a:lstStyle/>
          <a:p>
            <a:fld id="{CDF7E74A-622D-4723-BDFC-4E0DFBEEC54D}" type="slidenum">
              <a:rPr lang="es-MX" smtClean="0"/>
              <a:t>39</a:t>
            </a:fld>
            <a:endParaRPr lang="es-MX" dirty="0"/>
          </a:p>
        </p:txBody>
      </p:sp>
    </p:spTree>
    <p:extLst>
      <p:ext uri="{BB962C8B-B14F-4D97-AF65-F5344CB8AC3E}">
        <p14:creationId xmlns:p14="http://schemas.microsoft.com/office/powerpoint/2010/main" val="142843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a:spLocks noGrp="1"/>
          </p:cNvSpPr>
          <p:nvPr>
            <p:ph type="subTitle" idx="1"/>
          </p:nvPr>
        </p:nvSpPr>
        <p:spPr>
          <a:xfrm>
            <a:off x="876272" y="864030"/>
            <a:ext cx="2136751" cy="609600"/>
          </a:xfrm>
        </p:spPr>
        <p:txBody>
          <a:bodyPr>
            <a:normAutofit/>
          </a:bodyPr>
          <a:lstStyle/>
          <a:p>
            <a:pPr marL="63500" algn="l" eaLnBrk="1" hangingPunct="1"/>
            <a:r>
              <a:rPr lang="es-PE" sz="3000" b="1" dirty="0" smtClean="0">
                <a:solidFill>
                  <a:schemeClr val="bg1">
                    <a:lumMod val="65000"/>
                  </a:schemeClr>
                </a:solidFill>
              </a:rPr>
              <a:t>Temario</a:t>
            </a:r>
            <a:endParaRPr lang="en-US" sz="3000" b="1" dirty="0" smtClean="0">
              <a:solidFill>
                <a:schemeClr val="bg1">
                  <a:lumMod val="65000"/>
                </a:schemeClr>
              </a:solidFill>
            </a:endParaRPr>
          </a:p>
        </p:txBody>
      </p:sp>
      <p:sp>
        <p:nvSpPr>
          <p:cNvPr id="3" name="Content Placeholder 3"/>
          <p:cNvSpPr txBox="1">
            <a:spLocks/>
          </p:cNvSpPr>
          <p:nvPr/>
        </p:nvSpPr>
        <p:spPr>
          <a:xfrm>
            <a:off x="1011183" y="1034992"/>
            <a:ext cx="8510897" cy="4550508"/>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14350" indent="-514350">
              <a:buFont typeface="+mj-lt"/>
              <a:buAutoNum type="arabicPeriod"/>
            </a:pPr>
            <a:r>
              <a:rPr lang="es-PE" sz="2800" dirty="0" smtClean="0">
                <a:solidFill>
                  <a:srgbClr val="002060"/>
                </a:solidFill>
              </a:rPr>
              <a:t>El bit</a:t>
            </a:r>
          </a:p>
          <a:p>
            <a:pPr marL="514350" indent="-514350">
              <a:buFont typeface="+mj-lt"/>
              <a:buAutoNum type="arabicPeriod"/>
            </a:pPr>
            <a:r>
              <a:rPr lang="es-PE" sz="2800" dirty="0" smtClean="0">
                <a:solidFill>
                  <a:srgbClr val="002060"/>
                </a:solidFill>
              </a:rPr>
              <a:t>Lenguaje binario</a:t>
            </a:r>
          </a:p>
          <a:p>
            <a:pPr marL="514350" indent="-514350">
              <a:buFont typeface="+mj-lt"/>
              <a:buAutoNum type="arabicPeriod"/>
            </a:pPr>
            <a:r>
              <a:rPr lang="es-PE" sz="2800" dirty="0" smtClean="0">
                <a:solidFill>
                  <a:srgbClr val="002060"/>
                </a:solidFill>
              </a:rPr>
              <a:t>Programa </a:t>
            </a:r>
            <a:r>
              <a:rPr lang="es-PE" sz="2800" dirty="0">
                <a:solidFill>
                  <a:srgbClr val="002060"/>
                </a:solidFill>
              </a:rPr>
              <a:t>fuente y programa objeto</a:t>
            </a:r>
          </a:p>
          <a:p>
            <a:pPr marL="514350" indent="-514350">
              <a:buFont typeface="+mj-lt"/>
              <a:buAutoNum type="arabicPeriod"/>
            </a:pPr>
            <a:r>
              <a:rPr lang="es-PE" sz="2800" dirty="0" smtClean="0">
                <a:solidFill>
                  <a:srgbClr val="002060"/>
                </a:solidFill>
              </a:rPr>
              <a:t>Tipos de datos</a:t>
            </a:r>
          </a:p>
          <a:p>
            <a:pPr marL="514350" indent="-514350">
              <a:buFont typeface="+mj-lt"/>
              <a:buAutoNum type="arabicPeriod"/>
            </a:pPr>
            <a:r>
              <a:rPr lang="es-PE" sz="2800" dirty="0" smtClean="0">
                <a:solidFill>
                  <a:srgbClr val="002060"/>
                </a:solidFill>
              </a:rPr>
              <a:t>Variables</a:t>
            </a:r>
          </a:p>
          <a:p>
            <a:pPr marL="514350" indent="-514350">
              <a:buFont typeface="+mj-lt"/>
              <a:buAutoNum type="arabicPeriod"/>
            </a:pPr>
            <a:r>
              <a:rPr lang="es-PE" sz="2800" dirty="0" smtClean="0">
                <a:solidFill>
                  <a:srgbClr val="002060"/>
                </a:solidFill>
              </a:rPr>
              <a:t>Operadores</a:t>
            </a:r>
          </a:p>
          <a:p>
            <a:pPr marL="514350" indent="-514350">
              <a:buFont typeface="+mj-lt"/>
              <a:buAutoNum type="arabicPeriod"/>
            </a:pPr>
            <a:r>
              <a:rPr lang="es-PE" sz="2800" dirty="0">
                <a:solidFill>
                  <a:srgbClr val="002060"/>
                </a:solidFill>
              </a:rPr>
              <a:t>Entrada y Salida de Datos</a:t>
            </a:r>
          </a:p>
          <a:p>
            <a:pPr marL="514350" indent="-514350">
              <a:buFont typeface="+mj-lt"/>
              <a:buAutoNum type="arabicPeriod"/>
            </a:pPr>
            <a:r>
              <a:rPr lang="es-PE" sz="2800" dirty="0" smtClean="0">
                <a:solidFill>
                  <a:srgbClr val="002060"/>
                </a:solidFill>
              </a:rPr>
              <a:t>Estructura de un programa en C++</a:t>
            </a:r>
          </a:p>
          <a:p>
            <a:pPr marL="514350" indent="-514350">
              <a:buFont typeface="+mj-lt"/>
              <a:buAutoNum type="arabicPeriod"/>
            </a:pPr>
            <a:r>
              <a:rPr lang="es-PE" sz="2800" dirty="0" smtClean="0">
                <a:solidFill>
                  <a:srgbClr val="002060"/>
                </a:solidFill>
              </a:rPr>
              <a:t>Ejemplos</a:t>
            </a:r>
          </a:p>
        </p:txBody>
      </p:sp>
      <p:sp>
        <p:nvSpPr>
          <p:cNvPr id="4" name="Marcador de fecha 3"/>
          <p:cNvSpPr>
            <a:spLocks noGrp="1"/>
          </p:cNvSpPr>
          <p:nvPr>
            <p:ph type="dt" sz="half" idx="10"/>
          </p:nvPr>
        </p:nvSpPr>
        <p:spPr/>
        <p:txBody>
          <a:bodyPr/>
          <a:lstStyle/>
          <a:p>
            <a:fld id="{A3EA354D-4F76-4FE8-AEF9-A80C23C66F6F}" type="datetime1">
              <a:rPr lang="es-MX" smtClean="0"/>
              <a:t>05/03/2024</a:t>
            </a:fld>
            <a:endParaRPr lang="es-MX"/>
          </a:p>
        </p:txBody>
      </p:sp>
      <p:sp>
        <p:nvSpPr>
          <p:cNvPr id="5" name="Marcador de número de diapositiva 4"/>
          <p:cNvSpPr>
            <a:spLocks noGrp="1"/>
          </p:cNvSpPr>
          <p:nvPr>
            <p:ph type="sldNum" sz="quarter" idx="12"/>
          </p:nvPr>
        </p:nvSpPr>
        <p:spPr/>
        <p:txBody>
          <a:bodyPr/>
          <a:lstStyle/>
          <a:p>
            <a:fld id="{CDF7E74A-622D-4723-BDFC-4E0DFBEEC54D}" type="slidenum">
              <a:rPr lang="es-MX" smtClean="0"/>
              <a:t>4</a:t>
            </a:fld>
            <a:endParaRPr lang="es-MX" dirty="0"/>
          </a:p>
        </p:txBody>
      </p:sp>
    </p:spTree>
    <p:extLst>
      <p:ext uri="{BB962C8B-B14F-4D97-AF65-F5344CB8AC3E}">
        <p14:creationId xmlns:p14="http://schemas.microsoft.com/office/powerpoint/2010/main" val="7018102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783004" y="1055641"/>
            <a:ext cx="6081932" cy="7655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lgn="l"/>
            <a:r>
              <a:rPr lang="es-PE" sz="3000" b="1" dirty="0" smtClean="0">
                <a:solidFill>
                  <a:schemeClr val="bg1">
                    <a:lumMod val="65000"/>
                  </a:schemeClr>
                </a:solidFill>
              </a:rPr>
              <a:t>Operaciones de entrada y salida</a:t>
            </a:r>
            <a:endParaRPr lang="en-US" sz="3000" b="1" dirty="0" smtClean="0">
              <a:solidFill>
                <a:schemeClr val="bg1">
                  <a:lumMod val="65000"/>
                </a:schemeClr>
              </a:solidFill>
            </a:endParaRPr>
          </a:p>
        </p:txBody>
      </p:sp>
      <p:sp>
        <p:nvSpPr>
          <p:cNvPr id="7" name="Google Shape;557;p56"/>
          <p:cNvSpPr/>
          <p:nvPr/>
        </p:nvSpPr>
        <p:spPr>
          <a:xfrm>
            <a:off x="4615722" y="2465239"/>
            <a:ext cx="3733800" cy="1357254"/>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PE" dirty="0">
                <a:solidFill>
                  <a:schemeClr val="bg1"/>
                </a:solidFill>
                <a:ea typeface="Arial"/>
                <a:cs typeface="Arial"/>
                <a:sym typeface="Arial"/>
              </a:rPr>
              <a:t>Ingrese el Largo y Ancho: 10  5</a:t>
            </a:r>
            <a:endParaRPr dirty="0">
              <a:solidFill>
                <a:schemeClr val="bg1"/>
              </a:solidFill>
            </a:endParaRPr>
          </a:p>
          <a:p>
            <a:pPr marL="0" marR="0" lvl="0" indent="0" algn="l" rtl="0">
              <a:spcBef>
                <a:spcPts val="0"/>
              </a:spcBef>
              <a:spcAft>
                <a:spcPts val="0"/>
              </a:spcAft>
              <a:buNone/>
            </a:pPr>
            <a:r>
              <a:rPr lang="es-PE" dirty="0">
                <a:solidFill>
                  <a:schemeClr val="bg1"/>
                </a:solidFill>
                <a:ea typeface="Arial"/>
                <a:cs typeface="Arial"/>
                <a:sym typeface="Arial"/>
              </a:rPr>
              <a:t>El </a:t>
            </a:r>
            <a:r>
              <a:rPr lang="es-PE" dirty="0" err="1">
                <a:solidFill>
                  <a:schemeClr val="bg1"/>
                </a:solidFill>
                <a:ea typeface="Arial"/>
                <a:cs typeface="Arial"/>
                <a:sym typeface="Arial"/>
              </a:rPr>
              <a:t>area</a:t>
            </a:r>
            <a:r>
              <a:rPr lang="es-PE" dirty="0">
                <a:solidFill>
                  <a:schemeClr val="bg1"/>
                </a:solidFill>
                <a:ea typeface="Arial"/>
                <a:cs typeface="Arial"/>
                <a:sym typeface="Arial"/>
              </a:rPr>
              <a:t> es: 50</a:t>
            </a:r>
            <a:endParaRPr dirty="0">
              <a:solidFill>
                <a:schemeClr val="bg1"/>
              </a:solidFill>
            </a:endParaRPr>
          </a:p>
        </p:txBody>
      </p:sp>
      <p:graphicFrame>
        <p:nvGraphicFramePr>
          <p:cNvPr id="2" name="Objeto 1"/>
          <p:cNvGraphicFramePr>
            <a:graphicFrameLocks noChangeAspect="1"/>
          </p:cNvGraphicFramePr>
          <p:nvPr>
            <p:extLst>
              <p:ext uri="{D42A27DB-BD31-4B8C-83A1-F6EECF244321}">
                <p14:modId xmlns:p14="http://schemas.microsoft.com/office/powerpoint/2010/main" val="1722393471"/>
              </p:ext>
            </p:extLst>
          </p:nvPr>
        </p:nvGraphicFramePr>
        <p:xfrm>
          <a:off x="697147" y="1807563"/>
          <a:ext cx="3032657" cy="3139191"/>
        </p:xfrm>
        <a:graphic>
          <a:graphicData uri="http://schemas.openxmlformats.org/presentationml/2006/ole">
            <mc:AlternateContent xmlns:mc="http://schemas.openxmlformats.org/markup-compatibility/2006">
              <mc:Choice xmlns:v="urn:schemas-microsoft-com:vml" Requires="v">
                <p:oleObj spid="_x0000_s2091" name="Imagen de mapa de bits" r:id="rId3" imgW="4067280" imgH="4210200" progId="Paint.Picture">
                  <p:embed/>
                </p:oleObj>
              </mc:Choice>
              <mc:Fallback>
                <p:oleObj name="Imagen de mapa de bits" r:id="rId3" imgW="4067280" imgH="4210200" progId="Paint.Picture">
                  <p:embed/>
                  <p:pic>
                    <p:nvPicPr>
                      <p:cNvPr id="0" name=""/>
                      <p:cNvPicPr/>
                      <p:nvPr/>
                    </p:nvPicPr>
                    <p:blipFill>
                      <a:blip r:embed="rId4"/>
                      <a:stretch>
                        <a:fillRect/>
                      </a:stretch>
                    </p:blipFill>
                    <p:spPr>
                      <a:xfrm>
                        <a:off x="697147" y="1807563"/>
                        <a:ext cx="3032657" cy="3139191"/>
                      </a:xfrm>
                      <a:prstGeom prst="rect">
                        <a:avLst/>
                      </a:prstGeom>
                    </p:spPr>
                  </p:pic>
                </p:oleObj>
              </mc:Fallback>
            </mc:AlternateContent>
          </a:graphicData>
        </a:graphic>
      </p:graphicFrame>
      <p:sp>
        <p:nvSpPr>
          <p:cNvPr id="3" name="Marcador de fecha 2"/>
          <p:cNvSpPr>
            <a:spLocks noGrp="1"/>
          </p:cNvSpPr>
          <p:nvPr>
            <p:ph type="dt" sz="half" idx="10"/>
          </p:nvPr>
        </p:nvSpPr>
        <p:spPr/>
        <p:txBody>
          <a:bodyPr/>
          <a:lstStyle/>
          <a:p>
            <a:fld id="{491E8959-C179-4AC8-8CB9-13410F47203D}" type="datetime1">
              <a:rPr lang="es-MX" smtClean="0"/>
              <a:t>05/03/2024</a:t>
            </a:fld>
            <a:endParaRPr lang="es-MX"/>
          </a:p>
        </p:txBody>
      </p:sp>
      <p:sp>
        <p:nvSpPr>
          <p:cNvPr id="4" name="Marcador de número de diapositiva 3"/>
          <p:cNvSpPr>
            <a:spLocks noGrp="1"/>
          </p:cNvSpPr>
          <p:nvPr>
            <p:ph type="sldNum" sz="quarter" idx="12"/>
          </p:nvPr>
        </p:nvSpPr>
        <p:spPr/>
        <p:txBody>
          <a:bodyPr/>
          <a:lstStyle/>
          <a:p>
            <a:fld id="{CDF7E74A-622D-4723-BDFC-4E0DFBEEC54D}" type="slidenum">
              <a:rPr lang="es-MX" smtClean="0"/>
              <a:t>40</a:t>
            </a:fld>
            <a:endParaRPr lang="es-MX" dirty="0"/>
          </a:p>
        </p:txBody>
      </p:sp>
    </p:spTree>
    <p:extLst>
      <p:ext uri="{BB962C8B-B14F-4D97-AF65-F5344CB8AC3E}">
        <p14:creationId xmlns:p14="http://schemas.microsoft.com/office/powerpoint/2010/main" val="1497430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273898" y="892166"/>
            <a:ext cx="6081932" cy="7655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lgn="l"/>
            <a:r>
              <a:rPr lang="es-PE" sz="3000" b="1" dirty="0" smtClean="0">
                <a:solidFill>
                  <a:schemeClr val="bg1">
                    <a:lumMod val="65000"/>
                  </a:schemeClr>
                </a:solidFill>
              </a:rPr>
              <a:t>Secuencias de escape</a:t>
            </a:r>
            <a:endParaRPr lang="en-US" sz="3000" b="1" dirty="0" smtClean="0">
              <a:solidFill>
                <a:schemeClr val="bg1">
                  <a:lumMod val="65000"/>
                </a:schemeClr>
              </a:solidFill>
            </a:endParaRPr>
          </a:p>
        </p:txBody>
      </p:sp>
      <p:graphicFrame>
        <p:nvGraphicFramePr>
          <p:cNvPr id="6" name="Google Shape;525;p51"/>
          <p:cNvGraphicFramePr/>
          <p:nvPr>
            <p:extLst>
              <p:ext uri="{D42A27DB-BD31-4B8C-83A1-F6EECF244321}">
                <p14:modId xmlns:p14="http://schemas.microsoft.com/office/powerpoint/2010/main" val="4198018484"/>
              </p:ext>
            </p:extLst>
          </p:nvPr>
        </p:nvGraphicFramePr>
        <p:xfrm>
          <a:off x="471268" y="1846385"/>
          <a:ext cx="8305800" cy="2748350"/>
        </p:xfrm>
        <a:graphic>
          <a:graphicData uri="http://schemas.openxmlformats.org/drawingml/2006/table">
            <a:tbl>
              <a:tblPr firstRow="1" bandRow="1">
                <a:noFill/>
              </a:tblPr>
              <a:tblGrid>
                <a:gridCol w="13716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4876800">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es-PE" sz="1800" b="1" dirty="0">
                          <a:solidFill>
                            <a:srgbClr val="002060"/>
                          </a:solidFill>
                        </a:rPr>
                        <a:t>Secuencia</a:t>
                      </a:r>
                      <a:endParaRPr sz="1800" b="1" dirty="0">
                        <a:solidFill>
                          <a:srgbClr val="002060"/>
                        </a:solidFill>
                      </a:endParaRPr>
                    </a:p>
                  </a:txBody>
                  <a:tcPr marL="91450" marR="91450" marT="45725" marB="45725">
                    <a:solidFill>
                      <a:schemeClr val="accent1">
                        <a:lumMod val="60000"/>
                        <a:lumOff val="40000"/>
                      </a:schemeClr>
                    </a:solidFill>
                  </a:tcPr>
                </a:tc>
                <a:tc>
                  <a:txBody>
                    <a:bodyPr/>
                    <a:lstStyle/>
                    <a:p>
                      <a:pPr marL="0" marR="0" lvl="0" indent="0" algn="l" rtl="0">
                        <a:spcBef>
                          <a:spcPts val="0"/>
                        </a:spcBef>
                        <a:spcAft>
                          <a:spcPts val="0"/>
                        </a:spcAft>
                        <a:buNone/>
                      </a:pPr>
                      <a:r>
                        <a:rPr lang="es-PE" sz="1800" b="1" dirty="0">
                          <a:solidFill>
                            <a:srgbClr val="002060"/>
                          </a:solidFill>
                        </a:rPr>
                        <a:t>Explicación</a:t>
                      </a:r>
                      <a:endParaRPr sz="1800" b="1" dirty="0">
                        <a:solidFill>
                          <a:srgbClr val="002060"/>
                        </a:solidFill>
                      </a:endParaRPr>
                    </a:p>
                  </a:txBody>
                  <a:tcPr marL="91450" marR="91450" marT="45725" marB="45725">
                    <a:solidFill>
                      <a:schemeClr val="accent1">
                        <a:lumMod val="60000"/>
                        <a:lumOff val="40000"/>
                      </a:schemeClr>
                    </a:solidFill>
                  </a:tcPr>
                </a:tc>
                <a:tc>
                  <a:txBody>
                    <a:bodyPr/>
                    <a:lstStyle/>
                    <a:p>
                      <a:pPr marL="0" marR="0" lvl="0" indent="0" algn="l" rtl="0">
                        <a:spcBef>
                          <a:spcPts val="0"/>
                        </a:spcBef>
                        <a:spcAft>
                          <a:spcPts val="0"/>
                        </a:spcAft>
                        <a:buNone/>
                      </a:pPr>
                      <a:r>
                        <a:rPr lang="es-PE" sz="1800" b="1" dirty="0">
                          <a:solidFill>
                            <a:srgbClr val="002060"/>
                          </a:solidFill>
                        </a:rPr>
                        <a:t>Ejemplo</a:t>
                      </a:r>
                      <a:endParaRPr sz="1800" b="1" dirty="0">
                        <a:solidFill>
                          <a:srgbClr val="002060"/>
                        </a:solidFill>
                      </a:endParaRPr>
                    </a:p>
                  </a:txBody>
                  <a:tcPr marL="91450" marR="91450" marT="45725" marB="45725">
                    <a:solidFill>
                      <a:schemeClr val="accent1">
                        <a:lumMod val="60000"/>
                        <a:lumOff val="40000"/>
                      </a:schemeClr>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s-PE" sz="2000" b="1" dirty="0">
                          <a:solidFill>
                            <a:srgbClr val="C00000"/>
                          </a:solidFill>
                        </a:rPr>
                        <a:t>\n</a:t>
                      </a:r>
                      <a:endParaRPr sz="2000" b="1" dirty="0">
                        <a:solidFill>
                          <a:srgbClr val="C00000"/>
                        </a:solidFill>
                      </a:endParaRPr>
                    </a:p>
                  </a:txBody>
                  <a:tcPr marL="91450" marR="91450" marT="45725" marB="45725"/>
                </a:tc>
                <a:tc>
                  <a:txBody>
                    <a:bodyPr/>
                    <a:lstStyle/>
                    <a:p>
                      <a:pPr marL="0" marR="0" lvl="0" indent="0" algn="l" rtl="0">
                        <a:spcBef>
                          <a:spcPts val="0"/>
                        </a:spcBef>
                        <a:spcAft>
                          <a:spcPts val="0"/>
                        </a:spcAft>
                        <a:buNone/>
                      </a:pPr>
                      <a:r>
                        <a:rPr lang="es-PE" sz="1800"/>
                        <a:t>Salto de línea</a:t>
                      </a:r>
                      <a:endParaRPr sz="1800"/>
                    </a:p>
                  </a:txBody>
                  <a:tcPr marL="91450" marR="91450" marT="45725" marB="45725"/>
                </a:tc>
                <a:tc>
                  <a:txBody>
                    <a:bodyPr/>
                    <a:lstStyle/>
                    <a:p>
                      <a:pPr marL="0" marR="0" lvl="0" indent="0" algn="l" rtl="0">
                        <a:spcBef>
                          <a:spcPts val="0"/>
                        </a:spcBef>
                        <a:spcAft>
                          <a:spcPts val="0"/>
                        </a:spcAft>
                        <a:buNone/>
                      </a:pPr>
                      <a:r>
                        <a:rPr lang="es-PE" sz="1800"/>
                        <a:t>cout &lt;&lt;  “Primera Linea</a:t>
                      </a:r>
                      <a:r>
                        <a:rPr lang="es-PE" sz="1800">
                          <a:solidFill>
                            <a:srgbClr val="C00000"/>
                          </a:solidFill>
                        </a:rPr>
                        <a:t>\n</a:t>
                      </a:r>
                      <a:r>
                        <a:rPr lang="es-PE" sz="1800"/>
                        <a:t>Segunda Linea”;</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s-PE" sz="2000" b="1" dirty="0">
                          <a:solidFill>
                            <a:srgbClr val="C00000"/>
                          </a:solidFill>
                        </a:rPr>
                        <a:t>\a</a:t>
                      </a:r>
                      <a:endParaRPr sz="2000" b="1" dirty="0">
                        <a:solidFill>
                          <a:srgbClr val="C00000"/>
                        </a:solidFill>
                      </a:endParaRPr>
                    </a:p>
                  </a:txBody>
                  <a:tcPr marL="91450" marR="91450" marT="45725" marB="45725"/>
                </a:tc>
                <a:tc>
                  <a:txBody>
                    <a:bodyPr/>
                    <a:lstStyle/>
                    <a:p>
                      <a:pPr marL="0" marR="0" lvl="0" indent="0" algn="l" rtl="0">
                        <a:spcBef>
                          <a:spcPts val="0"/>
                        </a:spcBef>
                        <a:spcAft>
                          <a:spcPts val="0"/>
                        </a:spcAft>
                        <a:buNone/>
                      </a:pPr>
                      <a:r>
                        <a:rPr lang="es-PE" sz="1800" dirty="0"/>
                        <a:t>Alarma</a:t>
                      </a:r>
                      <a:endParaRPr sz="1800" dirty="0"/>
                    </a:p>
                  </a:txBody>
                  <a:tcPr marL="91450" marR="91450" marT="45725" marB="45725"/>
                </a:tc>
                <a:tc>
                  <a:txBody>
                    <a:bodyPr/>
                    <a:lstStyle/>
                    <a:p>
                      <a:pPr marL="0" marR="0" lvl="0" indent="0" algn="l" rtl="0">
                        <a:spcBef>
                          <a:spcPts val="0"/>
                        </a:spcBef>
                        <a:spcAft>
                          <a:spcPts val="0"/>
                        </a:spcAft>
                        <a:buNone/>
                      </a:pPr>
                      <a:r>
                        <a:rPr lang="es-PE" sz="1800"/>
                        <a:t>cout &lt;&lt; “Suena ahora</a:t>
                      </a:r>
                      <a:r>
                        <a:rPr lang="es-PE" sz="1800">
                          <a:solidFill>
                            <a:srgbClr val="C00000"/>
                          </a:solidFill>
                        </a:rPr>
                        <a:t>\a</a:t>
                      </a:r>
                      <a:r>
                        <a:rPr lang="es-PE" sz="1800"/>
                        <a:t>…Listo”;</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s-PE" sz="2000" b="1" dirty="0">
                          <a:solidFill>
                            <a:srgbClr val="C00000"/>
                          </a:solidFill>
                        </a:rPr>
                        <a:t>\b</a:t>
                      </a:r>
                      <a:endParaRPr sz="2000" b="1" dirty="0">
                        <a:solidFill>
                          <a:srgbClr val="C00000"/>
                        </a:solidFill>
                      </a:endParaRPr>
                    </a:p>
                  </a:txBody>
                  <a:tcPr marL="91450" marR="91450" marT="45725" marB="45725"/>
                </a:tc>
                <a:tc>
                  <a:txBody>
                    <a:bodyPr/>
                    <a:lstStyle/>
                    <a:p>
                      <a:pPr marL="0" marR="0" lvl="0" indent="0" algn="l" rtl="0">
                        <a:spcBef>
                          <a:spcPts val="0"/>
                        </a:spcBef>
                        <a:spcAft>
                          <a:spcPts val="0"/>
                        </a:spcAft>
                        <a:buNone/>
                      </a:pPr>
                      <a:r>
                        <a:rPr lang="es-PE" sz="1800"/>
                        <a:t>Retroceso</a:t>
                      </a:r>
                      <a:endParaRPr sz="1800"/>
                    </a:p>
                  </a:txBody>
                  <a:tcPr marL="91450" marR="91450" marT="45725" marB="45725"/>
                </a:tc>
                <a:tc>
                  <a:txBody>
                    <a:bodyPr/>
                    <a:lstStyle/>
                    <a:p>
                      <a:pPr marL="0" marR="0" lvl="0" indent="0" algn="l" rtl="0">
                        <a:spcBef>
                          <a:spcPts val="0"/>
                        </a:spcBef>
                        <a:spcAft>
                          <a:spcPts val="0"/>
                        </a:spcAft>
                        <a:buNone/>
                      </a:pPr>
                      <a:r>
                        <a:rPr lang="es-PE" sz="1800"/>
                        <a:t>cout &lt;&lt; “Error do</a:t>
                      </a:r>
                      <a:r>
                        <a:rPr lang="es-PE" sz="1800">
                          <a:solidFill>
                            <a:srgbClr val="C00000"/>
                          </a:solidFill>
                        </a:rPr>
                        <a:t>\b</a:t>
                      </a:r>
                      <a:r>
                        <a:rPr lang="es-PE" sz="1800"/>
                        <a:t>e tipeo”;</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s-PE" sz="2000" b="1" dirty="0">
                          <a:solidFill>
                            <a:srgbClr val="C00000"/>
                          </a:solidFill>
                        </a:rPr>
                        <a:t>\t</a:t>
                      </a:r>
                      <a:endParaRPr sz="2000" b="1" dirty="0">
                        <a:solidFill>
                          <a:srgbClr val="C00000"/>
                        </a:solidFill>
                      </a:endParaRPr>
                    </a:p>
                  </a:txBody>
                  <a:tcPr marL="91450" marR="91450" marT="45725" marB="45725"/>
                </a:tc>
                <a:tc>
                  <a:txBody>
                    <a:bodyPr/>
                    <a:lstStyle/>
                    <a:p>
                      <a:pPr marL="0" marR="0" lvl="0" indent="0" algn="l" rtl="0">
                        <a:spcBef>
                          <a:spcPts val="0"/>
                        </a:spcBef>
                        <a:spcAft>
                          <a:spcPts val="0"/>
                        </a:spcAft>
                        <a:buNone/>
                      </a:pPr>
                      <a:r>
                        <a:rPr lang="es-PE" sz="1800" dirty="0"/>
                        <a:t>Tabulación</a:t>
                      </a:r>
                      <a:endParaRPr sz="1800" dirty="0"/>
                    </a:p>
                  </a:txBody>
                  <a:tcPr marL="91450" marR="91450" marT="45725" marB="45725"/>
                </a:tc>
                <a:tc>
                  <a:txBody>
                    <a:bodyPr/>
                    <a:lstStyle/>
                    <a:p>
                      <a:pPr marL="0" marR="0" lvl="0" indent="0" algn="l" rtl="0">
                        <a:spcBef>
                          <a:spcPts val="0"/>
                        </a:spcBef>
                        <a:spcAft>
                          <a:spcPts val="0"/>
                        </a:spcAft>
                        <a:buNone/>
                      </a:pPr>
                      <a:r>
                        <a:rPr lang="es-PE" sz="1800"/>
                        <a:t>cout &lt;&lt; “Columna1</a:t>
                      </a:r>
                      <a:r>
                        <a:rPr lang="es-PE" sz="1800">
                          <a:solidFill>
                            <a:srgbClr val="C00000"/>
                          </a:solidFill>
                        </a:rPr>
                        <a:t>\t</a:t>
                      </a:r>
                      <a:r>
                        <a:rPr lang="es-PE" sz="1800"/>
                        <a:t>Columna2</a:t>
                      </a:r>
                      <a:r>
                        <a:rPr lang="es-PE" sz="1800">
                          <a:solidFill>
                            <a:srgbClr val="C00000"/>
                          </a:solidFill>
                        </a:rPr>
                        <a:t>\t</a:t>
                      </a:r>
                      <a:r>
                        <a:rPr lang="es-PE" sz="1800"/>
                        <a:t>Columna3”;</a:t>
                      </a: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s-PE" sz="2000" b="1" dirty="0">
                          <a:solidFill>
                            <a:srgbClr val="C00000"/>
                          </a:solidFill>
                        </a:rPr>
                        <a:t>\\</a:t>
                      </a:r>
                      <a:endParaRPr sz="2000" b="1" dirty="0">
                        <a:solidFill>
                          <a:srgbClr val="C00000"/>
                        </a:solidFill>
                      </a:endParaRPr>
                    </a:p>
                  </a:txBody>
                  <a:tcPr marL="91450" marR="91450" marT="45725" marB="45725"/>
                </a:tc>
                <a:tc>
                  <a:txBody>
                    <a:bodyPr/>
                    <a:lstStyle/>
                    <a:p>
                      <a:pPr marL="0" marR="0" lvl="0" indent="0" algn="l" rtl="0">
                        <a:spcBef>
                          <a:spcPts val="0"/>
                        </a:spcBef>
                        <a:spcAft>
                          <a:spcPts val="0"/>
                        </a:spcAft>
                        <a:buNone/>
                      </a:pPr>
                      <a:r>
                        <a:rPr lang="es-PE" sz="1800"/>
                        <a:t>Barra inclinada</a:t>
                      </a:r>
                      <a:endParaRPr sz="1800"/>
                    </a:p>
                  </a:txBody>
                  <a:tcPr marL="91450" marR="91450" marT="45725" marB="45725"/>
                </a:tc>
                <a:tc>
                  <a:txBody>
                    <a:bodyPr/>
                    <a:lstStyle/>
                    <a:p>
                      <a:pPr marL="0" marR="0" lvl="0" indent="0" algn="l" rtl="0">
                        <a:spcBef>
                          <a:spcPts val="0"/>
                        </a:spcBef>
                        <a:spcAft>
                          <a:spcPts val="0"/>
                        </a:spcAft>
                        <a:buNone/>
                      </a:pPr>
                      <a:r>
                        <a:rPr lang="es-PE" sz="1800"/>
                        <a:t>cout &lt;&lt;“ El salto de linea es con </a:t>
                      </a:r>
                      <a:r>
                        <a:rPr lang="es-PE" sz="1800">
                          <a:solidFill>
                            <a:srgbClr val="C00000"/>
                          </a:solidFill>
                        </a:rPr>
                        <a:t>\\n </a:t>
                      </a:r>
                      <a:r>
                        <a:rPr lang="es-PE" sz="1800"/>
                        <a:t>solamente”;</a:t>
                      </a:r>
                      <a:endParaRPr sz="1800"/>
                    </a:p>
                  </a:txBody>
                  <a:tcPr marL="91450" marR="91450" marT="45725" marB="45725"/>
                </a:tc>
                <a:extLst>
                  <a:ext uri="{0D108BD9-81ED-4DB2-BD59-A6C34878D82A}">
                    <a16:rowId xmlns:a16="http://schemas.microsoft.com/office/drawing/2014/main" val="10005"/>
                  </a:ext>
                </a:extLst>
              </a:tr>
              <a:tr h="370850">
                <a:tc>
                  <a:txBody>
                    <a:bodyPr/>
                    <a:lstStyle/>
                    <a:p>
                      <a:pPr marL="0" marR="0" lvl="0" indent="0" algn="ctr" rtl="0">
                        <a:spcBef>
                          <a:spcPts val="0"/>
                        </a:spcBef>
                        <a:spcAft>
                          <a:spcPts val="0"/>
                        </a:spcAft>
                        <a:buNone/>
                      </a:pPr>
                      <a:r>
                        <a:rPr lang="es-PE" sz="2000" b="1" dirty="0">
                          <a:solidFill>
                            <a:srgbClr val="C00000"/>
                          </a:solidFill>
                        </a:rPr>
                        <a:t>\”</a:t>
                      </a:r>
                      <a:endParaRPr sz="2000" b="1" dirty="0">
                        <a:solidFill>
                          <a:srgbClr val="C00000"/>
                        </a:solidFill>
                      </a:endParaRPr>
                    </a:p>
                  </a:txBody>
                  <a:tcPr marL="91450" marR="91450" marT="45725" marB="45725"/>
                </a:tc>
                <a:tc>
                  <a:txBody>
                    <a:bodyPr/>
                    <a:lstStyle/>
                    <a:p>
                      <a:pPr marL="0" marR="0" lvl="0" indent="0" algn="l" rtl="0">
                        <a:spcBef>
                          <a:spcPts val="0"/>
                        </a:spcBef>
                        <a:spcAft>
                          <a:spcPts val="0"/>
                        </a:spcAft>
                        <a:buNone/>
                      </a:pPr>
                      <a:r>
                        <a:rPr lang="es-PE" sz="1800"/>
                        <a:t>Comillas dobles</a:t>
                      </a:r>
                      <a:endParaRPr sz="1800"/>
                    </a:p>
                  </a:txBody>
                  <a:tcPr marL="91450" marR="91450" marT="45725" marB="45725"/>
                </a:tc>
                <a:tc>
                  <a:txBody>
                    <a:bodyPr/>
                    <a:lstStyle/>
                    <a:p>
                      <a:pPr marL="0" marR="0" lvl="0" indent="0" algn="l" rtl="0">
                        <a:spcBef>
                          <a:spcPts val="0"/>
                        </a:spcBef>
                        <a:spcAft>
                          <a:spcPts val="0"/>
                        </a:spcAft>
                        <a:buNone/>
                      </a:pPr>
                      <a:r>
                        <a:rPr lang="es-PE" sz="1800" dirty="0" err="1"/>
                        <a:t>cout</a:t>
                      </a:r>
                      <a:r>
                        <a:rPr lang="es-PE" sz="1800" dirty="0"/>
                        <a:t> &lt;&lt; “Me dijo: </a:t>
                      </a:r>
                      <a:r>
                        <a:rPr lang="es-PE" sz="1800" dirty="0">
                          <a:solidFill>
                            <a:srgbClr val="C00000"/>
                          </a:solidFill>
                        </a:rPr>
                        <a:t>\”</a:t>
                      </a:r>
                      <a:r>
                        <a:rPr lang="es-PE" sz="1800" dirty="0"/>
                        <a:t>Salta ahora</a:t>
                      </a:r>
                      <a:r>
                        <a:rPr lang="es-PE" sz="1800" dirty="0">
                          <a:solidFill>
                            <a:srgbClr val="C00000"/>
                          </a:solidFill>
                        </a:rPr>
                        <a:t>\”</a:t>
                      </a:r>
                      <a:r>
                        <a:rPr lang="es-PE" sz="1800" dirty="0"/>
                        <a:t> y nada más”;</a:t>
                      </a:r>
                      <a:endParaRPr sz="1800" dirty="0"/>
                    </a:p>
                  </a:txBody>
                  <a:tcPr marL="91450" marR="91450" marT="45725" marB="45725"/>
                </a:tc>
                <a:extLst>
                  <a:ext uri="{0D108BD9-81ED-4DB2-BD59-A6C34878D82A}">
                    <a16:rowId xmlns:a16="http://schemas.microsoft.com/office/drawing/2014/main" val="10006"/>
                  </a:ext>
                </a:extLst>
              </a:tr>
            </a:tbl>
          </a:graphicData>
        </a:graphic>
      </p:graphicFrame>
      <p:sp>
        <p:nvSpPr>
          <p:cNvPr id="2" name="Marcador de fecha 1"/>
          <p:cNvSpPr>
            <a:spLocks noGrp="1"/>
          </p:cNvSpPr>
          <p:nvPr>
            <p:ph type="dt" sz="half" idx="10"/>
          </p:nvPr>
        </p:nvSpPr>
        <p:spPr/>
        <p:txBody>
          <a:bodyPr/>
          <a:lstStyle/>
          <a:p>
            <a:fld id="{046918C1-6DB7-4E5B-A347-D4367AE190D2}" type="datetime1">
              <a:rPr lang="es-MX" smtClean="0"/>
              <a:t>05/03/2024</a:t>
            </a:fld>
            <a:endParaRPr lang="es-MX"/>
          </a:p>
        </p:txBody>
      </p:sp>
      <p:sp>
        <p:nvSpPr>
          <p:cNvPr id="3" name="Marcador de número de diapositiva 2"/>
          <p:cNvSpPr>
            <a:spLocks noGrp="1"/>
          </p:cNvSpPr>
          <p:nvPr>
            <p:ph type="sldNum" sz="quarter" idx="12"/>
          </p:nvPr>
        </p:nvSpPr>
        <p:spPr/>
        <p:txBody>
          <a:bodyPr/>
          <a:lstStyle/>
          <a:p>
            <a:fld id="{CDF7E74A-622D-4723-BDFC-4E0DFBEEC54D}" type="slidenum">
              <a:rPr lang="es-MX" smtClean="0"/>
              <a:t>41</a:t>
            </a:fld>
            <a:endParaRPr lang="es-MX" dirty="0"/>
          </a:p>
        </p:txBody>
      </p:sp>
    </p:spTree>
    <p:extLst>
      <p:ext uri="{BB962C8B-B14F-4D97-AF65-F5344CB8AC3E}">
        <p14:creationId xmlns:p14="http://schemas.microsoft.com/office/powerpoint/2010/main" val="9594310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49;p55"/>
          <p:cNvSpPr txBox="1">
            <a:spLocks/>
          </p:cNvSpPr>
          <p:nvPr/>
        </p:nvSpPr>
        <p:spPr>
          <a:xfrm>
            <a:off x="318868" y="1553272"/>
            <a:ext cx="8229600" cy="4803080"/>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9728" indent="0" algn="just">
              <a:spcBef>
                <a:spcPts val="0"/>
              </a:spcBef>
              <a:buClr>
                <a:schemeClr val="accent3"/>
              </a:buClr>
              <a:buSzPct val="100000"/>
              <a:buNone/>
            </a:pPr>
            <a:r>
              <a:rPr lang="es-MX" sz="2000" dirty="0" smtClean="0">
                <a:solidFill>
                  <a:srgbClr val="002060"/>
                </a:solidFill>
              </a:rPr>
              <a:t>Se tiene las denominaciones en billetes y monedas.</a:t>
            </a:r>
          </a:p>
          <a:p>
            <a:pPr marL="452628" indent="-342900" algn="just">
              <a:spcBef>
                <a:spcPts val="0"/>
              </a:spcBef>
              <a:buClr>
                <a:schemeClr val="accent3"/>
              </a:buClr>
              <a:buSzPct val="100000"/>
              <a:buFontTx/>
              <a:buChar char="-"/>
            </a:pPr>
            <a:r>
              <a:rPr lang="es-MX" sz="2000" dirty="0">
                <a:solidFill>
                  <a:srgbClr val="002060"/>
                </a:solidFill>
              </a:rPr>
              <a:t>Billetes de </a:t>
            </a:r>
            <a:r>
              <a:rPr lang="es-MX" sz="2000" dirty="0" smtClean="0">
                <a:solidFill>
                  <a:srgbClr val="002060"/>
                </a:solidFill>
              </a:rPr>
              <a:t>100 </a:t>
            </a:r>
            <a:r>
              <a:rPr lang="es-MX" sz="2000" dirty="0">
                <a:solidFill>
                  <a:srgbClr val="002060"/>
                </a:solidFill>
              </a:rPr>
              <a:t>soles</a:t>
            </a:r>
          </a:p>
          <a:p>
            <a:pPr marL="452628" indent="-342900" algn="just">
              <a:spcBef>
                <a:spcPts val="0"/>
              </a:spcBef>
              <a:buClr>
                <a:schemeClr val="accent3"/>
              </a:buClr>
              <a:buSzPct val="100000"/>
              <a:buFontTx/>
              <a:buChar char="-"/>
            </a:pPr>
            <a:r>
              <a:rPr lang="es-MX" sz="2000" dirty="0" smtClean="0">
                <a:solidFill>
                  <a:srgbClr val="002060"/>
                </a:solidFill>
              </a:rPr>
              <a:t>Billetes de 10 soles</a:t>
            </a:r>
          </a:p>
          <a:p>
            <a:pPr marL="452628" indent="-342900" algn="just">
              <a:spcBef>
                <a:spcPts val="0"/>
              </a:spcBef>
              <a:buClr>
                <a:schemeClr val="accent3"/>
              </a:buClr>
              <a:buSzPct val="100000"/>
              <a:buFontTx/>
              <a:buChar char="-"/>
            </a:pPr>
            <a:r>
              <a:rPr lang="es-MX" sz="2000" dirty="0" smtClean="0">
                <a:solidFill>
                  <a:srgbClr val="002060"/>
                </a:solidFill>
              </a:rPr>
              <a:t>Monedas de 1 sol</a:t>
            </a:r>
          </a:p>
          <a:p>
            <a:pPr marL="452628" indent="-342900" algn="just">
              <a:spcBef>
                <a:spcPts val="0"/>
              </a:spcBef>
              <a:buClr>
                <a:schemeClr val="accent3"/>
              </a:buClr>
              <a:buSzPct val="100000"/>
              <a:buFontTx/>
              <a:buChar char="-"/>
            </a:pPr>
            <a:r>
              <a:rPr lang="es-MX" sz="2000" dirty="0" smtClean="0">
                <a:solidFill>
                  <a:srgbClr val="002060"/>
                </a:solidFill>
              </a:rPr>
              <a:t>Monedas de 0.50 céntimos</a:t>
            </a:r>
          </a:p>
          <a:p>
            <a:pPr marL="452628" indent="-342900" algn="just">
              <a:spcBef>
                <a:spcPts val="0"/>
              </a:spcBef>
              <a:buClr>
                <a:schemeClr val="accent3"/>
              </a:buClr>
              <a:buSzPct val="100000"/>
              <a:buFontTx/>
              <a:buChar char="-"/>
            </a:pPr>
            <a:r>
              <a:rPr lang="es-MX" sz="2000" dirty="0" smtClean="0">
                <a:solidFill>
                  <a:srgbClr val="002060"/>
                </a:solidFill>
              </a:rPr>
              <a:t>Monedas de 0.20 céntimos</a:t>
            </a:r>
          </a:p>
          <a:p>
            <a:pPr marL="452628" indent="-342900" algn="just">
              <a:spcBef>
                <a:spcPts val="0"/>
              </a:spcBef>
              <a:buClr>
                <a:schemeClr val="accent3"/>
              </a:buClr>
              <a:buSzPct val="100000"/>
              <a:buFontTx/>
              <a:buChar char="-"/>
            </a:pPr>
            <a:r>
              <a:rPr lang="es-MX" sz="2000" dirty="0" smtClean="0">
                <a:solidFill>
                  <a:srgbClr val="002060"/>
                </a:solidFill>
              </a:rPr>
              <a:t>Monedas de 0.10 céntimos</a:t>
            </a:r>
          </a:p>
          <a:p>
            <a:pPr marL="109728" indent="0" algn="just">
              <a:spcBef>
                <a:spcPts val="0"/>
              </a:spcBef>
              <a:buClr>
                <a:schemeClr val="accent3"/>
              </a:buClr>
              <a:buSzPct val="100000"/>
              <a:buNone/>
            </a:pPr>
            <a:endParaRPr lang="es-MX" sz="2000" dirty="0" smtClean="0">
              <a:solidFill>
                <a:srgbClr val="002060"/>
              </a:solidFill>
            </a:endParaRPr>
          </a:p>
          <a:p>
            <a:pPr marL="109728" indent="0" algn="just">
              <a:spcBef>
                <a:spcPts val="0"/>
              </a:spcBef>
              <a:buClr>
                <a:schemeClr val="accent3"/>
              </a:buClr>
              <a:buSzPct val="100000"/>
              <a:buNone/>
            </a:pPr>
            <a:r>
              <a:rPr lang="es-MX" sz="2000" dirty="0" smtClean="0">
                <a:solidFill>
                  <a:srgbClr val="002060"/>
                </a:solidFill>
              </a:rPr>
              <a:t>¿A Cuántos billetes y/o monedas, de las denominaciones mostradas, equivale una cantidad “N” ingresada por teclado ? </a:t>
            </a:r>
          </a:p>
          <a:p>
            <a:pPr marL="109728" indent="0" algn="just">
              <a:spcBef>
                <a:spcPts val="0"/>
              </a:spcBef>
              <a:buClr>
                <a:schemeClr val="accent3"/>
              </a:buClr>
              <a:buSzPct val="100000"/>
              <a:buNone/>
            </a:pPr>
            <a:endParaRPr lang="es-MX" sz="2000" dirty="0">
              <a:solidFill>
                <a:srgbClr val="002060"/>
              </a:solidFill>
            </a:endParaRPr>
          </a:p>
          <a:p>
            <a:pPr marL="109728" indent="0" algn="just">
              <a:spcBef>
                <a:spcPts val="0"/>
              </a:spcBef>
              <a:buClr>
                <a:schemeClr val="accent3"/>
              </a:buClr>
              <a:buSzPct val="100000"/>
              <a:buNone/>
            </a:pPr>
            <a:r>
              <a:rPr lang="es-MX" sz="2000" b="1" dirty="0" smtClean="0">
                <a:solidFill>
                  <a:srgbClr val="002060"/>
                </a:solidFill>
              </a:rPr>
              <a:t>Ejemplo</a:t>
            </a:r>
          </a:p>
          <a:p>
            <a:pPr marL="109728" indent="0" algn="just">
              <a:spcBef>
                <a:spcPts val="0"/>
              </a:spcBef>
              <a:buClr>
                <a:schemeClr val="accent3"/>
              </a:buClr>
              <a:buSzPct val="100000"/>
              <a:buNone/>
            </a:pPr>
            <a:r>
              <a:rPr lang="es-MX" sz="2000" dirty="0" smtClean="0">
                <a:solidFill>
                  <a:srgbClr val="002060"/>
                </a:solidFill>
              </a:rPr>
              <a:t>Si </a:t>
            </a:r>
            <a:r>
              <a:rPr lang="es-MX" sz="2000" b="1" dirty="0" smtClean="0">
                <a:solidFill>
                  <a:srgbClr val="002060"/>
                </a:solidFill>
              </a:rPr>
              <a:t>N = 375</a:t>
            </a:r>
          </a:p>
          <a:p>
            <a:pPr marL="109728" indent="0" algn="just">
              <a:spcBef>
                <a:spcPts val="0"/>
              </a:spcBef>
              <a:buClr>
                <a:schemeClr val="accent3"/>
              </a:buClr>
              <a:buSzPct val="100000"/>
              <a:buNone/>
            </a:pPr>
            <a:r>
              <a:rPr lang="es-MX" sz="2000" dirty="0" smtClean="0">
                <a:solidFill>
                  <a:srgbClr val="002060"/>
                </a:solidFill>
              </a:rPr>
              <a:t>Las denominaciones serían:</a:t>
            </a:r>
          </a:p>
          <a:p>
            <a:pPr marL="109728" indent="0" algn="just">
              <a:spcBef>
                <a:spcPts val="0"/>
              </a:spcBef>
              <a:buClr>
                <a:schemeClr val="accent3"/>
              </a:buClr>
              <a:buSzPct val="100000"/>
              <a:buNone/>
            </a:pPr>
            <a:r>
              <a:rPr lang="es-MX" sz="2000" b="1" dirty="0" smtClean="0"/>
              <a:t>3</a:t>
            </a:r>
            <a:r>
              <a:rPr lang="es-MX" sz="2000" dirty="0" smtClean="0">
                <a:solidFill>
                  <a:srgbClr val="002060"/>
                </a:solidFill>
              </a:rPr>
              <a:t> billetes de 100 soles</a:t>
            </a:r>
          </a:p>
          <a:p>
            <a:pPr marL="109728" indent="0" algn="just">
              <a:spcBef>
                <a:spcPts val="0"/>
              </a:spcBef>
              <a:buClr>
                <a:schemeClr val="accent3"/>
              </a:buClr>
              <a:buSzPct val="100000"/>
              <a:buNone/>
            </a:pPr>
            <a:r>
              <a:rPr lang="es-MX" sz="2000" b="1" dirty="0" smtClean="0"/>
              <a:t>7</a:t>
            </a:r>
            <a:r>
              <a:rPr lang="es-MX" sz="2000" dirty="0" smtClean="0">
                <a:solidFill>
                  <a:srgbClr val="002060"/>
                </a:solidFill>
              </a:rPr>
              <a:t> billetes de 10 soles</a:t>
            </a:r>
          </a:p>
          <a:p>
            <a:pPr marL="109728" indent="0" algn="just">
              <a:spcBef>
                <a:spcPts val="0"/>
              </a:spcBef>
              <a:buClr>
                <a:schemeClr val="accent3"/>
              </a:buClr>
              <a:buSzPct val="100000"/>
              <a:buNone/>
            </a:pPr>
            <a:r>
              <a:rPr lang="es-MX" sz="2000" b="1" dirty="0" smtClean="0"/>
              <a:t>5</a:t>
            </a:r>
            <a:r>
              <a:rPr lang="es-MX" sz="2000" dirty="0" smtClean="0">
                <a:solidFill>
                  <a:srgbClr val="002060"/>
                </a:solidFill>
              </a:rPr>
              <a:t> monedas de 1 sol</a:t>
            </a:r>
            <a:endParaRPr lang="es-MX" sz="2000" dirty="0">
              <a:solidFill>
                <a:srgbClr val="002060"/>
              </a:solidFill>
            </a:endParaRPr>
          </a:p>
        </p:txBody>
      </p:sp>
      <p:sp>
        <p:nvSpPr>
          <p:cNvPr id="5" name="Subtitle 2"/>
          <p:cNvSpPr txBox="1">
            <a:spLocks/>
          </p:cNvSpPr>
          <p:nvPr/>
        </p:nvSpPr>
        <p:spPr>
          <a:xfrm>
            <a:off x="318868" y="914400"/>
            <a:ext cx="6081932" cy="5544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lgn="l"/>
            <a:r>
              <a:rPr lang="es-PE" sz="3000" b="1" dirty="0" smtClean="0">
                <a:solidFill>
                  <a:schemeClr val="bg1">
                    <a:lumMod val="65000"/>
                  </a:schemeClr>
                </a:solidFill>
              </a:rPr>
              <a:t>Ejercicio</a:t>
            </a:r>
            <a:endParaRPr lang="en-US" sz="3000" b="1" dirty="0" smtClean="0">
              <a:solidFill>
                <a:schemeClr val="bg1">
                  <a:lumMod val="65000"/>
                </a:schemeClr>
              </a:solidFill>
            </a:endParaRPr>
          </a:p>
        </p:txBody>
      </p:sp>
      <p:sp>
        <p:nvSpPr>
          <p:cNvPr id="2" name="Marcador de fecha 1"/>
          <p:cNvSpPr>
            <a:spLocks noGrp="1"/>
          </p:cNvSpPr>
          <p:nvPr>
            <p:ph type="dt" sz="half" idx="10"/>
          </p:nvPr>
        </p:nvSpPr>
        <p:spPr/>
        <p:txBody>
          <a:bodyPr/>
          <a:lstStyle/>
          <a:p>
            <a:fld id="{2F60707A-DE92-4B2F-A289-E3895D834C42}" type="datetime1">
              <a:rPr lang="es-MX" smtClean="0"/>
              <a:t>05/03/2024</a:t>
            </a:fld>
            <a:endParaRPr lang="es-MX"/>
          </a:p>
        </p:txBody>
      </p:sp>
      <p:sp>
        <p:nvSpPr>
          <p:cNvPr id="3" name="Marcador de número de diapositiva 2"/>
          <p:cNvSpPr>
            <a:spLocks noGrp="1"/>
          </p:cNvSpPr>
          <p:nvPr>
            <p:ph type="sldNum" sz="quarter" idx="12"/>
          </p:nvPr>
        </p:nvSpPr>
        <p:spPr/>
        <p:txBody>
          <a:bodyPr/>
          <a:lstStyle/>
          <a:p>
            <a:fld id="{CDF7E74A-622D-4723-BDFC-4E0DFBEEC54D}" type="slidenum">
              <a:rPr lang="es-MX" smtClean="0"/>
              <a:t>42</a:t>
            </a:fld>
            <a:endParaRPr lang="es-MX" dirty="0"/>
          </a:p>
        </p:txBody>
      </p:sp>
    </p:spTree>
    <p:extLst>
      <p:ext uri="{BB962C8B-B14F-4D97-AF65-F5344CB8AC3E}">
        <p14:creationId xmlns:p14="http://schemas.microsoft.com/office/powerpoint/2010/main" val="365708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506436" y="961194"/>
            <a:ext cx="6231989" cy="609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lgn="l"/>
            <a:r>
              <a:rPr lang="es-PE" sz="3000" b="1" dirty="0" smtClean="0">
                <a:solidFill>
                  <a:schemeClr val="bg1">
                    <a:lumMod val="65000"/>
                  </a:schemeClr>
                </a:solidFill>
              </a:rPr>
              <a:t>El bit</a:t>
            </a:r>
            <a:endParaRPr lang="en-US" sz="3000" b="1" dirty="0" smtClean="0">
              <a:solidFill>
                <a:schemeClr val="bg1">
                  <a:lumMod val="65000"/>
                </a:schemeClr>
              </a:solidFill>
            </a:endParaRPr>
          </a:p>
        </p:txBody>
      </p:sp>
      <p:sp>
        <p:nvSpPr>
          <p:cNvPr id="7" name="Google Shape;245;p32"/>
          <p:cNvSpPr txBox="1">
            <a:spLocks/>
          </p:cNvSpPr>
          <p:nvPr/>
        </p:nvSpPr>
        <p:spPr>
          <a:xfrm>
            <a:off x="506436" y="1619661"/>
            <a:ext cx="8229600" cy="4687824"/>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9538" indent="0" algn="just">
              <a:spcBef>
                <a:spcPts val="0"/>
              </a:spcBef>
              <a:buSzPts val="2800"/>
              <a:buNone/>
            </a:pPr>
            <a:r>
              <a:rPr lang="es-PE" dirty="0" smtClean="0">
                <a:solidFill>
                  <a:srgbClr val="002060"/>
                </a:solidFill>
              </a:rPr>
              <a:t>Es la unidad básica de información, capaz de almacenar solo dos valores 0 o 1.</a:t>
            </a:r>
          </a:p>
          <a:p>
            <a:pPr marL="365125" indent="-77787">
              <a:spcBef>
                <a:spcPts val="300"/>
              </a:spcBef>
              <a:buSzPts val="2800"/>
              <a:buFont typeface="Arial" panose="020B0604020202020204" pitchFamily="34" charset="0"/>
              <a:buNone/>
            </a:pPr>
            <a:endParaRPr lang="es-PE" dirty="0" smtClean="0"/>
          </a:p>
          <a:p>
            <a:pPr marL="657225" lvl="1" indent="-246062">
              <a:spcBef>
                <a:spcPts val="300"/>
              </a:spcBef>
              <a:buSzPts val="2600"/>
              <a:buFont typeface="Georgia"/>
              <a:buNone/>
            </a:pPr>
            <a:r>
              <a:rPr lang="es-PE" dirty="0" smtClean="0">
                <a:solidFill>
                  <a:srgbClr val="002060"/>
                </a:solidFill>
              </a:rPr>
              <a:t>1 bit 			0 o 1</a:t>
            </a:r>
          </a:p>
          <a:p>
            <a:pPr marL="657225" lvl="1" indent="-246062">
              <a:spcBef>
                <a:spcPts val="300"/>
              </a:spcBef>
              <a:buSzPts val="2600"/>
              <a:buFont typeface="Georgia"/>
              <a:buNone/>
            </a:pPr>
            <a:r>
              <a:rPr lang="es-PE" dirty="0" smtClean="0">
                <a:solidFill>
                  <a:srgbClr val="002060"/>
                </a:solidFill>
              </a:rPr>
              <a:t>8 bits			1 byte</a:t>
            </a:r>
          </a:p>
          <a:p>
            <a:pPr marL="657225" lvl="1" indent="-246062">
              <a:spcBef>
                <a:spcPts val="300"/>
              </a:spcBef>
              <a:buSzPts val="2600"/>
              <a:buFont typeface="Georgia"/>
              <a:buNone/>
            </a:pPr>
            <a:r>
              <a:rPr lang="es-PE" dirty="0" smtClean="0">
                <a:solidFill>
                  <a:srgbClr val="002060"/>
                </a:solidFill>
              </a:rPr>
              <a:t>1024 bytes			1 Kb</a:t>
            </a:r>
          </a:p>
          <a:p>
            <a:pPr marL="657225" lvl="1" indent="-246062">
              <a:spcBef>
                <a:spcPts val="300"/>
              </a:spcBef>
              <a:buSzPts val="2600"/>
              <a:buFont typeface="Georgia"/>
              <a:buNone/>
            </a:pPr>
            <a:r>
              <a:rPr lang="es-PE" dirty="0" smtClean="0">
                <a:solidFill>
                  <a:srgbClr val="002060"/>
                </a:solidFill>
              </a:rPr>
              <a:t>1024 Kb   			1 Mb</a:t>
            </a:r>
          </a:p>
          <a:p>
            <a:pPr marL="657225" lvl="1" indent="-246062">
              <a:spcBef>
                <a:spcPts val="300"/>
              </a:spcBef>
              <a:buSzPts val="2600"/>
              <a:buFont typeface="Georgia"/>
              <a:buNone/>
            </a:pPr>
            <a:r>
              <a:rPr lang="es-PE" dirty="0" smtClean="0">
                <a:solidFill>
                  <a:srgbClr val="002060"/>
                </a:solidFill>
              </a:rPr>
              <a:t>1024 Mb  			1 Gb</a:t>
            </a:r>
          </a:p>
          <a:p>
            <a:pPr marL="657225" lvl="1" indent="-246062">
              <a:spcBef>
                <a:spcPts val="300"/>
              </a:spcBef>
              <a:buSzPts val="2600"/>
              <a:buFont typeface="Georgia"/>
              <a:buNone/>
            </a:pPr>
            <a:r>
              <a:rPr lang="es-PE" dirty="0" smtClean="0">
                <a:solidFill>
                  <a:srgbClr val="002060"/>
                </a:solidFill>
              </a:rPr>
              <a:t>1024 Gb  			1 Tb</a:t>
            </a:r>
          </a:p>
          <a:p>
            <a:pPr marL="657225" lvl="1" indent="-246062">
              <a:spcBef>
                <a:spcPts val="300"/>
              </a:spcBef>
              <a:buSzPts val="2600"/>
              <a:buFont typeface="Arial" panose="020B0604020202020204" pitchFamily="34" charset="0"/>
              <a:buNone/>
            </a:pPr>
            <a:r>
              <a:rPr lang="es-PE" dirty="0" smtClean="0">
                <a:solidFill>
                  <a:srgbClr val="002060"/>
                </a:solidFill>
              </a:rPr>
              <a:t>1024 Tb  			1 Pb</a:t>
            </a:r>
          </a:p>
          <a:p>
            <a:pPr marL="657225" lvl="1" indent="-246062">
              <a:spcBef>
                <a:spcPts val="300"/>
              </a:spcBef>
              <a:buSzPts val="2600"/>
              <a:buFont typeface="Arial" panose="020B0604020202020204" pitchFamily="34" charset="0"/>
              <a:buNone/>
            </a:pPr>
            <a:r>
              <a:rPr lang="es-PE" dirty="0" smtClean="0">
                <a:solidFill>
                  <a:srgbClr val="002060"/>
                </a:solidFill>
              </a:rPr>
              <a:t>1024 Pb  			1 Eb</a:t>
            </a:r>
            <a:endParaRPr lang="es-PE" dirty="0">
              <a:solidFill>
                <a:srgbClr val="002060"/>
              </a:solidFill>
            </a:endParaRPr>
          </a:p>
        </p:txBody>
      </p:sp>
      <p:sp>
        <p:nvSpPr>
          <p:cNvPr id="2" name="Marcador de fecha 1"/>
          <p:cNvSpPr>
            <a:spLocks noGrp="1"/>
          </p:cNvSpPr>
          <p:nvPr>
            <p:ph type="dt" sz="half" idx="10"/>
          </p:nvPr>
        </p:nvSpPr>
        <p:spPr/>
        <p:txBody>
          <a:bodyPr/>
          <a:lstStyle/>
          <a:p>
            <a:fld id="{CA3FCDED-7A33-4934-831E-6863B9EEE04D}" type="datetime1">
              <a:rPr lang="es-MX" smtClean="0"/>
              <a:t>05/03/2024</a:t>
            </a:fld>
            <a:endParaRPr lang="es-MX"/>
          </a:p>
        </p:txBody>
      </p:sp>
      <p:sp>
        <p:nvSpPr>
          <p:cNvPr id="3" name="Marcador de número de diapositiva 2"/>
          <p:cNvSpPr>
            <a:spLocks noGrp="1"/>
          </p:cNvSpPr>
          <p:nvPr>
            <p:ph type="sldNum" sz="quarter" idx="12"/>
          </p:nvPr>
        </p:nvSpPr>
        <p:spPr/>
        <p:txBody>
          <a:bodyPr/>
          <a:lstStyle/>
          <a:p>
            <a:fld id="{CDF7E74A-622D-4723-BDFC-4E0DFBEEC54D}" type="slidenum">
              <a:rPr lang="es-MX" smtClean="0"/>
              <a:t>5</a:t>
            </a:fld>
            <a:endParaRPr lang="es-MX" dirty="0"/>
          </a:p>
        </p:txBody>
      </p:sp>
    </p:spTree>
    <p:extLst>
      <p:ext uri="{BB962C8B-B14F-4D97-AF65-F5344CB8AC3E}">
        <p14:creationId xmlns:p14="http://schemas.microsoft.com/office/powerpoint/2010/main" val="3650826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506436" y="961194"/>
            <a:ext cx="6231989" cy="609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lgn="l"/>
            <a:r>
              <a:rPr lang="es-PE" sz="3000" b="1" dirty="0" smtClean="0">
                <a:solidFill>
                  <a:schemeClr val="bg1">
                    <a:lumMod val="65000"/>
                  </a:schemeClr>
                </a:solidFill>
              </a:rPr>
              <a:t>El bit</a:t>
            </a:r>
            <a:endParaRPr lang="en-US" sz="3000" b="1" dirty="0" smtClean="0">
              <a:solidFill>
                <a:schemeClr val="bg1">
                  <a:lumMod val="65000"/>
                </a:schemeClr>
              </a:solidFill>
            </a:endParaRPr>
          </a:p>
        </p:txBody>
      </p:sp>
      <p:sp>
        <p:nvSpPr>
          <p:cNvPr id="7" name="Google Shape;245;p32"/>
          <p:cNvSpPr txBox="1">
            <a:spLocks/>
          </p:cNvSpPr>
          <p:nvPr/>
        </p:nvSpPr>
        <p:spPr>
          <a:xfrm>
            <a:off x="506436" y="1619661"/>
            <a:ext cx="8229600" cy="4687824"/>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9538" indent="0" algn="just">
              <a:spcBef>
                <a:spcPts val="0"/>
              </a:spcBef>
              <a:buSzPts val="2800"/>
              <a:buNone/>
            </a:pPr>
            <a:r>
              <a:rPr lang="es-PE" dirty="0" smtClean="0">
                <a:solidFill>
                  <a:srgbClr val="002060"/>
                </a:solidFill>
              </a:rPr>
              <a:t>Es la unidad básica de información, capaz de almacenar solo dos valores 0 o 1.</a:t>
            </a:r>
          </a:p>
          <a:p>
            <a:pPr marL="365125" indent="-77787">
              <a:spcBef>
                <a:spcPts val="300"/>
              </a:spcBef>
              <a:buSzPts val="2800"/>
              <a:buFont typeface="Arial" panose="020B0604020202020204" pitchFamily="34" charset="0"/>
              <a:buNone/>
            </a:pPr>
            <a:endParaRPr lang="es-PE" dirty="0" smtClean="0"/>
          </a:p>
          <a:p>
            <a:pPr marL="657225" lvl="1" indent="-246062">
              <a:spcBef>
                <a:spcPts val="300"/>
              </a:spcBef>
              <a:buSzPts val="2600"/>
              <a:buFont typeface="Georgia"/>
              <a:buNone/>
            </a:pPr>
            <a:r>
              <a:rPr lang="es-PE" dirty="0" smtClean="0">
                <a:solidFill>
                  <a:srgbClr val="002060"/>
                </a:solidFill>
              </a:rPr>
              <a:t>1 bit 			0 o 1</a:t>
            </a:r>
          </a:p>
          <a:p>
            <a:pPr marL="657225" lvl="1" indent="-246062">
              <a:spcBef>
                <a:spcPts val="300"/>
              </a:spcBef>
              <a:buSzPts val="2600"/>
              <a:buFont typeface="Georgia"/>
              <a:buNone/>
            </a:pPr>
            <a:r>
              <a:rPr lang="es-PE" dirty="0" smtClean="0">
                <a:solidFill>
                  <a:srgbClr val="002060"/>
                </a:solidFill>
              </a:rPr>
              <a:t>8 bits			1 byte</a:t>
            </a:r>
          </a:p>
          <a:p>
            <a:pPr marL="657225" lvl="1" indent="-246062">
              <a:spcBef>
                <a:spcPts val="300"/>
              </a:spcBef>
              <a:buSzPts val="2600"/>
              <a:buFont typeface="Georgia"/>
              <a:buNone/>
            </a:pPr>
            <a:r>
              <a:rPr lang="es-PE" dirty="0" smtClean="0">
                <a:solidFill>
                  <a:srgbClr val="002060"/>
                </a:solidFill>
              </a:rPr>
              <a:t>1024 bytes			1 Kb</a:t>
            </a:r>
          </a:p>
          <a:p>
            <a:pPr marL="657225" lvl="1" indent="-246062">
              <a:spcBef>
                <a:spcPts val="300"/>
              </a:spcBef>
              <a:buSzPts val="2600"/>
              <a:buFont typeface="Georgia"/>
              <a:buNone/>
            </a:pPr>
            <a:r>
              <a:rPr lang="es-PE" dirty="0" smtClean="0">
                <a:solidFill>
                  <a:srgbClr val="002060"/>
                </a:solidFill>
              </a:rPr>
              <a:t>1024 Kb   			1 Mb</a:t>
            </a:r>
          </a:p>
          <a:p>
            <a:pPr marL="657225" lvl="1" indent="-246062">
              <a:spcBef>
                <a:spcPts val="300"/>
              </a:spcBef>
              <a:buSzPts val="2600"/>
              <a:buFont typeface="Georgia"/>
              <a:buNone/>
            </a:pPr>
            <a:r>
              <a:rPr lang="es-PE" dirty="0" smtClean="0">
                <a:solidFill>
                  <a:srgbClr val="002060"/>
                </a:solidFill>
              </a:rPr>
              <a:t>1024 Mb  			1 Gb</a:t>
            </a:r>
          </a:p>
          <a:p>
            <a:pPr marL="657225" lvl="1" indent="-246062">
              <a:spcBef>
                <a:spcPts val="300"/>
              </a:spcBef>
              <a:buSzPts val="2600"/>
              <a:buFont typeface="Georgia"/>
              <a:buNone/>
            </a:pPr>
            <a:r>
              <a:rPr lang="es-PE" dirty="0" smtClean="0">
                <a:solidFill>
                  <a:srgbClr val="002060"/>
                </a:solidFill>
              </a:rPr>
              <a:t>1024 Gb  			1 Tb</a:t>
            </a:r>
          </a:p>
          <a:p>
            <a:pPr marL="657225" lvl="1" indent="-246062">
              <a:spcBef>
                <a:spcPts val="300"/>
              </a:spcBef>
              <a:buSzPts val="2600"/>
              <a:buFont typeface="Arial" panose="020B0604020202020204" pitchFamily="34" charset="0"/>
              <a:buNone/>
            </a:pPr>
            <a:r>
              <a:rPr lang="es-PE" dirty="0" smtClean="0">
                <a:solidFill>
                  <a:srgbClr val="002060"/>
                </a:solidFill>
              </a:rPr>
              <a:t>1024 Tb  			1 Pb</a:t>
            </a:r>
          </a:p>
          <a:p>
            <a:pPr marL="657225" lvl="1" indent="-246062">
              <a:spcBef>
                <a:spcPts val="300"/>
              </a:spcBef>
              <a:buSzPts val="2600"/>
              <a:buFont typeface="Arial" panose="020B0604020202020204" pitchFamily="34" charset="0"/>
              <a:buNone/>
            </a:pPr>
            <a:r>
              <a:rPr lang="es-PE" dirty="0" smtClean="0">
                <a:solidFill>
                  <a:srgbClr val="002060"/>
                </a:solidFill>
              </a:rPr>
              <a:t>1024 Pb  			1 Eb</a:t>
            </a:r>
            <a:endParaRPr lang="es-PE" dirty="0">
              <a:solidFill>
                <a:srgbClr val="002060"/>
              </a:solidFill>
            </a:endParaRPr>
          </a:p>
        </p:txBody>
      </p:sp>
      <p:sp>
        <p:nvSpPr>
          <p:cNvPr id="2" name="Marcador de fecha 1"/>
          <p:cNvSpPr>
            <a:spLocks noGrp="1"/>
          </p:cNvSpPr>
          <p:nvPr>
            <p:ph type="dt" sz="half" idx="10"/>
          </p:nvPr>
        </p:nvSpPr>
        <p:spPr/>
        <p:txBody>
          <a:bodyPr/>
          <a:lstStyle/>
          <a:p>
            <a:fld id="{43511EEE-012A-422E-A31B-CC6A039ADBE9}" type="datetime1">
              <a:rPr lang="es-MX" smtClean="0"/>
              <a:t>05/03/2024</a:t>
            </a:fld>
            <a:endParaRPr lang="es-MX"/>
          </a:p>
        </p:txBody>
      </p:sp>
      <p:sp>
        <p:nvSpPr>
          <p:cNvPr id="3" name="Marcador de número de diapositiva 2"/>
          <p:cNvSpPr>
            <a:spLocks noGrp="1"/>
          </p:cNvSpPr>
          <p:nvPr>
            <p:ph type="sldNum" sz="quarter" idx="12"/>
          </p:nvPr>
        </p:nvSpPr>
        <p:spPr/>
        <p:txBody>
          <a:bodyPr/>
          <a:lstStyle/>
          <a:p>
            <a:fld id="{CDF7E74A-622D-4723-BDFC-4E0DFBEEC54D}" type="slidenum">
              <a:rPr lang="es-MX" smtClean="0"/>
              <a:t>6</a:t>
            </a:fld>
            <a:endParaRPr lang="es-MX" dirty="0"/>
          </a:p>
        </p:txBody>
      </p:sp>
    </p:spTree>
    <p:extLst>
      <p:ext uri="{BB962C8B-B14F-4D97-AF65-F5344CB8AC3E}">
        <p14:creationId xmlns:p14="http://schemas.microsoft.com/office/powerpoint/2010/main" val="2878653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457200" y="931460"/>
            <a:ext cx="6231989" cy="609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lgn="l"/>
            <a:r>
              <a:rPr lang="es-PE" sz="3000" b="1" dirty="0" smtClean="0">
                <a:solidFill>
                  <a:schemeClr val="bg1">
                    <a:lumMod val="65000"/>
                  </a:schemeClr>
                </a:solidFill>
              </a:rPr>
              <a:t>Cómo se almacenan los datos</a:t>
            </a:r>
            <a:endParaRPr lang="en-US" sz="3000" b="1" dirty="0" smtClean="0">
              <a:solidFill>
                <a:schemeClr val="bg1">
                  <a:lumMod val="65000"/>
                </a:schemeClr>
              </a:solidFill>
            </a:endParaRPr>
          </a:p>
        </p:txBody>
      </p:sp>
      <p:sp>
        <p:nvSpPr>
          <p:cNvPr id="8" name="Google Shape;252;p33"/>
          <p:cNvSpPr txBox="1">
            <a:spLocks/>
          </p:cNvSpPr>
          <p:nvPr/>
        </p:nvSpPr>
        <p:spPr>
          <a:xfrm>
            <a:off x="457200" y="1645916"/>
            <a:ext cx="8229600" cy="3615397"/>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0" indent="-256032">
              <a:spcBef>
                <a:spcPts val="0"/>
              </a:spcBef>
              <a:buClr>
                <a:schemeClr val="accent3"/>
              </a:buClr>
              <a:buSzPts val="2590"/>
              <a:buFont typeface="Georgia"/>
              <a:buChar char="•"/>
            </a:pPr>
            <a:r>
              <a:rPr lang="es-MX" sz="2400" dirty="0" smtClean="0"/>
              <a:t>Se guardan en Bits - </a:t>
            </a:r>
            <a:r>
              <a:rPr lang="es-MX" sz="2400" dirty="0" err="1" smtClean="0"/>
              <a:t>Binary</a:t>
            </a:r>
            <a:r>
              <a:rPr lang="es-MX" sz="2400" dirty="0" smtClean="0"/>
              <a:t> </a:t>
            </a:r>
            <a:r>
              <a:rPr lang="es-MX" sz="2400" dirty="0" err="1" smtClean="0"/>
              <a:t>Digit</a:t>
            </a:r>
            <a:endParaRPr lang="es-MX" sz="2400" dirty="0" smtClean="0"/>
          </a:p>
          <a:p>
            <a:pPr marL="658368" lvl="1" indent="-246887">
              <a:spcBef>
                <a:spcPts val="300"/>
              </a:spcBef>
              <a:buSzPts val="2405"/>
              <a:buFont typeface="Georgia"/>
              <a:buChar char="▫"/>
            </a:pPr>
            <a:r>
              <a:rPr lang="es-MX" dirty="0" smtClean="0">
                <a:solidFill>
                  <a:srgbClr val="002060"/>
                </a:solidFill>
              </a:rPr>
              <a:t>Encendido = 1</a:t>
            </a:r>
            <a:endParaRPr lang="es-MX" sz="2000" dirty="0" smtClean="0">
              <a:solidFill>
                <a:srgbClr val="002060"/>
              </a:solidFill>
            </a:endParaRPr>
          </a:p>
          <a:p>
            <a:pPr marL="658368" lvl="1" indent="-246887">
              <a:spcBef>
                <a:spcPts val="300"/>
              </a:spcBef>
              <a:buSzPts val="2405"/>
              <a:buFont typeface="Georgia"/>
              <a:buChar char="▫"/>
            </a:pPr>
            <a:r>
              <a:rPr lang="es-MX" dirty="0" smtClean="0">
                <a:solidFill>
                  <a:srgbClr val="002060"/>
                </a:solidFill>
              </a:rPr>
              <a:t>Apagado	   = 0</a:t>
            </a:r>
            <a:endParaRPr lang="es-MX" sz="2000" dirty="0" smtClean="0">
              <a:solidFill>
                <a:srgbClr val="002060"/>
              </a:solidFill>
            </a:endParaRPr>
          </a:p>
          <a:p>
            <a:pPr marL="365760" indent="-91566">
              <a:spcBef>
                <a:spcPts val="300"/>
              </a:spcBef>
              <a:buClr>
                <a:schemeClr val="accent3"/>
              </a:buClr>
              <a:buSzPts val="2590"/>
              <a:buFont typeface="Georgia"/>
              <a:buNone/>
            </a:pPr>
            <a:endParaRPr lang="es-MX" sz="2400" dirty="0" smtClean="0"/>
          </a:p>
          <a:p>
            <a:pPr marL="365760" indent="-256032" algn="just">
              <a:spcBef>
                <a:spcPts val="300"/>
              </a:spcBef>
              <a:buClr>
                <a:schemeClr val="accent3"/>
              </a:buClr>
              <a:buSzPts val="2590"/>
              <a:buFont typeface="Georgia"/>
              <a:buChar char="•"/>
            </a:pPr>
            <a:r>
              <a:rPr lang="es-MX" sz="2400" dirty="0" smtClean="0"/>
              <a:t>Los </a:t>
            </a:r>
            <a:r>
              <a:rPr lang="es-MX" sz="2400" dirty="0" smtClean="0">
                <a:solidFill>
                  <a:srgbClr val="998307"/>
                </a:solidFill>
              </a:rPr>
              <a:t>BYTES</a:t>
            </a:r>
            <a:r>
              <a:rPr lang="es-MX" sz="2400" dirty="0" smtClean="0"/>
              <a:t> son el conjunto de bits que se usan para representar un carácter.</a:t>
            </a:r>
          </a:p>
          <a:p>
            <a:pPr marL="658368" lvl="1" indent="-246887">
              <a:spcBef>
                <a:spcPts val="300"/>
              </a:spcBef>
              <a:buSzPts val="2405"/>
              <a:buFont typeface="Georgia"/>
              <a:buChar char="▫"/>
            </a:pPr>
            <a:r>
              <a:rPr lang="es-MX" dirty="0" smtClean="0">
                <a:solidFill>
                  <a:srgbClr val="002060"/>
                </a:solidFill>
              </a:rPr>
              <a:t>01010011  =  S</a:t>
            </a:r>
            <a:endParaRPr lang="es-MX" sz="2000" dirty="0" smtClean="0">
              <a:solidFill>
                <a:srgbClr val="002060"/>
              </a:solidFill>
            </a:endParaRPr>
          </a:p>
          <a:p>
            <a:pPr marL="365760" indent="-91566">
              <a:spcBef>
                <a:spcPts val="300"/>
              </a:spcBef>
              <a:buClr>
                <a:schemeClr val="accent3"/>
              </a:buClr>
              <a:buSzPts val="2590"/>
              <a:buFont typeface="Georgia"/>
              <a:buNone/>
            </a:pPr>
            <a:endParaRPr lang="es-MX" sz="2400" dirty="0" smtClean="0"/>
          </a:p>
          <a:p>
            <a:pPr marL="365760" indent="-256032">
              <a:spcBef>
                <a:spcPts val="300"/>
              </a:spcBef>
              <a:buClr>
                <a:schemeClr val="accent3"/>
              </a:buClr>
              <a:buSzPts val="2590"/>
              <a:buFont typeface="Georgia"/>
              <a:buChar char="•"/>
            </a:pPr>
            <a:r>
              <a:rPr lang="es-MX" sz="2400" dirty="0" smtClean="0"/>
              <a:t>La </a:t>
            </a:r>
            <a:r>
              <a:rPr lang="es-MX" sz="2400" dirty="0" smtClean="0">
                <a:solidFill>
                  <a:srgbClr val="998307"/>
                </a:solidFill>
              </a:rPr>
              <a:t>PALABRA</a:t>
            </a:r>
            <a:r>
              <a:rPr lang="es-MX" sz="2400" dirty="0" smtClean="0"/>
              <a:t> es el conjunto de bytes que la computadora usa como unidad de información.</a:t>
            </a:r>
            <a:endParaRPr lang="es-MX" sz="2400" dirty="0"/>
          </a:p>
        </p:txBody>
      </p:sp>
      <p:graphicFrame>
        <p:nvGraphicFramePr>
          <p:cNvPr id="9" name="Google Shape;253;p33"/>
          <p:cNvGraphicFramePr/>
          <p:nvPr>
            <p:extLst>
              <p:ext uri="{D42A27DB-BD31-4B8C-83A1-F6EECF244321}">
                <p14:modId xmlns:p14="http://schemas.microsoft.com/office/powerpoint/2010/main" val="2158639309"/>
              </p:ext>
            </p:extLst>
          </p:nvPr>
        </p:nvGraphicFramePr>
        <p:xfrm>
          <a:off x="1676400" y="5404939"/>
          <a:ext cx="6096000" cy="741700"/>
        </p:xfrm>
        <a:graphic>
          <a:graphicData uri="http://schemas.openxmlformats.org/drawingml/2006/table">
            <a:tbl>
              <a:tblPr firstRow="1" bandRow="1">
                <a:gradFill>
                  <a:gsLst>
                    <a:gs pos="0">
                      <a:srgbClr val="FFFDFD"/>
                    </a:gs>
                    <a:gs pos="55000">
                      <a:srgbClr val="FFF9EA"/>
                    </a:gs>
                    <a:gs pos="100000">
                      <a:srgbClr val="FFECA3"/>
                    </a:gs>
                  </a:gsLst>
                  <a:path path="circle">
                    <a:fillToRect r="100000" b="100000"/>
                  </a:path>
                  <a:tileRect l="-100000" t="-100000"/>
                </a:gradFil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s-PE" sz="1800" b="1" u="none" strike="noStrike" cap="none" dirty="0">
                          <a:solidFill>
                            <a:srgbClr val="002060"/>
                          </a:solidFill>
                          <a:latin typeface="Calibri"/>
                          <a:ea typeface="Calibri"/>
                          <a:cs typeface="Calibri"/>
                          <a:sym typeface="Calibri"/>
                        </a:rPr>
                        <a:t>0100 1000</a:t>
                      </a:r>
                      <a:endParaRPr sz="1800" u="none" strike="noStrike" cap="none" dirty="0">
                        <a:solidFill>
                          <a:srgbClr val="002060"/>
                        </a:solidFill>
                      </a:endParaRPr>
                    </a:p>
                  </a:txBody>
                  <a:tcPr marL="91450" marR="91450" marT="45725" marB="45725"/>
                </a:tc>
                <a:tc>
                  <a:txBody>
                    <a:bodyPr/>
                    <a:lstStyle/>
                    <a:p>
                      <a:pPr marL="0" marR="0" lvl="0" indent="0" algn="ctr" rtl="0">
                        <a:spcBef>
                          <a:spcPts val="0"/>
                        </a:spcBef>
                        <a:spcAft>
                          <a:spcPts val="0"/>
                        </a:spcAft>
                        <a:buNone/>
                      </a:pPr>
                      <a:r>
                        <a:rPr lang="es-PE" sz="1800" b="1" u="none" strike="noStrike" cap="none" dirty="0">
                          <a:solidFill>
                            <a:srgbClr val="002060"/>
                          </a:solidFill>
                          <a:latin typeface="Calibri"/>
                          <a:ea typeface="Calibri"/>
                          <a:cs typeface="Calibri"/>
                          <a:sym typeface="Calibri"/>
                        </a:rPr>
                        <a:t>0100 1111</a:t>
                      </a:r>
                      <a:endParaRPr sz="1800" u="none" strike="noStrike" cap="none" dirty="0">
                        <a:solidFill>
                          <a:srgbClr val="002060"/>
                        </a:solidFill>
                      </a:endParaRPr>
                    </a:p>
                  </a:txBody>
                  <a:tcPr marL="91450" marR="91450" marT="45725" marB="45725"/>
                </a:tc>
                <a:tc>
                  <a:txBody>
                    <a:bodyPr/>
                    <a:lstStyle/>
                    <a:p>
                      <a:pPr marL="0" marR="0" lvl="0" indent="0" algn="ctr" rtl="0">
                        <a:spcBef>
                          <a:spcPts val="0"/>
                        </a:spcBef>
                        <a:spcAft>
                          <a:spcPts val="0"/>
                        </a:spcAft>
                        <a:buNone/>
                      </a:pPr>
                      <a:r>
                        <a:rPr lang="es-PE" sz="1800" b="1" u="none" strike="noStrike" cap="none" dirty="0">
                          <a:solidFill>
                            <a:srgbClr val="002060"/>
                          </a:solidFill>
                          <a:latin typeface="Calibri"/>
                          <a:ea typeface="Calibri"/>
                          <a:cs typeface="Calibri"/>
                          <a:sym typeface="Calibri"/>
                        </a:rPr>
                        <a:t>0100 1100</a:t>
                      </a:r>
                      <a:endParaRPr sz="1800" u="none" strike="noStrike" cap="none" dirty="0">
                        <a:solidFill>
                          <a:srgbClr val="002060"/>
                        </a:solidFill>
                      </a:endParaRPr>
                    </a:p>
                  </a:txBody>
                  <a:tcPr marL="91450" marR="91450" marT="45725" marB="45725"/>
                </a:tc>
                <a:tc>
                  <a:txBody>
                    <a:bodyPr/>
                    <a:lstStyle/>
                    <a:p>
                      <a:pPr marL="0" marR="0" lvl="0" indent="0" algn="ctr" rtl="0">
                        <a:spcBef>
                          <a:spcPts val="0"/>
                        </a:spcBef>
                        <a:spcAft>
                          <a:spcPts val="0"/>
                        </a:spcAft>
                        <a:buNone/>
                      </a:pPr>
                      <a:r>
                        <a:rPr lang="es-PE" sz="1800" b="1" u="none" strike="noStrike" cap="none" dirty="0">
                          <a:solidFill>
                            <a:srgbClr val="002060"/>
                          </a:solidFill>
                          <a:latin typeface="Calibri"/>
                          <a:ea typeface="Calibri"/>
                          <a:cs typeface="Calibri"/>
                          <a:sym typeface="Calibri"/>
                        </a:rPr>
                        <a:t>0100 0001</a:t>
                      </a:r>
                      <a:endParaRPr sz="1800" u="none" strike="noStrike" cap="none" dirty="0">
                        <a:solidFill>
                          <a:srgbClr val="002060"/>
                        </a:solidFill>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s-PE" sz="1800" u="none" strike="noStrike" cap="none"/>
                        <a:t>H</a:t>
                      </a:r>
                      <a:endParaRPr sz="1800" u="none" strike="noStrike" cap="none"/>
                    </a:p>
                  </a:txBody>
                  <a:tcPr marL="91450" marR="91450" marT="45725" marB="45725"/>
                </a:tc>
                <a:tc>
                  <a:txBody>
                    <a:bodyPr/>
                    <a:lstStyle/>
                    <a:p>
                      <a:pPr marL="0" marR="0" lvl="0" indent="0" algn="ctr" rtl="0">
                        <a:spcBef>
                          <a:spcPts val="0"/>
                        </a:spcBef>
                        <a:spcAft>
                          <a:spcPts val="0"/>
                        </a:spcAft>
                        <a:buNone/>
                      </a:pPr>
                      <a:r>
                        <a:rPr lang="es-PE" sz="1800" u="none" strike="noStrike" cap="none"/>
                        <a:t>O</a:t>
                      </a:r>
                      <a:endParaRPr sz="1800" u="none" strike="noStrike" cap="none"/>
                    </a:p>
                  </a:txBody>
                  <a:tcPr marL="91450" marR="91450" marT="45725" marB="45725"/>
                </a:tc>
                <a:tc>
                  <a:txBody>
                    <a:bodyPr/>
                    <a:lstStyle/>
                    <a:p>
                      <a:pPr marL="0" marR="0" lvl="0" indent="0" algn="ctr" rtl="0">
                        <a:spcBef>
                          <a:spcPts val="0"/>
                        </a:spcBef>
                        <a:spcAft>
                          <a:spcPts val="0"/>
                        </a:spcAft>
                        <a:buNone/>
                      </a:pPr>
                      <a:r>
                        <a:rPr lang="es-PE" sz="1800" u="none" strike="noStrike" cap="none"/>
                        <a:t>L</a:t>
                      </a:r>
                      <a:endParaRPr sz="1800" u="none" strike="noStrike" cap="none"/>
                    </a:p>
                  </a:txBody>
                  <a:tcPr marL="91450" marR="91450" marT="45725" marB="45725"/>
                </a:tc>
                <a:tc>
                  <a:txBody>
                    <a:bodyPr/>
                    <a:lstStyle/>
                    <a:p>
                      <a:pPr marL="0" marR="0" lvl="0" indent="0" algn="ctr" rtl="0">
                        <a:spcBef>
                          <a:spcPts val="0"/>
                        </a:spcBef>
                        <a:spcAft>
                          <a:spcPts val="0"/>
                        </a:spcAft>
                        <a:buNone/>
                      </a:pPr>
                      <a:r>
                        <a:rPr lang="es-PE" sz="1800" u="none" strike="noStrike" cap="none" dirty="0"/>
                        <a:t>A</a:t>
                      </a:r>
                      <a:endParaRPr sz="1800" u="none" strike="noStrike" cap="none" dirty="0"/>
                    </a:p>
                  </a:txBody>
                  <a:tcPr marL="91450" marR="91450" marT="45725" marB="45725"/>
                </a:tc>
                <a:extLst>
                  <a:ext uri="{0D108BD9-81ED-4DB2-BD59-A6C34878D82A}">
                    <a16:rowId xmlns:a16="http://schemas.microsoft.com/office/drawing/2014/main" val="10001"/>
                  </a:ext>
                </a:extLst>
              </a:tr>
            </a:tbl>
          </a:graphicData>
        </a:graphic>
      </p:graphicFrame>
      <p:sp>
        <p:nvSpPr>
          <p:cNvPr id="2" name="Marcador de fecha 1"/>
          <p:cNvSpPr>
            <a:spLocks noGrp="1"/>
          </p:cNvSpPr>
          <p:nvPr>
            <p:ph type="dt" sz="half" idx="10"/>
          </p:nvPr>
        </p:nvSpPr>
        <p:spPr/>
        <p:txBody>
          <a:bodyPr/>
          <a:lstStyle/>
          <a:p>
            <a:fld id="{89801563-B8BB-4C0C-BC90-DAB2C9CF31E6}" type="datetime1">
              <a:rPr lang="es-MX" smtClean="0"/>
              <a:t>05/03/2024</a:t>
            </a:fld>
            <a:endParaRPr lang="es-MX"/>
          </a:p>
        </p:txBody>
      </p:sp>
      <p:sp>
        <p:nvSpPr>
          <p:cNvPr id="3" name="Marcador de número de diapositiva 2"/>
          <p:cNvSpPr>
            <a:spLocks noGrp="1"/>
          </p:cNvSpPr>
          <p:nvPr>
            <p:ph type="sldNum" sz="quarter" idx="12"/>
          </p:nvPr>
        </p:nvSpPr>
        <p:spPr/>
        <p:txBody>
          <a:bodyPr/>
          <a:lstStyle/>
          <a:p>
            <a:fld id="{CDF7E74A-622D-4723-BDFC-4E0DFBEEC54D}" type="slidenum">
              <a:rPr lang="es-MX" smtClean="0"/>
              <a:t>7</a:t>
            </a:fld>
            <a:endParaRPr lang="es-MX" dirty="0"/>
          </a:p>
        </p:txBody>
      </p:sp>
    </p:spTree>
    <p:extLst>
      <p:ext uri="{BB962C8B-B14F-4D97-AF65-F5344CB8AC3E}">
        <p14:creationId xmlns:p14="http://schemas.microsoft.com/office/powerpoint/2010/main" val="3798497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632947" y="974188"/>
            <a:ext cx="6231989" cy="609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lgn="l"/>
            <a:r>
              <a:rPr lang="es-PE" sz="3000" b="1" dirty="0" smtClean="0">
                <a:solidFill>
                  <a:schemeClr val="bg1">
                    <a:lumMod val="65000"/>
                  </a:schemeClr>
                </a:solidFill>
              </a:rPr>
              <a:t>Lenguaje binario</a:t>
            </a:r>
            <a:endParaRPr lang="en-US" sz="3000" b="1" dirty="0" smtClean="0">
              <a:solidFill>
                <a:schemeClr val="bg1">
                  <a:lumMod val="65000"/>
                </a:schemeClr>
              </a:solidFill>
            </a:endParaRPr>
          </a:p>
        </p:txBody>
      </p:sp>
      <p:sp>
        <p:nvSpPr>
          <p:cNvPr id="10" name="Google Shape;270;p35"/>
          <p:cNvSpPr txBox="1">
            <a:spLocks noGrp="1"/>
          </p:cNvSpPr>
          <p:nvPr>
            <p:ph type="title"/>
          </p:nvPr>
        </p:nvSpPr>
        <p:spPr>
          <a:xfrm>
            <a:off x="738553" y="1431388"/>
            <a:ext cx="8229600" cy="1066800"/>
          </a:xfrm>
          <a:prstGeom prst="rect">
            <a:avLst/>
          </a:prstGeom>
          <a:noFill/>
          <a:ln>
            <a:noFill/>
          </a:ln>
        </p:spPr>
        <p:txBody>
          <a:bodyPr spcFirstLastPara="1" wrap="square" lIns="91425" tIns="45700" rIns="91425" bIns="45700" anchor="ctr" anchorCtr="0">
            <a:noAutofit/>
          </a:bodyPr>
          <a:lstStyle/>
          <a:p>
            <a:pPr marL="0" lvl="0" indent="0" algn="just" rtl="0">
              <a:spcBef>
                <a:spcPts val="0"/>
              </a:spcBef>
              <a:spcAft>
                <a:spcPts val="0"/>
              </a:spcAft>
              <a:buNone/>
            </a:pPr>
            <a:r>
              <a:rPr lang="es-PE" sz="2800" dirty="0">
                <a:solidFill>
                  <a:schemeClr val="bg2">
                    <a:lumMod val="25000"/>
                  </a:schemeClr>
                </a:solidFill>
                <a:latin typeface="+mn-lt"/>
              </a:rPr>
              <a:t>El computador sólo entiende el lenguaje binario (1 y 0)</a:t>
            </a:r>
            <a:endParaRPr sz="2800" dirty="0">
              <a:solidFill>
                <a:schemeClr val="bg2">
                  <a:lumMod val="25000"/>
                </a:schemeClr>
              </a:solidFill>
              <a:latin typeface="+mn-lt"/>
            </a:endParaRPr>
          </a:p>
        </p:txBody>
      </p:sp>
      <p:pic>
        <p:nvPicPr>
          <p:cNvPr id="11" name="Google Shape;271;p35" descr="user (2).png"/>
          <p:cNvPicPr preferRelativeResize="0">
            <a:picLocks/>
          </p:cNvPicPr>
          <p:nvPr/>
        </p:nvPicPr>
        <p:blipFill rotWithShape="1">
          <a:blip r:embed="rId2">
            <a:alphaModFix/>
          </a:blip>
          <a:srcRect/>
          <a:stretch/>
        </p:blipFill>
        <p:spPr>
          <a:xfrm>
            <a:off x="1325928" y="4326988"/>
            <a:ext cx="1892300" cy="1892300"/>
          </a:xfrm>
          <a:prstGeom prst="rect">
            <a:avLst/>
          </a:prstGeom>
          <a:noFill/>
          <a:ln>
            <a:noFill/>
          </a:ln>
        </p:spPr>
      </p:pic>
      <p:pic>
        <p:nvPicPr>
          <p:cNvPr id="12" name="Google Shape;272;p35" descr="monitor-on.png"/>
          <p:cNvPicPr preferRelativeResize="0">
            <a:picLocks/>
          </p:cNvPicPr>
          <p:nvPr/>
        </p:nvPicPr>
        <p:blipFill rotWithShape="1">
          <a:blip r:embed="rId3">
            <a:alphaModFix/>
          </a:blip>
          <a:srcRect/>
          <a:stretch/>
        </p:blipFill>
        <p:spPr>
          <a:xfrm>
            <a:off x="6431328" y="4555588"/>
            <a:ext cx="1447800" cy="1447800"/>
          </a:xfrm>
          <a:prstGeom prst="rect">
            <a:avLst/>
          </a:prstGeom>
          <a:noFill/>
          <a:ln>
            <a:noFill/>
          </a:ln>
        </p:spPr>
      </p:pic>
      <p:sp>
        <p:nvSpPr>
          <p:cNvPr id="13" name="Google Shape;273;p35"/>
          <p:cNvSpPr/>
          <p:nvPr/>
        </p:nvSpPr>
        <p:spPr>
          <a:xfrm>
            <a:off x="2087663" y="3260188"/>
            <a:ext cx="1828800" cy="993648"/>
          </a:xfrm>
          <a:prstGeom prst="wedgeRoundRectCallout">
            <a:avLst>
              <a:gd name="adj1" fmla="val -20833"/>
              <a:gd name="adj2" fmla="val 62500"/>
              <a:gd name="adj3" fmla="val 0"/>
            </a:avLst>
          </a:prstGeom>
          <a:gradFill>
            <a:gsLst>
              <a:gs pos="0">
                <a:srgbClr val="FEFEFE"/>
              </a:gs>
              <a:gs pos="55000">
                <a:srgbClr val="EFF7FA"/>
              </a:gs>
              <a:gs pos="100000">
                <a:srgbClr val="BEDFEE"/>
              </a:gs>
            </a:gsLst>
            <a:path path="circle">
              <a:fillToRect r="100000" b="100000"/>
            </a:path>
            <a:tileRect l="-100000" t="-100000"/>
          </a:gradFill>
          <a:ln w="9525" cap="flat" cmpd="sng">
            <a:solidFill>
              <a:schemeClr val="accent1"/>
            </a:solidFill>
            <a:prstDash val="solid"/>
            <a:round/>
            <a:headEnd type="none" w="sm" len="sm"/>
            <a:tailEnd type="none" w="sm" len="sm"/>
          </a:ln>
          <a:effectLst>
            <a:outerShdw blurRad="51500" dist="25400" dir="5400000"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PE" sz="1600">
                <a:solidFill>
                  <a:schemeClr val="dk1"/>
                </a:solidFill>
                <a:latin typeface="Arial"/>
                <a:ea typeface="Arial"/>
                <a:cs typeface="Arial"/>
                <a:sym typeface="Arial"/>
              </a:rPr>
              <a:t>Muestra en pantalla la palabra Hola</a:t>
            </a:r>
            <a:endParaRPr sz="1600">
              <a:solidFill>
                <a:schemeClr val="dk1"/>
              </a:solidFill>
              <a:latin typeface="Arial"/>
              <a:ea typeface="Arial"/>
              <a:cs typeface="Arial"/>
              <a:sym typeface="Arial"/>
            </a:endParaRPr>
          </a:p>
        </p:txBody>
      </p:sp>
      <p:sp>
        <p:nvSpPr>
          <p:cNvPr id="14" name="Google Shape;274;p35"/>
          <p:cNvSpPr/>
          <p:nvPr/>
        </p:nvSpPr>
        <p:spPr>
          <a:xfrm flipH="1">
            <a:off x="6507263" y="3260188"/>
            <a:ext cx="1143000" cy="990600"/>
          </a:xfrm>
          <a:prstGeom prst="wedgeRoundRectCallout">
            <a:avLst>
              <a:gd name="adj1" fmla="val -20833"/>
              <a:gd name="adj2" fmla="val 62500"/>
              <a:gd name="adj3" fmla="val 0"/>
            </a:avLst>
          </a:prstGeom>
          <a:gradFill>
            <a:gsLst>
              <a:gs pos="0">
                <a:srgbClr val="FEFEFE"/>
              </a:gs>
              <a:gs pos="55000">
                <a:srgbClr val="EFF7FA"/>
              </a:gs>
              <a:gs pos="100000">
                <a:srgbClr val="BEDFEE"/>
              </a:gs>
            </a:gsLst>
            <a:path path="circle">
              <a:fillToRect r="100000" b="100000"/>
            </a:path>
            <a:tileRect l="-100000" t="-100000"/>
          </a:gradFill>
          <a:ln w="9525" cap="flat" cmpd="sng">
            <a:solidFill>
              <a:schemeClr val="accent1"/>
            </a:solidFill>
            <a:prstDash val="solid"/>
            <a:round/>
            <a:headEnd type="none" w="sm" len="sm"/>
            <a:tailEnd type="none" w="sm" len="sm"/>
          </a:ln>
          <a:effectLst>
            <a:outerShdw blurRad="51500" dist="25400" dir="5400000"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PE" sz="4400">
                <a:solidFill>
                  <a:schemeClr val="dk1"/>
                </a:solidFill>
                <a:latin typeface="Arial"/>
                <a:ea typeface="Arial"/>
                <a:cs typeface="Arial"/>
                <a:sym typeface="Arial"/>
              </a:rPr>
              <a:t>?</a:t>
            </a:r>
            <a:endParaRPr/>
          </a:p>
        </p:txBody>
      </p:sp>
      <p:sp>
        <p:nvSpPr>
          <p:cNvPr id="15" name="Google Shape;275;p35"/>
          <p:cNvSpPr/>
          <p:nvPr/>
        </p:nvSpPr>
        <p:spPr>
          <a:xfrm>
            <a:off x="4373663" y="4707988"/>
            <a:ext cx="914400" cy="762000"/>
          </a:xfrm>
          <a:prstGeom prst="stripedRightArrow">
            <a:avLst>
              <a:gd name="adj1" fmla="val 50000"/>
              <a:gd name="adj2" fmla="val 50000"/>
            </a:avLst>
          </a:prstGeom>
          <a:gradFill>
            <a:gsLst>
              <a:gs pos="0">
                <a:srgbClr val="FFFDFD"/>
              </a:gs>
              <a:gs pos="55000">
                <a:srgbClr val="FFF9EA"/>
              </a:gs>
              <a:gs pos="100000">
                <a:srgbClr val="FFECA3"/>
              </a:gs>
            </a:gsLst>
            <a:path path="circle">
              <a:fillToRect r="100000" b="100000"/>
            </a:path>
            <a:tileRect l="-100000" t="-100000"/>
          </a:gradFill>
          <a:ln w="9525" cap="flat" cmpd="sng">
            <a:solidFill>
              <a:schemeClr val="accent2"/>
            </a:solidFill>
            <a:prstDash val="solid"/>
            <a:round/>
            <a:headEnd type="none" w="sm" len="sm"/>
            <a:tailEnd type="none" w="sm" len="sm"/>
          </a:ln>
          <a:effectLst>
            <a:outerShdw blurRad="51500" dist="25400" dir="5400000"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sp>
        <p:nvSpPr>
          <p:cNvPr id="2" name="Marcador de fecha 1"/>
          <p:cNvSpPr>
            <a:spLocks noGrp="1"/>
          </p:cNvSpPr>
          <p:nvPr>
            <p:ph type="dt" sz="half" idx="10"/>
          </p:nvPr>
        </p:nvSpPr>
        <p:spPr/>
        <p:txBody>
          <a:bodyPr/>
          <a:lstStyle/>
          <a:p>
            <a:fld id="{5C60CA78-042E-41ED-8962-0DF02AEC0F53}" type="datetime1">
              <a:rPr lang="es-MX" smtClean="0"/>
              <a:t>05/03/2024</a:t>
            </a:fld>
            <a:endParaRPr lang="es-MX"/>
          </a:p>
        </p:txBody>
      </p:sp>
      <p:sp>
        <p:nvSpPr>
          <p:cNvPr id="3" name="Marcador de número de diapositiva 2"/>
          <p:cNvSpPr>
            <a:spLocks noGrp="1"/>
          </p:cNvSpPr>
          <p:nvPr>
            <p:ph type="sldNum" sz="quarter" idx="12"/>
          </p:nvPr>
        </p:nvSpPr>
        <p:spPr/>
        <p:txBody>
          <a:bodyPr/>
          <a:lstStyle/>
          <a:p>
            <a:fld id="{CDF7E74A-622D-4723-BDFC-4E0DFBEEC54D}" type="slidenum">
              <a:rPr lang="es-MX" smtClean="0"/>
              <a:t>8</a:t>
            </a:fld>
            <a:endParaRPr lang="es-MX" dirty="0"/>
          </a:p>
        </p:txBody>
      </p:sp>
    </p:spTree>
    <p:extLst>
      <p:ext uri="{BB962C8B-B14F-4D97-AF65-F5344CB8AC3E}">
        <p14:creationId xmlns:p14="http://schemas.microsoft.com/office/powerpoint/2010/main" val="929033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570682" y="889548"/>
            <a:ext cx="6231989" cy="609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lgn="l"/>
            <a:r>
              <a:rPr lang="en-US" sz="3000" b="1" dirty="0" err="1" smtClean="0">
                <a:solidFill>
                  <a:schemeClr val="bg1">
                    <a:lumMod val="65000"/>
                  </a:schemeClr>
                </a:solidFill>
              </a:rPr>
              <a:t>Lenguaje</a:t>
            </a:r>
            <a:r>
              <a:rPr lang="en-US" sz="3000" b="1" dirty="0" smtClean="0">
                <a:solidFill>
                  <a:schemeClr val="bg1">
                    <a:lumMod val="65000"/>
                  </a:schemeClr>
                </a:solidFill>
              </a:rPr>
              <a:t> </a:t>
            </a:r>
            <a:r>
              <a:rPr lang="en-US" sz="3000" b="1" dirty="0" err="1" smtClean="0">
                <a:solidFill>
                  <a:schemeClr val="bg1">
                    <a:lumMod val="65000"/>
                  </a:schemeClr>
                </a:solidFill>
              </a:rPr>
              <a:t>binario</a:t>
            </a:r>
            <a:endParaRPr lang="en-US" sz="3000" b="1" dirty="0" smtClean="0">
              <a:solidFill>
                <a:schemeClr val="bg1">
                  <a:lumMod val="65000"/>
                </a:schemeClr>
              </a:solidFill>
            </a:endParaRPr>
          </a:p>
        </p:txBody>
      </p:sp>
      <p:sp>
        <p:nvSpPr>
          <p:cNvPr id="23" name="Google Shape;280;p36"/>
          <p:cNvSpPr txBox="1">
            <a:spLocks noGrp="1"/>
          </p:cNvSpPr>
          <p:nvPr>
            <p:ph type="title"/>
          </p:nvPr>
        </p:nvSpPr>
        <p:spPr>
          <a:xfrm>
            <a:off x="668215" y="1459524"/>
            <a:ext cx="8229600" cy="1066800"/>
          </a:xfrm>
          <a:prstGeom prst="rect">
            <a:avLst/>
          </a:prstGeom>
          <a:noFill/>
          <a:ln>
            <a:noFill/>
          </a:ln>
        </p:spPr>
        <p:txBody>
          <a:bodyPr spcFirstLastPara="1" wrap="square" lIns="91425" tIns="45700" rIns="91425" bIns="45700" anchor="ctr" anchorCtr="0">
            <a:noAutofit/>
          </a:bodyPr>
          <a:lstStyle/>
          <a:p>
            <a:pPr marL="0" lvl="0" indent="0" algn="just" rtl="0">
              <a:spcBef>
                <a:spcPts val="0"/>
              </a:spcBef>
              <a:spcAft>
                <a:spcPts val="0"/>
              </a:spcAft>
              <a:buNone/>
            </a:pPr>
            <a:r>
              <a:rPr lang="es-PE" sz="2800" dirty="0">
                <a:solidFill>
                  <a:schemeClr val="bg2">
                    <a:lumMod val="25000"/>
                  </a:schemeClr>
                </a:solidFill>
                <a:latin typeface="+mn-lt"/>
              </a:rPr>
              <a:t>Necesitamos un compilador que traduzca lo que decimos</a:t>
            </a:r>
            <a:endParaRPr sz="2800" dirty="0">
              <a:solidFill>
                <a:schemeClr val="bg2">
                  <a:lumMod val="25000"/>
                </a:schemeClr>
              </a:solidFill>
              <a:latin typeface="+mn-lt"/>
            </a:endParaRPr>
          </a:p>
        </p:txBody>
      </p:sp>
      <p:pic>
        <p:nvPicPr>
          <p:cNvPr id="24" name="Google Shape;281;p36" descr="user (2).png"/>
          <p:cNvPicPr preferRelativeResize="0">
            <a:picLocks/>
          </p:cNvPicPr>
          <p:nvPr/>
        </p:nvPicPr>
        <p:blipFill rotWithShape="1">
          <a:blip r:embed="rId2">
            <a:alphaModFix/>
          </a:blip>
          <a:srcRect/>
          <a:stretch/>
        </p:blipFill>
        <p:spPr>
          <a:xfrm>
            <a:off x="744415" y="4355124"/>
            <a:ext cx="1892300" cy="1892300"/>
          </a:xfrm>
          <a:prstGeom prst="rect">
            <a:avLst/>
          </a:prstGeom>
          <a:noFill/>
          <a:ln>
            <a:noFill/>
          </a:ln>
        </p:spPr>
      </p:pic>
      <p:pic>
        <p:nvPicPr>
          <p:cNvPr id="25" name="Google Shape;282;p36" descr="monitor-on.png"/>
          <p:cNvPicPr preferRelativeResize="0">
            <a:picLocks/>
          </p:cNvPicPr>
          <p:nvPr/>
        </p:nvPicPr>
        <p:blipFill rotWithShape="1">
          <a:blip r:embed="rId3">
            <a:alphaModFix/>
          </a:blip>
          <a:srcRect/>
          <a:stretch/>
        </p:blipFill>
        <p:spPr>
          <a:xfrm>
            <a:off x="7069015" y="4507524"/>
            <a:ext cx="1447800" cy="1447800"/>
          </a:xfrm>
          <a:prstGeom prst="rect">
            <a:avLst/>
          </a:prstGeom>
          <a:noFill/>
          <a:ln>
            <a:noFill/>
          </a:ln>
        </p:spPr>
      </p:pic>
      <p:sp>
        <p:nvSpPr>
          <p:cNvPr id="26" name="Google Shape;283;p36"/>
          <p:cNvSpPr/>
          <p:nvPr/>
        </p:nvSpPr>
        <p:spPr>
          <a:xfrm>
            <a:off x="1506415" y="3288324"/>
            <a:ext cx="1828800" cy="993648"/>
          </a:xfrm>
          <a:prstGeom prst="wedgeRoundRectCallout">
            <a:avLst>
              <a:gd name="adj1" fmla="val -20833"/>
              <a:gd name="adj2" fmla="val 62500"/>
              <a:gd name="adj3" fmla="val 0"/>
            </a:avLst>
          </a:prstGeom>
          <a:gradFill>
            <a:gsLst>
              <a:gs pos="0">
                <a:srgbClr val="FEFEFE"/>
              </a:gs>
              <a:gs pos="55000">
                <a:srgbClr val="EFF7FA"/>
              </a:gs>
              <a:gs pos="100000">
                <a:srgbClr val="BEDFEE"/>
              </a:gs>
            </a:gsLst>
            <a:path path="circle">
              <a:fillToRect r="100000" b="100000"/>
            </a:path>
            <a:tileRect l="-100000" t="-100000"/>
          </a:gradFill>
          <a:ln w="9525" cap="flat" cmpd="sng">
            <a:solidFill>
              <a:schemeClr val="accent1"/>
            </a:solidFill>
            <a:prstDash val="solid"/>
            <a:round/>
            <a:headEnd type="none" w="sm" len="sm"/>
            <a:tailEnd type="none" w="sm" len="sm"/>
          </a:ln>
          <a:effectLst>
            <a:outerShdw blurRad="51500" dist="25400" dir="5400000"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PE" sz="1600">
                <a:solidFill>
                  <a:schemeClr val="dk1"/>
                </a:solidFill>
                <a:latin typeface="Arial"/>
                <a:ea typeface="Arial"/>
                <a:cs typeface="Arial"/>
                <a:sym typeface="Arial"/>
              </a:rPr>
              <a:t>Muestra en pantalla la palabra Hola</a:t>
            </a:r>
            <a:endParaRPr sz="1600">
              <a:solidFill>
                <a:schemeClr val="dk1"/>
              </a:solidFill>
              <a:latin typeface="Arial"/>
              <a:ea typeface="Arial"/>
              <a:cs typeface="Arial"/>
              <a:sym typeface="Arial"/>
            </a:endParaRPr>
          </a:p>
        </p:txBody>
      </p:sp>
      <p:sp>
        <p:nvSpPr>
          <p:cNvPr id="27" name="Google Shape;284;p36"/>
          <p:cNvSpPr/>
          <p:nvPr/>
        </p:nvSpPr>
        <p:spPr>
          <a:xfrm flipH="1">
            <a:off x="3736205" y="3669324"/>
            <a:ext cx="1752600" cy="838200"/>
          </a:xfrm>
          <a:prstGeom prst="wedgeRoundRectCallout">
            <a:avLst>
              <a:gd name="adj1" fmla="val -20833"/>
              <a:gd name="adj2" fmla="val 62500"/>
              <a:gd name="adj3" fmla="val 0"/>
            </a:avLst>
          </a:prstGeom>
          <a:gradFill>
            <a:gsLst>
              <a:gs pos="0">
                <a:srgbClr val="FEFEFE"/>
              </a:gs>
              <a:gs pos="55000">
                <a:srgbClr val="EFF7FA"/>
              </a:gs>
              <a:gs pos="100000">
                <a:srgbClr val="BEDFEE"/>
              </a:gs>
            </a:gsLst>
            <a:path path="circle">
              <a:fillToRect r="100000" b="100000"/>
            </a:path>
            <a:tileRect l="-100000" t="-100000"/>
          </a:gradFill>
          <a:ln w="9525" cap="flat" cmpd="sng">
            <a:solidFill>
              <a:schemeClr val="accent1"/>
            </a:solidFill>
            <a:prstDash val="solid"/>
            <a:round/>
            <a:headEnd type="none" w="sm" len="sm"/>
            <a:tailEnd type="none" w="sm" len="sm"/>
          </a:ln>
          <a:effectLst>
            <a:outerShdw blurRad="51500" dist="25400" dir="5400000"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PE" sz="2000">
                <a:solidFill>
                  <a:schemeClr val="dk1"/>
                </a:solidFill>
                <a:latin typeface="Arial"/>
                <a:ea typeface="Arial"/>
                <a:cs typeface="Arial"/>
                <a:sym typeface="Arial"/>
              </a:rPr>
              <a:t>No entiendo</a:t>
            </a:r>
            <a:endParaRPr sz="4000">
              <a:solidFill>
                <a:schemeClr val="dk1"/>
              </a:solidFill>
              <a:latin typeface="Arial"/>
              <a:ea typeface="Arial"/>
              <a:cs typeface="Arial"/>
              <a:sym typeface="Arial"/>
            </a:endParaRPr>
          </a:p>
        </p:txBody>
      </p:sp>
      <p:sp>
        <p:nvSpPr>
          <p:cNvPr id="28" name="Google Shape;285;p36"/>
          <p:cNvSpPr/>
          <p:nvPr/>
        </p:nvSpPr>
        <p:spPr>
          <a:xfrm>
            <a:off x="3106615" y="4812324"/>
            <a:ext cx="914400" cy="762000"/>
          </a:xfrm>
          <a:prstGeom prst="stripedRightArrow">
            <a:avLst>
              <a:gd name="adj1" fmla="val 50000"/>
              <a:gd name="adj2" fmla="val 50000"/>
            </a:avLst>
          </a:prstGeom>
          <a:gradFill>
            <a:gsLst>
              <a:gs pos="0">
                <a:srgbClr val="FFFDFD"/>
              </a:gs>
              <a:gs pos="55000">
                <a:srgbClr val="FFF9EA"/>
              </a:gs>
              <a:gs pos="100000">
                <a:srgbClr val="FFECA3"/>
              </a:gs>
            </a:gsLst>
            <a:path path="circle">
              <a:fillToRect r="100000" b="100000"/>
            </a:path>
            <a:tileRect l="-100000" t="-100000"/>
          </a:gradFill>
          <a:ln w="9525" cap="flat" cmpd="sng">
            <a:solidFill>
              <a:schemeClr val="accent2"/>
            </a:solidFill>
            <a:prstDash val="solid"/>
            <a:round/>
            <a:headEnd type="none" w="sm" len="sm"/>
            <a:tailEnd type="none" w="sm" len="sm"/>
          </a:ln>
          <a:effectLst>
            <a:outerShdw blurRad="51500" dist="25400" dir="5400000"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pic>
        <p:nvPicPr>
          <p:cNvPr id="29" name="Google Shape;286;p36" descr="icontexto-webdev-config-128x128.png"/>
          <p:cNvPicPr preferRelativeResize="0"/>
          <p:nvPr/>
        </p:nvPicPr>
        <p:blipFill rotWithShape="1">
          <a:blip r:embed="rId4">
            <a:alphaModFix/>
          </a:blip>
          <a:srcRect/>
          <a:stretch/>
        </p:blipFill>
        <p:spPr>
          <a:xfrm>
            <a:off x="4422653" y="4583724"/>
            <a:ext cx="1219200" cy="1219200"/>
          </a:xfrm>
          <a:prstGeom prst="rect">
            <a:avLst/>
          </a:prstGeom>
          <a:noFill/>
          <a:ln>
            <a:noFill/>
          </a:ln>
        </p:spPr>
      </p:pic>
      <p:sp>
        <p:nvSpPr>
          <p:cNvPr id="30" name="Google Shape;287;p36"/>
          <p:cNvSpPr/>
          <p:nvPr/>
        </p:nvSpPr>
        <p:spPr>
          <a:xfrm>
            <a:off x="7297615" y="3364524"/>
            <a:ext cx="1371600" cy="914400"/>
          </a:xfrm>
          <a:prstGeom prst="cloudCallout">
            <a:avLst>
              <a:gd name="adj1" fmla="val -20833"/>
              <a:gd name="adj2" fmla="val 62500"/>
            </a:avLst>
          </a:prstGeom>
          <a:gradFill>
            <a:gsLst>
              <a:gs pos="0">
                <a:srgbClr val="FEFEFE"/>
              </a:gs>
              <a:gs pos="55000">
                <a:srgbClr val="EFF7FA"/>
              </a:gs>
              <a:gs pos="100000">
                <a:srgbClr val="BEDFEE"/>
              </a:gs>
            </a:gsLst>
            <a:path path="circle">
              <a:fillToRect r="100000" b="100000"/>
            </a:path>
            <a:tileRect l="-100000" t="-100000"/>
          </a:gradFill>
          <a:ln w="9525" cap="flat" cmpd="sng">
            <a:solidFill>
              <a:schemeClr val="accent1"/>
            </a:solidFill>
            <a:prstDash val="solid"/>
            <a:round/>
            <a:headEnd type="none" w="sm" len="sm"/>
            <a:tailEnd type="none" w="sm" len="sm"/>
          </a:ln>
          <a:effectLst>
            <a:outerShdw blurRad="51500" dist="25400" dir="5400000"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PE" sz="1600">
                <a:solidFill>
                  <a:schemeClr val="dk1"/>
                </a:solidFill>
                <a:latin typeface="Arial"/>
                <a:ea typeface="Arial"/>
                <a:cs typeface="Arial"/>
                <a:sym typeface="Arial"/>
              </a:rPr>
              <a:t>Zzzzzz…</a:t>
            </a:r>
            <a:endParaRPr/>
          </a:p>
        </p:txBody>
      </p:sp>
      <p:sp>
        <p:nvSpPr>
          <p:cNvPr id="2" name="Marcador de fecha 1"/>
          <p:cNvSpPr>
            <a:spLocks noGrp="1"/>
          </p:cNvSpPr>
          <p:nvPr>
            <p:ph type="dt" sz="half" idx="10"/>
          </p:nvPr>
        </p:nvSpPr>
        <p:spPr/>
        <p:txBody>
          <a:bodyPr/>
          <a:lstStyle/>
          <a:p>
            <a:fld id="{7DFD0FF2-1AE3-460B-9AB2-914A045CB325}" type="datetime1">
              <a:rPr lang="es-MX" smtClean="0"/>
              <a:t>05/03/2024</a:t>
            </a:fld>
            <a:endParaRPr lang="es-MX"/>
          </a:p>
        </p:txBody>
      </p:sp>
      <p:sp>
        <p:nvSpPr>
          <p:cNvPr id="3" name="Marcador de número de diapositiva 2"/>
          <p:cNvSpPr>
            <a:spLocks noGrp="1"/>
          </p:cNvSpPr>
          <p:nvPr>
            <p:ph type="sldNum" sz="quarter" idx="12"/>
          </p:nvPr>
        </p:nvSpPr>
        <p:spPr/>
        <p:txBody>
          <a:bodyPr/>
          <a:lstStyle/>
          <a:p>
            <a:fld id="{CDF7E74A-622D-4723-BDFC-4E0DFBEEC54D}" type="slidenum">
              <a:rPr lang="es-MX" smtClean="0"/>
              <a:t>9</a:t>
            </a:fld>
            <a:endParaRPr lang="es-MX" dirty="0"/>
          </a:p>
        </p:txBody>
      </p:sp>
    </p:spTree>
    <p:extLst>
      <p:ext uri="{BB962C8B-B14F-4D97-AF65-F5344CB8AC3E}">
        <p14:creationId xmlns:p14="http://schemas.microsoft.com/office/powerpoint/2010/main" val="1727567439"/>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23618</TotalTime>
  <Words>2108</Words>
  <Application>Microsoft Office PowerPoint</Application>
  <PresentationFormat>Personalizado</PresentationFormat>
  <Paragraphs>608</Paragraphs>
  <Slides>42</Slides>
  <Notes>0</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42</vt:i4>
      </vt:variant>
    </vt:vector>
  </HeadingPairs>
  <TitlesOfParts>
    <vt:vector size="52" baseType="lpstr">
      <vt:lpstr>MS PGothic</vt:lpstr>
      <vt:lpstr>MS PGothic</vt:lpstr>
      <vt:lpstr>Arial</vt:lpstr>
      <vt:lpstr>Calibri</vt:lpstr>
      <vt:lpstr>Calibri Light</vt:lpstr>
      <vt:lpstr>Georgia</vt:lpstr>
      <vt:lpstr>Verdana</vt:lpstr>
      <vt:lpstr>Wingdings</vt:lpstr>
      <vt:lpstr>Tema de Office</vt:lpstr>
      <vt:lpstr>Imagen de mapa de bits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El computador sólo entiende el lenguaje binario (1 y 0)</vt:lpstr>
      <vt:lpstr>Necesitamos un compilador que traduzca lo que decimos</vt:lpstr>
      <vt:lpstr>Necesitamos hablar el idioma del computador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dc:creator>
  <cp:lastModifiedBy>Admin</cp:lastModifiedBy>
  <cp:revision>55</cp:revision>
  <dcterms:created xsi:type="dcterms:W3CDTF">2022-06-29T04:22:02Z</dcterms:created>
  <dcterms:modified xsi:type="dcterms:W3CDTF">2024-03-05T13:53:59Z</dcterms:modified>
</cp:coreProperties>
</file>