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73" r:id="rId2"/>
    <p:sldId id="256" r:id="rId3"/>
    <p:sldId id="263" r:id="rId4"/>
    <p:sldId id="257" r:id="rId5"/>
    <p:sldId id="259" r:id="rId6"/>
    <p:sldId id="267" r:id="rId7"/>
    <p:sldId id="274" r:id="rId8"/>
    <p:sldId id="268" r:id="rId9"/>
    <p:sldId id="262" r:id="rId10"/>
    <p:sldId id="258" r:id="rId11"/>
    <p:sldId id="269" r:id="rId12"/>
    <p:sldId id="261" r:id="rId13"/>
    <p:sldId id="265" r:id="rId14"/>
    <p:sldId id="272" r:id="rId15"/>
    <p:sldId id="271" r:id="rId16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FD94"/>
    <a:srgbClr val="9FFFFA"/>
    <a:srgbClr val="FEFFCD"/>
    <a:srgbClr val="CCFCC4"/>
    <a:srgbClr val="CDF9FF"/>
    <a:srgbClr val="E0FDDB"/>
    <a:srgbClr val="B0FBA3"/>
    <a:srgbClr val="6DD9FF"/>
    <a:srgbClr val="FDFFA3"/>
    <a:srgbClr val="93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66B5-4BBC-486E-996E-0557E76DD74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6784-D90E-43B3-9B39-2AD354851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832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50A80-6F01-4BFF-942A-F4E6F301513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9DF0B-57E8-4428-9455-851F957DEF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814-61E4-4F61-ABE1-BCBC9D99D74F}" type="datetime1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4C70-2986-4535-BB94-273C3800397F}" type="datetime1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CA3-F45A-4A57-87D7-F6E195BA4491}" type="datetime1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2AE-7B92-4675-B13B-17CAE473E477}" type="datetime1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4585-46EE-42DF-B130-AB003A16E453}" type="datetime1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153C-BE0C-4784-94AB-DADD40FD9D1B}" type="datetime1">
              <a:rPr lang="es-MX" smtClean="0"/>
              <a:t>07/03/2024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960F-B0B9-4EDC-8A34-8DFE033C82C8}" type="datetime1">
              <a:rPr lang="es-MX" smtClean="0"/>
              <a:t>07/03/2024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9182-F602-49FA-A718-62C3DF717202}" type="datetime1">
              <a:rPr lang="es-MX" smtClean="0"/>
              <a:t>07/03/2024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681D-7DEB-48FC-A619-0F7B66367F1B}" type="datetime1">
              <a:rPr lang="es-MX" smtClean="0"/>
              <a:t>07/03/2024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0CEC-7F80-40DB-9D6E-FA18A5F97E26}" type="datetime1">
              <a:rPr lang="es-MX" smtClean="0"/>
              <a:t>07/03/2024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4E71-08BB-452E-8709-104214154FCB}" type="datetime1">
              <a:rPr lang="es-MX" smtClean="0"/>
              <a:t>07/03/2024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993-94B2-482F-B748-B72C8F86508B}" type="datetime1">
              <a:rPr lang="es-MX" smtClean="0"/>
              <a:t>07/03/2024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0125"/>
            <a:ext cx="9720263" cy="862604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210710" y="419817"/>
            <a:ext cx="5660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/>
        </p:nvSpPr>
        <p:spPr bwMode="auto">
          <a:xfrm>
            <a:off x="0" y="479686"/>
            <a:ext cx="7060367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s-PE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</a:p>
        </p:txBody>
      </p:sp>
      <p:sp>
        <p:nvSpPr>
          <p:cNvPr id="7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801357" y="1681395"/>
            <a:ext cx="412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1: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Introducción </a:t>
            </a:r>
            <a:r>
              <a:rPr lang="es-PE" sz="3600" b="1" dirty="0">
                <a:solidFill>
                  <a:srgbClr val="FF0000"/>
                </a:solidFill>
              </a:rPr>
              <a:t>a los Algoritmos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7A56-1E41-4999-8129-B2AAC9733C39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0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57957" y="1321539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Definición del algoritmo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585684" y="1907897"/>
            <a:ext cx="3029650" cy="2398427"/>
          </a:xfrm>
          <a:prstGeom prst="roundRect">
            <a:avLst/>
          </a:prstGeom>
          <a:solidFill>
            <a:srgbClr val="B0F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2060"/>
                </a:solidFill>
              </a:rPr>
              <a:t>Conjunto ordenado y finito de operaciones que permite hallar la solución de un problema.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1585684" y="4575674"/>
            <a:ext cx="6697480" cy="1532346"/>
          </a:xfrm>
          <a:prstGeom prst="roundRect">
            <a:avLst/>
          </a:prstGeom>
          <a:solidFill>
            <a:srgbClr val="FFF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Es un procedimiento </a:t>
            </a:r>
            <a:r>
              <a:rPr lang="es-MX" sz="2000" dirty="0">
                <a:solidFill>
                  <a:schemeClr val="tx1"/>
                </a:solidFill>
              </a:rPr>
              <a:t>computacional definido que toma un conjunto de valores de entrada y con ello producir otro conjunto de valores de salida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5152227" y="1903750"/>
            <a:ext cx="3130937" cy="2402573"/>
          </a:xfrm>
          <a:prstGeom prst="roundRect">
            <a:avLst/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1"/>
                </a:solidFill>
              </a:rPr>
              <a:t>Es </a:t>
            </a:r>
            <a:r>
              <a:rPr lang="es-MX" sz="2000" dirty="0">
                <a:solidFill>
                  <a:schemeClr val="tx1"/>
                </a:solidFill>
              </a:rPr>
              <a:t>una secuencia lógica de pasos para lograr desarrollar una tarea específica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FDC0-263B-4C94-A461-05BE39B330E4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9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56786" y="1134098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Definición del algoritmo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998" y="1693951"/>
            <a:ext cx="8166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solidFill>
                  <a:srgbClr val="002060"/>
                </a:solidFill>
              </a:rPr>
              <a:t>Conjunto ordenado y finito de operaciones que permite hallar la solución de un problema.</a:t>
            </a:r>
            <a:endParaRPr lang="es-MX" sz="2400" dirty="0">
              <a:solidFill>
                <a:srgbClr val="00206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859724" y="2734813"/>
            <a:ext cx="2696920" cy="1583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Preciso</a:t>
            </a:r>
          </a:p>
          <a:p>
            <a:pPr algn="ctr"/>
            <a:r>
              <a:rPr lang="es-PE" dirty="0" smtClean="0">
                <a:solidFill>
                  <a:srgbClr val="002060"/>
                </a:solidFill>
              </a:rPr>
              <a:t> Debe definirse de manera rigurosa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238321" y="3198301"/>
            <a:ext cx="2575894" cy="2240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Definido</a:t>
            </a:r>
          </a:p>
          <a:p>
            <a:pPr algn="ctr"/>
            <a:r>
              <a:rPr lang="es-PE" dirty="0" smtClean="0">
                <a:solidFill>
                  <a:srgbClr val="002060"/>
                </a:solidFill>
              </a:rPr>
              <a:t>Si se sigue un algoritmo dos veces, se obtendrá el mismo resultado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88495" y="4738510"/>
            <a:ext cx="2690180" cy="16603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Finito</a:t>
            </a:r>
          </a:p>
          <a:p>
            <a:pPr algn="ctr"/>
            <a:r>
              <a:rPr lang="es-PE" dirty="0" smtClean="0">
                <a:solidFill>
                  <a:srgbClr val="002060"/>
                </a:solidFill>
              </a:rPr>
              <a:t>Debe terminar en algún momento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93306" y="4128910"/>
            <a:ext cx="2086707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dirty="0" smtClean="0">
                <a:solidFill>
                  <a:srgbClr val="002060"/>
                </a:solidFill>
              </a:rPr>
              <a:t>Características</a:t>
            </a:r>
            <a:endParaRPr 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780222" y="3869075"/>
            <a:ext cx="539646" cy="856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92CE-98BF-45FA-B378-5AB47B8DA9F8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5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35905" y="1203942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Representar un algoritmo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26" name="Picture 2" descr="Estructuras condicion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8" y="2604397"/>
            <a:ext cx="2707197" cy="18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A DE FLUJO Y PSEUDUCÓDIGO. – Tareas de bases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89" y="1441186"/>
            <a:ext cx="2672031" cy="476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68268" y="1994797"/>
            <a:ext cx="2086707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PE" sz="4000" b="1" dirty="0" smtClean="0">
                <a:solidFill>
                  <a:srgbClr val="002060"/>
                </a:solidFill>
              </a:rPr>
              <a:t>Pseudocódigo</a:t>
            </a:r>
            <a:endParaRPr lang="en-US" sz="4000" b="1" dirty="0" smtClean="0">
              <a:solidFill>
                <a:srgbClr val="00206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AE2-7A3A-4244-AEBE-FB7CACF63182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87937" y="1204925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Representar un algoritmo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2770" y="1871859"/>
            <a:ext cx="2680115" cy="443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PE" sz="4000" b="1" dirty="0" smtClean="0">
                <a:solidFill>
                  <a:srgbClr val="002060"/>
                </a:solidFill>
              </a:rPr>
              <a:t>Diagrama de flujo</a:t>
            </a:r>
            <a:endParaRPr lang="en-US" sz="4000" b="1" dirty="0" smtClean="0">
              <a:solidFill>
                <a:srgbClr val="002060"/>
              </a:solidFill>
            </a:endParaRPr>
          </a:p>
        </p:txBody>
      </p:sp>
      <p:pic>
        <p:nvPicPr>
          <p:cNvPr id="6146" name="Picture 2" descr="5. Diagramas de flujo - Programación 2 ES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3" y="2492037"/>
            <a:ext cx="25431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14" y="2347991"/>
            <a:ext cx="3582141" cy="3402087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FBED-D71E-49D7-BC57-FD23CF61973A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7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57955" y="1395293"/>
            <a:ext cx="94623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Fases para la resolución de problemas utilizando el computador</a:t>
            </a:r>
            <a:endParaRPr lang="es-PE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1961" y="2023671"/>
            <a:ext cx="5175793" cy="4504909"/>
          </a:xfrm>
        </p:spPr>
        <p:txBody>
          <a:bodyPr>
            <a:noAutofit/>
          </a:bodyPr>
          <a:lstStyle/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Definición del Problema</a:t>
            </a:r>
          </a:p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Análisis de la solución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 smtClean="0">
                <a:solidFill>
                  <a:srgbClr val="002060"/>
                </a:solidFill>
              </a:rPr>
              <a:t>Dato Entrada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 smtClean="0">
                <a:solidFill>
                  <a:srgbClr val="002060"/>
                </a:solidFill>
              </a:rPr>
              <a:t>Dato de Salida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 smtClean="0">
                <a:solidFill>
                  <a:srgbClr val="002060"/>
                </a:solidFill>
              </a:rPr>
              <a:t>Restricciones</a:t>
            </a:r>
          </a:p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Diseño del algoritmo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 smtClean="0">
                <a:solidFill>
                  <a:srgbClr val="002060"/>
                </a:solidFill>
              </a:rPr>
              <a:t>Representación del algoritmo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 smtClean="0">
                <a:solidFill>
                  <a:srgbClr val="002060"/>
                </a:solidFill>
              </a:rPr>
              <a:t>Diseño del juego de datos de prueba</a:t>
            </a:r>
          </a:p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Codificación </a:t>
            </a:r>
          </a:p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Ejecución y depuración (sintaxis y lógica)</a:t>
            </a:r>
          </a:p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Documentación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>
                <a:solidFill>
                  <a:srgbClr val="002060"/>
                </a:solidFill>
              </a:rPr>
              <a:t>Interna</a:t>
            </a:r>
          </a:p>
          <a:p>
            <a:pPr marL="857250" lvl="1" indent="-4000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AutoNum type="alphaLcPeriod"/>
              <a:defRPr/>
            </a:pPr>
            <a:r>
              <a:rPr lang="es-ES" sz="1600" b="1" dirty="0">
                <a:solidFill>
                  <a:srgbClr val="002060"/>
                </a:solidFill>
              </a:rPr>
              <a:t>Externa</a:t>
            </a:r>
          </a:p>
          <a:p>
            <a:pPr marL="476250" indent="-4762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s-ES" sz="1600" dirty="0" smtClean="0">
                <a:solidFill>
                  <a:srgbClr val="002060"/>
                </a:solidFill>
              </a:rPr>
              <a:t>Mantenimiento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68" y="2898269"/>
            <a:ext cx="4291956" cy="2365453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14</a:t>
            </a:fld>
            <a:endParaRPr lang="es-MX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5031-0051-4811-96BB-7C5476A25773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2948" y="2157866"/>
            <a:ext cx="8602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Coello, C. A. C. (2003). </a:t>
            </a:r>
            <a:r>
              <a:rPr lang="es-MX" i="1" dirty="0">
                <a:solidFill>
                  <a:srgbClr val="222222"/>
                </a:solidFill>
                <a:latin typeface="Arial" panose="020B0604020202020204" pitchFamily="34" charset="0"/>
              </a:rPr>
              <a:t>Breve historia de la computación y sus pioneros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. México: Fondo de cultura económica.</a:t>
            </a:r>
            <a:endParaRPr lang="es-MX" dirty="0"/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272948" y="1166123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Referencias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2948" y="3025387"/>
            <a:ext cx="873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Cañedo Andalia, R., Ramos Ochoa, R. E., &amp; Guerrero Pupo, J. C. (2005). La Informática, la Computación y la Ciencia de la Información: una alianza para el desarrollo. </a:t>
            </a:r>
            <a:r>
              <a:rPr lang="es-MX" i="1" dirty="0" err="1">
                <a:solidFill>
                  <a:srgbClr val="222222"/>
                </a:solidFill>
                <a:latin typeface="Arial" panose="020B0604020202020204" pitchFamily="34" charset="0"/>
              </a:rPr>
              <a:t>Acimed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s-MX" i="1" dirty="0">
                <a:solidFill>
                  <a:srgbClr val="222222"/>
                </a:solidFill>
                <a:latin typeface="Arial" panose="020B0604020202020204" pitchFamily="34" charset="0"/>
              </a:rPr>
              <a:t>13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(5), 1-1.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72948" y="4169907"/>
            <a:ext cx="8166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Blackwell, A. F. (2002, June). What is programming?.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PPIG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(p. 20).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33976" y="4847589"/>
            <a:ext cx="867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Knuth, D. E. (2007). Computer programming as an art.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ACM Turing award lectures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(p. 1974).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15</a:t>
            </a:fld>
            <a:endParaRPr lang="es-MX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A4D2-CB67-4EEA-ADC6-84989D127E7A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9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1036819" y="2369234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5400" b="1" dirty="0" smtClean="0"/>
              <a:t>Introducción a los algoritmos</a:t>
            </a:r>
            <a:endParaRPr lang="es-PE" sz="5400" b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F7D-D193-4B37-B847-F1C12B630348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68959" y="2793113"/>
            <a:ext cx="644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600" dirty="0">
                <a:solidFill>
                  <a:srgbClr val="002060"/>
                </a:solidFill>
              </a:rPr>
              <a:t>Al finalizar la sesi</a:t>
            </a:r>
            <a:r>
              <a:rPr lang="es-PE" sz="3600" dirty="0" err="1">
                <a:solidFill>
                  <a:srgbClr val="002060"/>
                </a:solidFill>
              </a:rPr>
              <a:t>ón</a:t>
            </a:r>
            <a:r>
              <a:rPr lang="es-PE" sz="3600" dirty="0">
                <a:solidFill>
                  <a:srgbClr val="002060"/>
                </a:solidFill>
              </a:rPr>
              <a:t>, e</a:t>
            </a:r>
            <a:r>
              <a:rPr lang="en" sz="3600" dirty="0">
                <a:solidFill>
                  <a:srgbClr val="002060"/>
                </a:solidFill>
              </a:rPr>
              <a:t>l estudiante </a:t>
            </a:r>
            <a:r>
              <a:rPr lang="en" sz="3600" dirty="0" smtClean="0">
                <a:solidFill>
                  <a:srgbClr val="002060"/>
                </a:solidFill>
              </a:rPr>
              <a:t>costruye y representa un algoritmo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45965" y="1787423"/>
            <a:ext cx="2086707" cy="609600"/>
          </a:xfrm>
        </p:spPr>
        <p:txBody>
          <a:bodyPr>
            <a:normAutofit/>
          </a:bodyPr>
          <a:lstStyle/>
          <a:p>
            <a:pPr marL="63500" eaLnBrk="1" hangingPunct="1"/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Logro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4B98-1128-4A3E-B8E3-E5791F905F61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6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668268" y="1502610"/>
            <a:ext cx="2086707" cy="609600"/>
          </a:xfrm>
        </p:spPr>
        <p:txBody>
          <a:bodyPr>
            <a:normAutofit/>
          </a:bodyPr>
          <a:lstStyle/>
          <a:p>
            <a:pPr marL="63500" eaLnBrk="1" hangingPunct="1"/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Temario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54967" y="2348132"/>
            <a:ext cx="8610600" cy="2667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PE" sz="2800" dirty="0" smtClean="0">
                <a:solidFill>
                  <a:srgbClr val="002060"/>
                </a:solidFill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>
                <a:solidFill>
                  <a:srgbClr val="002060"/>
                </a:solidFill>
              </a:rPr>
              <a:t>¿Qué es computación?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rgbClr val="002060"/>
                </a:solidFill>
              </a:rPr>
              <a:t>¿Qué es </a:t>
            </a:r>
            <a:r>
              <a:rPr lang="es-PE" sz="2800" dirty="0" smtClean="0">
                <a:solidFill>
                  <a:srgbClr val="002060"/>
                </a:solidFill>
              </a:rPr>
              <a:t>la programación?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>
                <a:solidFill>
                  <a:srgbClr val="002060"/>
                </a:solidFill>
              </a:rPr>
              <a:t>¿Cómo funciona un computador?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rgbClr val="002060"/>
                </a:solidFill>
              </a:rPr>
              <a:t>Definición de algoritmo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rgbClr val="002060"/>
                </a:solidFill>
              </a:rPr>
              <a:t>Representar un </a:t>
            </a:r>
            <a:r>
              <a:rPr lang="es-PE" sz="2800" dirty="0" smtClean="0">
                <a:solidFill>
                  <a:srgbClr val="002060"/>
                </a:solidFill>
              </a:rPr>
              <a:t>algoritmo</a:t>
            </a:r>
            <a:endParaRPr lang="es-PE" sz="2800" dirty="0">
              <a:solidFill>
                <a:srgbClr val="00206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7F29-2B46-4319-83F5-8B6DCC00591E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17917" y="1152251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¿Qué es computación?</a:t>
            </a:r>
            <a:endParaRPr lang="es-PE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434713" y="2292953"/>
            <a:ext cx="4409607" cy="180631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Tiene un significado amplio y se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considera 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como una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ciencia completa vinculada fundamentalmente al proceso de información con instrumentos creados por el hombre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600344" y="3783546"/>
            <a:ext cx="4513676" cy="2032638"/>
          </a:xfrm>
          <a:prstGeom prst="roundRect">
            <a:avLst/>
          </a:prstGeom>
          <a:solidFill>
            <a:srgbClr val="B0FB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 Computación, en sentido general, comprende la creación de algoritmos para la solución de problemas (computación) y el procesamiento de la información a nivel de software y hardware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A11E-FDC3-4B82-AD2F-BBF42B91D749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4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27975" y="1292273"/>
            <a:ext cx="82676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¿Qué es la programación?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47700" y="1699736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664F-2372-4906-A481-D1E565C4418A}" type="datetime1">
              <a:rPr lang="es-MX" smtClean="0"/>
              <a:t>07/03/2024</a:t>
            </a:fld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884421" y="2011521"/>
            <a:ext cx="8167574" cy="3291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proceso de elaborar </a:t>
            </a: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programas para </a:t>
            </a:r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 computador es </a:t>
            </a:r>
            <a:r>
              <a:rPr lang="es-MX" sz="2800" b="1" dirty="0">
                <a:solidFill>
                  <a:srgbClr val="0070C0"/>
                </a:solidFill>
              </a:rPr>
              <a:t>especialmente atractivo</a:t>
            </a: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 sólo porque puede ser económica y científicamente gratificante, sino también </a:t>
            </a:r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porque puede </a:t>
            </a: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una experiencia estética </a:t>
            </a:r>
            <a:r>
              <a:rPr lang="es-MX" sz="2800" b="1" dirty="0">
                <a:solidFill>
                  <a:srgbClr val="0070C0"/>
                </a:solidFill>
              </a:rPr>
              <a:t>muy parecida a componer poesía </a:t>
            </a:r>
            <a:r>
              <a:rPr lang="es-MX" sz="2800" b="1" dirty="0" smtClean="0">
                <a:solidFill>
                  <a:srgbClr val="0070C0"/>
                </a:solidFill>
              </a:rPr>
              <a:t>o música</a:t>
            </a:r>
            <a:r>
              <a:rPr lang="es-MX" sz="2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150211" y="5366261"/>
            <a:ext cx="4901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Donald, E. K. (1999). The art of 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computer programming.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930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12985" y="1117525"/>
            <a:ext cx="82676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¿Qué es la programación?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47700" y="1699736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647700" y="1699736"/>
            <a:ext cx="5498267" cy="1792972"/>
          </a:xfrm>
          <a:prstGeom prst="roundRect">
            <a:avLst/>
          </a:prstGeom>
          <a:solidFill>
            <a:srgbClr val="FDF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el proceso a través del cual el ser humano tiene la capacidad de formular un problema que implica la comprensión, el diseño y la escritura del programa con la sintaxis correcta, para que un computador pueda ejecutarlo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969334" y="3082268"/>
            <a:ext cx="5420817" cy="1340769"/>
          </a:xfrm>
          <a:prstGeom prst="roundRect">
            <a:avLst/>
          </a:prstGeom>
          <a:solidFill>
            <a:srgbClr val="7BF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Es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el proceso de elaboración 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 secuencia de operaciones individuales requeridas para llevar a cabo 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cálculo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331877" y="4055739"/>
            <a:ext cx="5628180" cy="1737582"/>
          </a:xfrm>
          <a:prstGeom prst="roundRect">
            <a:avLst/>
          </a:prstGeom>
          <a:solidFill>
            <a:srgbClr val="9FF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Es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arte, porque aplica el conocimiento acumulado al mundo, porque requiere habilidad e ingenio, y especialmente porque produce objetos de belleza.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664F-2372-4906-A481-D1E565C4418A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3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76694" y="1411413"/>
            <a:ext cx="82676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¿Qué es un programa?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1319134" y="2308486"/>
            <a:ext cx="7225259" cy="2728209"/>
          </a:xfrm>
          <a:prstGeom prst="roundRect">
            <a:avLst/>
          </a:prstGeom>
          <a:solidFill>
            <a:srgbClr val="FDF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programa de computadora es un conjunto de instrucciones en una secuencia lógica que el computador ejecuta para resolver alguna tarea específica, mediante el uso de un lenguaje 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de programación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005F-B98F-45FA-9FAB-8C5F895E7263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2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89979" y="1221279"/>
            <a:ext cx="81164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¿Cómo funciona un computador?</a:t>
            </a:r>
            <a:endParaRPr lang="es-PE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95898" y="3588063"/>
            <a:ext cx="314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https://youtu.be/OAx_6-wdslM</a:t>
            </a:r>
            <a:endParaRPr lang="es-MX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25239"/>
              </p:ext>
            </p:extLst>
          </p:nvPr>
        </p:nvGraphicFramePr>
        <p:xfrm>
          <a:off x="989569" y="1936180"/>
          <a:ext cx="3358646" cy="165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Imagen de mapa de bits" r:id="rId3" imgW="5829480" imgH="2867040" progId="Paint.Picture">
                  <p:embed/>
                </p:oleObj>
              </mc:Choice>
              <mc:Fallback>
                <p:oleObj name="Imagen de mapa de bits" r:id="rId3" imgW="5829480" imgH="2867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569" y="1936180"/>
                        <a:ext cx="3358646" cy="1651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5397057" y="5723070"/>
            <a:ext cx="311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https://youtu.be/mCq8-xTH7jA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50088"/>
              </p:ext>
            </p:extLst>
          </p:nvPr>
        </p:nvGraphicFramePr>
        <p:xfrm>
          <a:off x="5275679" y="3747533"/>
          <a:ext cx="3356494" cy="197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Bitmap Image" r:id="rId5" imgW="1666800" imgH="981000" progId="PBrush">
                  <p:embed/>
                </p:oleObj>
              </mc:Choice>
              <mc:Fallback>
                <p:oleObj name="Bitmap Image" r:id="rId5" imgW="1666800" imgH="981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5679" y="3747533"/>
                        <a:ext cx="3356494" cy="197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2EF6-E15C-4C86-955A-A3736D5EBAC0}" type="datetime1">
              <a:rPr lang="es-MX" smtClean="0"/>
              <a:t>07/03/2024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3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22468</TotalTime>
  <Words>641</Words>
  <Application>Microsoft Office PowerPoint</Application>
  <PresentationFormat>Personalizado</PresentationFormat>
  <Paragraphs>110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Calibri Light</vt:lpstr>
      <vt:lpstr>Georgia</vt:lpstr>
      <vt:lpstr>Wingdings</vt:lpstr>
      <vt:lpstr>Tema de Office</vt:lpstr>
      <vt:lpstr>Imagen de mapa de bits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¿Qué es computación?</vt:lpstr>
      <vt:lpstr>¿Qué es la programación?</vt:lpstr>
      <vt:lpstr>¿Qué es la programación?</vt:lpstr>
      <vt:lpstr>¿Qué es un programa?</vt:lpstr>
      <vt:lpstr>¿Cómo funciona un computador?</vt:lpstr>
      <vt:lpstr>Definición del algoritmo</vt:lpstr>
      <vt:lpstr>Definición del algoritmo</vt:lpstr>
      <vt:lpstr>Representar un algoritmo</vt:lpstr>
      <vt:lpstr>Representar un algoritmo</vt:lpstr>
      <vt:lpstr>Fases para la resolución de problemas utilizando el computador</vt:lpstr>
      <vt:lpstr>Referencias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46</cp:revision>
  <dcterms:created xsi:type="dcterms:W3CDTF">2022-06-29T04:22:02Z</dcterms:created>
  <dcterms:modified xsi:type="dcterms:W3CDTF">2024-03-07T17:53:38Z</dcterms:modified>
</cp:coreProperties>
</file>