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8" r:id="rId2"/>
    <p:sldId id="300" r:id="rId3"/>
    <p:sldId id="299" r:id="rId4"/>
    <p:sldId id="259" r:id="rId5"/>
    <p:sldId id="301" r:id="rId6"/>
    <p:sldId id="260" r:id="rId7"/>
    <p:sldId id="30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Georgia" panose="02040502050405020303" pitchFamily="18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413v0Y+gdUuWrXSFycwbdBtH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539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579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unciado y Codigo Fuente" userDrawn="1">
  <p:cSld name="Enunciado y Codigo Fuen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7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ftr" idx="11"/>
          </p:nvPr>
        </p:nvSpPr>
        <p:spPr>
          <a:xfrm>
            <a:off x="5527675" y="42182"/>
            <a:ext cx="3497263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2024-1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go Fuente" userDrawn="1">
  <p:cSld name="Codigo Fuen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userDrawn="1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7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rgbClr val="8D89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250125"/>
            <a:ext cx="9144000" cy="811465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210710" y="419817"/>
            <a:ext cx="5660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</p:sldLayoutIdLst>
  <p:transition spd="med">
    <p:random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2;p1"/>
          <p:cNvSpPr txBox="1">
            <a:spLocks/>
          </p:cNvSpPr>
          <p:nvPr/>
        </p:nvSpPr>
        <p:spPr>
          <a:xfrm>
            <a:off x="1738277" y="2506354"/>
            <a:ext cx="5881723" cy="169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rgbClr val="8D89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ctr">
              <a:buSzPts val="4000"/>
              <a:buFont typeface="Georgia"/>
              <a:buNone/>
            </a:pPr>
            <a:r>
              <a:rPr lang="es-PE" sz="4800" b="1" dirty="0" smtClean="0">
                <a:solidFill>
                  <a:srgbClr val="FF0000"/>
                </a:solidFill>
              </a:rPr>
              <a:t>Arreglos Unidimensionales</a:t>
            </a:r>
            <a:endParaRPr lang="es-PE" sz="4800" b="1" dirty="0">
              <a:solidFill>
                <a:srgbClr val="FF000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title" idx="4294967295"/>
          </p:nvPr>
        </p:nvSpPr>
        <p:spPr>
          <a:xfrm>
            <a:off x="140969" y="943619"/>
            <a:ext cx="8005776" cy="93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Declaración de Arreglos como punteros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4" name="Google Shape;224;p8"/>
          <p:cNvSpPr txBox="1">
            <a:spLocks noGrp="1"/>
          </p:cNvSpPr>
          <p:nvPr>
            <p:ph type="body" idx="4294967295"/>
          </p:nvPr>
        </p:nvSpPr>
        <p:spPr>
          <a:xfrm>
            <a:off x="323849" y="2051785"/>
            <a:ext cx="8583613" cy="37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</a:pPr>
            <a:r>
              <a:rPr lang="es-PE" sz="3200" dirty="0"/>
              <a:t>Supongamos que tenemos la siguiente variable:</a:t>
            </a:r>
            <a:endParaRPr sz="2400" dirty="0"/>
          </a:p>
          <a:p>
            <a:pPr marL="381000" lvl="1" indent="-188913" algn="ctr" rtl="0">
              <a:spcBef>
                <a:spcPts val="300"/>
              </a:spcBef>
              <a:spcAft>
                <a:spcPts val="0"/>
              </a:spcAft>
              <a:buSzPts val="3600"/>
              <a:buFont typeface="Georgia"/>
              <a:buNone/>
            </a:pPr>
            <a:r>
              <a:rPr lang="es-PE" sz="3200" dirty="0" err="1">
                <a:solidFill>
                  <a:srgbClr val="FF0000"/>
                </a:solidFill>
              </a:rPr>
              <a:t>Tipodato</a:t>
            </a:r>
            <a:r>
              <a:rPr lang="es-PE" sz="3200" dirty="0">
                <a:solidFill>
                  <a:srgbClr val="FF0000"/>
                </a:solidFill>
              </a:rPr>
              <a:t> *</a:t>
            </a:r>
            <a:r>
              <a:rPr lang="es-PE" sz="3200" dirty="0" err="1">
                <a:solidFill>
                  <a:srgbClr val="FF0000"/>
                </a:solidFill>
              </a:rPr>
              <a:t>Nombrepuntero</a:t>
            </a:r>
            <a:r>
              <a:rPr lang="es-PE" sz="3200" dirty="0">
                <a:solidFill>
                  <a:srgbClr val="FF0000"/>
                </a:solidFill>
              </a:rPr>
              <a:t>;</a:t>
            </a:r>
            <a:endParaRPr sz="24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ts val="3600"/>
              <a:buNone/>
            </a:pPr>
            <a:endParaRPr sz="3200" dirty="0"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3600"/>
              <a:buNone/>
            </a:pPr>
            <a:r>
              <a:rPr lang="es-PE" sz="3200" dirty="0"/>
              <a:t>Para crear un arreglo debemos hacer uso de New y sería de la siguiente forma:</a:t>
            </a:r>
            <a:endParaRPr sz="2400" dirty="0"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381000" lvl="1" indent="-188913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</a:pPr>
            <a:r>
              <a:rPr lang="es-PE" sz="3200" dirty="0" err="1">
                <a:solidFill>
                  <a:srgbClr val="FF0000"/>
                </a:solidFill>
              </a:rPr>
              <a:t>Nombrepuntero</a:t>
            </a:r>
            <a:r>
              <a:rPr lang="es-PE" sz="3200" dirty="0">
                <a:solidFill>
                  <a:srgbClr val="FF0000"/>
                </a:solidFill>
              </a:rPr>
              <a:t>=</a:t>
            </a:r>
            <a:r>
              <a:rPr lang="es-PE" sz="3200" dirty="0">
                <a:solidFill>
                  <a:srgbClr val="0070C0"/>
                </a:solidFill>
              </a:rPr>
              <a:t>new</a:t>
            </a:r>
            <a:r>
              <a:rPr lang="es-PE" sz="3200" dirty="0">
                <a:solidFill>
                  <a:srgbClr val="FF0000"/>
                </a:solidFill>
              </a:rPr>
              <a:t> </a:t>
            </a:r>
            <a:r>
              <a:rPr lang="es-PE" sz="3200" dirty="0" err="1">
                <a:solidFill>
                  <a:srgbClr val="FF0000"/>
                </a:solidFill>
              </a:rPr>
              <a:t>Tipodato</a:t>
            </a:r>
            <a:r>
              <a:rPr lang="es-PE" sz="3200" dirty="0">
                <a:solidFill>
                  <a:srgbClr val="FF0000"/>
                </a:solidFill>
              </a:rPr>
              <a:t>[</a:t>
            </a:r>
            <a:r>
              <a:rPr lang="es-PE" sz="3200" dirty="0">
                <a:solidFill>
                  <a:srgbClr val="140CB8"/>
                </a:solidFill>
              </a:rPr>
              <a:t>cantidad</a:t>
            </a:r>
            <a:r>
              <a:rPr lang="es-PE" sz="3200" dirty="0">
                <a:solidFill>
                  <a:srgbClr val="FF0000"/>
                </a:solidFill>
              </a:rPr>
              <a:t>];</a:t>
            </a:r>
            <a:endParaRPr sz="2400" dirty="0"/>
          </a:p>
          <a:p>
            <a:pPr marL="381000" lvl="1" indent="-188913" algn="l" rtl="0">
              <a:spcBef>
                <a:spcPts val="300"/>
              </a:spcBef>
              <a:spcAft>
                <a:spcPts val="0"/>
              </a:spcAft>
              <a:buSzPts val="3600"/>
              <a:buFont typeface="Georgia"/>
              <a:buNone/>
            </a:pP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 idx="4294967295"/>
          </p:nvPr>
        </p:nvSpPr>
        <p:spPr>
          <a:xfrm>
            <a:off x="335899" y="1109194"/>
            <a:ext cx="904846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Declaración y creación de un arreglo 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unidimensional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709044" y="2465740"/>
            <a:ext cx="8302171" cy="306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Veamos el siguiente ejemplo: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 </a:t>
            </a:r>
            <a:r>
              <a:rPr lang="es-PE" sz="2800" dirty="0" err="1">
                <a:solidFill>
                  <a:srgbClr val="B2003B"/>
                </a:solidFill>
                <a:latin typeface="Calibri"/>
                <a:ea typeface="Calibri"/>
                <a:cs typeface="Calibri"/>
                <a:sym typeface="Calibri"/>
              </a:rPr>
              <a:t>Vec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arreglo de enteros con 7 posiciones</a:t>
            </a:r>
            <a:r>
              <a:rPr lang="es-PE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 dirty="0"/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PE" sz="28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PE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*</a:t>
            </a:r>
            <a:r>
              <a:rPr lang="es-PE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Vec</a:t>
            </a:r>
            <a:r>
              <a:rPr lang="es-PE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s-PE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PE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PE" sz="2800" dirty="0">
                <a:solidFill>
                  <a:srgbClr val="B2003B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PE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 sz="1200" dirty="0"/>
          </a:p>
          <a:p>
            <a:pPr marL="0" marR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suponemos que un dato entero ocupa 2 bytes.</a:t>
            </a:r>
            <a:endParaRPr sz="1200" dirty="0"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Tendríamos lo siguiente: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 idx="4294967295"/>
          </p:nvPr>
        </p:nvSpPr>
        <p:spPr>
          <a:xfrm>
            <a:off x="122238" y="768351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Declaración de un arreglo unidimensional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2554288" y="2551113"/>
            <a:ext cx="457200" cy="3635375"/>
            <a:chOff x="1133" y="1607"/>
            <a:chExt cx="288" cy="2290"/>
          </a:xfrm>
        </p:grpSpPr>
        <p:sp>
          <p:nvSpPr>
            <p:cNvPr id="237" name="Google Shape;237;p10"/>
            <p:cNvSpPr txBox="1"/>
            <p:nvPr/>
          </p:nvSpPr>
          <p:spPr>
            <a:xfrm>
              <a:off x="1133" y="1607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1133" y="1943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1133" y="23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1133" y="264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1133" y="298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1133" y="3330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1133" y="366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6</a:t>
              </a:r>
              <a:endParaRPr/>
            </a:p>
          </p:txBody>
        </p:sp>
      </p:grpSp>
      <p:sp>
        <p:nvSpPr>
          <p:cNvPr id="244" name="Google Shape;244;p10"/>
          <p:cNvSpPr txBox="1"/>
          <p:nvPr/>
        </p:nvSpPr>
        <p:spPr>
          <a:xfrm>
            <a:off x="1266825" y="2627313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5" name="Google Shape;245;p10"/>
          <p:cNvGrpSpPr/>
          <p:nvPr/>
        </p:nvGrpSpPr>
        <p:grpSpPr>
          <a:xfrm>
            <a:off x="971550" y="2565400"/>
            <a:ext cx="900113" cy="3529013"/>
            <a:chOff x="136" y="1669"/>
            <a:chExt cx="567" cy="2223"/>
          </a:xfrm>
        </p:grpSpPr>
        <p:sp>
          <p:nvSpPr>
            <p:cNvPr id="246" name="Google Shape;246;p10"/>
            <p:cNvSpPr txBox="1"/>
            <p:nvPr/>
          </p:nvSpPr>
          <p:spPr>
            <a:xfrm>
              <a:off x="136" y="1669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AB001</a:t>
              </a:r>
              <a:endParaRPr/>
            </a:p>
          </p:txBody>
        </p:sp>
        <p:sp>
          <p:nvSpPr>
            <p:cNvPr id="247" name="Google Shape;247;p10"/>
            <p:cNvSpPr txBox="1"/>
            <p:nvPr/>
          </p:nvSpPr>
          <p:spPr>
            <a:xfrm>
              <a:off x="136" y="2005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AB003</a:t>
              </a:r>
              <a:endParaRPr/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136" y="2341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AB005</a:t>
              </a:r>
              <a:endParaRPr/>
            </a:p>
          </p:txBody>
        </p:sp>
        <p:sp>
          <p:nvSpPr>
            <p:cNvPr id="249" name="Google Shape;249;p10"/>
            <p:cNvSpPr txBox="1"/>
            <p:nvPr/>
          </p:nvSpPr>
          <p:spPr>
            <a:xfrm>
              <a:off x="137" y="2677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AB007</a:t>
              </a:r>
              <a:endParaRPr/>
            </a:p>
          </p:txBody>
        </p:sp>
        <p:sp>
          <p:nvSpPr>
            <p:cNvPr id="250" name="Google Shape;250;p10"/>
            <p:cNvSpPr txBox="1"/>
            <p:nvPr/>
          </p:nvSpPr>
          <p:spPr>
            <a:xfrm>
              <a:off x="137" y="3013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AB009</a:t>
              </a:r>
              <a:endParaRPr/>
            </a:p>
          </p:txBody>
        </p:sp>
        <p:sp>
          <p:nvSpPr>
            <p:cNvPr id="251" name="Google Shape;251;p10"/>
            <p:cNvSpPr txBox="1"/>
            <p:nvPr/>
          </p:nvSpPr>
          <p:spPr>
            <a:xfrm>
              <a:off x="137" y="3349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AB00A</a:t>
              </a:r>
              <a:endParaRPr/>
            </a:p>
          </p:txBody>
        </p:sp>
        <p:sp>
          <p:nvSpPr>
            <p:cNvPr id="252" name="Google Shape;252;p10"/>
            <p:cNvSpPr txBox="1"/>
            <p:nvPr/>
          </p:nvSpPr>
          <p:spPr>
            <a:xfrm>
              <a:off x="136" y="3700"/>
              <a:ext cx="566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AB00C</a:t>
              </a:r>
              <a:endParaRPr/>
            </a:p>
          </p:txBody>
        </p:sp>
      </p:grpSp>
      <p:sp>
        <p:nvSpPr>
          <p:cNvPr id="253" name="Google Shape;253;p10"/>
          <p:cNvSpPr txBox="1"/>
          <p:nvPr/>
        </p:nvSpPr>
        <p:spPr>
          <a:xfrm>
            <a:off x="6443663" y="3213100"/>
            <a:ext cx="2700337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dirección donde se inicia Vec es : AB001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dirección de &amp;Vec[0] es AB001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Vec   &lt;-&gt;  &amp;Vec[0]</a:t>
            </a:r>
            <a:endParaRPr sz="2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755650" y="1520825"/>
            <a:ext cx="140335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Dirección en Memoria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2266950" y="1552575"/>
            <a:ext cx="12239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Índice del Arreglo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3563938" y="2444750"/>
            <a:ext cx="900112" cy="381476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7" name="Google Shape;257;p10"/>
          <p:cNvGrpSpPr/>
          <p:nvPr/>
        </p:nvGrpSpPr>
        <p:grpSpPr>
          <a:xfrm>
            <a:off x="3635375" y="2484438"/>
            <a:ext cx="762000" cy="3732212"/>
            <a:chOff x="1814" y="1565"/>
            <a:chExt cx="480" cy="2351"/>
          </a:xfrm>
        </p:grpSpPr>
        <p:sp>
          <p:nvSpPr>
            <p:cNvPr id="258" name="Google Shape;258;p10"/>
            <p:cNvSpPr/>
            <p:nvPr/>
          </p:nvSpPr>
          <p:spPr>
            <a:xfrm>
              <a:off x="1814" y="1565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814" y="1900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814" y="2236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814" y="2572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814" y="2908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814" y="3244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814" y="3580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5" name="Google Shape;265;p10"/>
          <p:cNvGrpSpPr/>
          <p:nvPr/>
        </p:nvGrpSpPr>
        <p:grpSpPr>
          <a:xfrm>
            <a:off x="4175125" y="2528888"/>
            <a:ext cx="2413000" cy="3321050"/>
            <a:chOff x="2154" y="1593"/>
            <a:chExt cx="1520" cy="2092"/>
          </a:xfrm>
        </p:grpSpPr>
        <p:sp>
          <p:nvSpPr>
            <p:cNvPr id="266" name="Google Shape;266;p10"/>
            <p:cNvSpPr txBox="1"/>
            <p:nvPr/>
          </p:nvSpPr>
          <p:spPr>
            <a:xfrm>
              <a:off x="2676" y="1593"/>
              <a:ext cx="975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Valor en Vec[0]</a:t>
              </a:r>
              <a:endParaRPr/>
            </a:p>
          </p:txBody>
        </p:sp>
        <p:cxnSp>
          <p:nvCxnSpPr>
            <p:cNvPr id="267" name="Google Shape;267;p10"/>
            <p:cNvCxnSpPr/>
            <p:nvPr/>
          </p:nvCxnSpPr>
          <p:spPr>
            <a:xfrm rot="10800000" flipH="1">
              <a:off x="2154" y="1684"/>
              <a:ext cx="522" cy="4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10"/>
            <p:cNvSpPr txBox="1"/>
            <p:nvPr/>
          </p:nvSpPr>
          <p:spPr>
            <a:xfrm>
              <a:off x="2699" y="3512"/>
              <a:ext cx="975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1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Valor en Vec[4]</a:t>
              </a:r>
              <a:endParaRPr/>
            </a:p>
          </p:txBody>
        </p:sp>
        <p:cxnSp>
          <p:nvCxnSpPr>
            <p:cNvPr id="269" name="Google Shape;269;p10"/>
            <p:cNvCxnSpPr/>
            <p:nvPr/>
          </p:nvCxnSpPr>
          <p:spPr>
            <a:xfrm>
              <a:off x="2155" y="3081"/>
              <a:ext cx="521" cy="38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0" name="Google Shape;270;p10"/>
          <p:cNvSpPr/>
          <p:nvPr/>
        </p:nvSpPr>
        <p:spPr>
          <a:xfrm>
            <a:off x="4535488" y="2478088"/>
            <a:ext cx="468312" cy="3708400"/>
          </a:xfrm>
          <a:prstGeom prst="rightBrace">
            <a:avLst>
              <a:gd name="adj1" fmla="val 65989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5040313" y="4133850"/>
            <a:ext cx="900112" cy="36671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</a:t>
            </a:r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1403350" y="6151563"/>
            <a:ext cx="2663825" cy="684212"/>
            <a:chOff x="408" y="3875"/>
            <a:chExt cx="1678" cy="431"/>
          </a:xfrm>
        </p:grpSpPr>
        <p:sp>
          <p:nvSpPr>
            <p:cNvPr id="273" name="Google Shape;273;p10"/>
            <p:cNvSpPr txBox="1"/>
            <p:nvPr/>
          </p:nvSpPr>
          <p:spPr>
            <a:xfrm>
              <a:off x="408" y="4133"/>
              <a:ext cx="1678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Último valor del índice (N-1)</a:t>
              </a:r>
              <a:endParaRPr/>
            </a:p>
          </p:txBody>
        </p:sp>
        <p:cxnSp>
          <p:nvCxnSpPr>
            <p:cNvPr id="274" name="Google Shape;274;p10"/>
            <p:cNvCxnSpPr/>
            <p:nvPr/>
          </p:nvCxnSpPr>
          <p:spPr>
            <a:xfrm rot="10800000">
              <a:off x="1247" y="3875"/>
              <a:ext cx="23" cy="2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5" name="Google Shape;275;p10"/>
          <p:cNvGrpSpPr/>
          <p:nvPr/>
        </p:nvGrpSpPr>
        <p:grpSpPr>
          <a:xfrm>
            <a:off x="2303463" y="2024063"/>
            <a:ext cx="2160587" cy="612775"/>
            <a:chOff x="975" y="1275"/>
            <a:chExt cx="1361" cy="386"/>
          </a:xfrm>
        </p:grpSpPr>
        <p:sp>
          <p:nvSpPr>
            <p:cNvPr id="276" name="Google Shape;276;p10"/>
            <p:cNvSpPr txBox="1"/>
            <p:nvPr/>
          </p:nvSpPr>
          <p:spPr>
            <a:xfrm>
              <a:off x="975" y="1275"/>
              <a:ext cx="1361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Primer valor del índice</a:t>
              </a:r>
              <a:endParaRPr/>
            </a:p>
          </p:txBody>
        </p:sp>
        <p:cxnSp>
          <p:nvCxnSpPr>
            <p:cNvPr id="277" name="Google Shape;277;p10"/>
            <p:cNvCxnSpPr/>
            <p:nvPr/>
          </p:nvCxnSpPr>
          <p:spPr>
            <a:xfrm flipH="1">
              <a:off x="1247" y="1457"/>
              <a:ext cx="182" cy="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8" name="Google Shape;278;p10"/>
          <p:cNvSpPr txBox="1"/>
          <p:nvPr/>
        </p:nvSpPr>
        <p:spPr>
          <a:xfrm>
            <a:off x="3779838" y="256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279" name="Google Shape;279;p10"/>
          <p:cNvSpPr txBox="1"/>
          <p:nvPr/>
        </p:nvSpPr>
        <p:spPr>
          <a:xfrm>
            <a:off x="3743325" y="4724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3490913" y="1557338"/>
            <a:ext cx="13684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Arreglo de 7 valores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 idx="4294967295"/>
          </p:nvPr>
        </p:nvSpPr>
        <p:spPr>
          <a:xfrm>
            <a:off x="4193255" y="1279352"/>
            <a:ext cx="8229600" cy="44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Arreglos como punteros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4193255" y="2090821"/>
            <a:ext cx="486777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Imaginemos que la memoria se encuentra de esta forma:</a:t>
            </a:r>
            <a:endParaRPr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4193255" y="3025869"/>
            <a:ext cx="440531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Analizaremos únicamente la 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Zona Estática y el HEAP…</a:t>
            </a:r>
            <a:endParaRPr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El color blanco representa espacios de memoria libre y el color rojo espacios de memoria ocupado.</a:t>
            </a:r>
            <a:endParaRPr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88" name="Google Shape;2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8" y="1196975"/>
            <a:ext cx="3198812" cy="56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/>
        </p:nvSpPr>
        <p:spPr>
          <a:xfrm>
            <a:off x="4956761" y="1516082"/>
            <a:ext cx="381635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002060"/>
                </a:solidFill>
                <a:sym typeface="Arial"/>
              </a:rPr>
              <a:t>Y queremos realizar lo siguiente:</a:t>
            </a:r>
            <a:endParaRPr dirty="0">
              <a:solidFill>
                <a:srgbClr val="002060"/>
              </a:solidFill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lang="es-PE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Definir un puntero a </a:t>
            </a: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PE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llamado </a:t>
            </a: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ptrfloat</a:t>
            </a:r>
            <a:endParaRPr sz="20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PE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ptrfloat</a:t>
            </a:r>
            <a:r>
              <a:rPr lang="es-PE" sz="2000" b="1" dirty="0">
                <a:solidFill>
                  <a:srgbClr val="002060"/>
                </a:solidFill>
                <a:sym typeface="Arial"/>
              </a:rPr>
              <a:t>;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8" y="1052513"/>
            <a:ext cx="3073400" cy="5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 txBox="1"/>
          <p:nvPr/>
        </p:nvSpPr>
        <p:spPr>
          <a:xfrm>
            <a:off x="4956761" y="3953791"/>
            <a:ext cx="381635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 startAt="2"/>
            </a:pPr>
            <a:r>
              <a:rPr lang="es-PE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Asignar dinámicamente los  espacio de memoria donde se almacenarán los 10 datos </a:t>
            </a: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PE" sz="2000" b="1" dirty="0">
                <a:solidFill>
                  <a:srgbClr val="002060"/>
                </a:solidFill>
                <a:sym typeface="Arial"/>
              </a:rPr>
              <a:t>.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ptrfloat</a:t>
            </a:r>
            <a:r>
              <a:rPr lang="es-PE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=new </a:t>
            </a:r>
            <a:r>
              <a:rPr lang="es-PE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PE" sz="2000" b="1" dirty="0">
                <a:solidFill>
                  <a:srgbClr val="002060"/>
                </a:solidFill>
                <a:sym typeface="Arial"/>
              </a:rPr>
              <a:t>[10];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14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/>
        </p:nvSpPr>
        <p:spPr>
          <a:xfrm>
            <a:off x="3779838" y="1196975"/>
            <a:ext cx="518477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lang="es-PE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Definir un puntero a </a:t>
            </a:r>
            <a:r>
              <a:rPr lang="es-PE" sz="2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float</a:t>
            </a:r>
            <a:r>
              <a:rPr lang="es-PE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llamado </a:t>
            </a:r>
            <a:r>
              <a:rPr lang="es-PE" sz="2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ptrfloat</a:t>
            </a:r>
            <a:endParaRPr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float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* </a:t>
            </a:r>
            <a:r>
              <a:rPr lang="es-PE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ptrfloat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;</a:t>
            </a:r>
            <a:endParaRPr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3779838" y="2708275"/>
            <a:ext cx="51133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 este caso la variable </a:t>
            </a:r>
            <a:r>
              <a:rPr lang="es-PE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ptrfloat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es una variable estática, por lo tanto ocupará una posición de memoria dentro de la zona estática.</a:t>
            </a:r>
            <a:endParaRPr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19200"/>
            <a:ext cx="3073400" cy="5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/>
        </p:nvSpPr>
        <p:spPr>
          <a:xfrm>
            <a:off x="5003800" y="1196975"/>
            <a:ext cx="38163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 * ptrfloat;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4716463" y="1773238"/>
            <a:ext cx="38163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Mediante un algoritmo de selección se busca un espacio de memoria para alojar al puntero</a:t>
            </a:r>
            <a:endParaRPr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3276600" y="2636838"/>
            <a:ext cx="360363" cy="2159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3276600" y="2420938"/>
            <a:ext cx="360363" cy="2159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3276600" y="1989138"/>
            <a:ext cx="360363" cy="2159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3276600" y="1628775"/>
            <a:ext cx="360363" cy="2159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3276600" y="1052513"/>
            <a:ext cx="360363" cy="2159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3276600" y="1412875"/>
            <a:ext cx="360363" cy="2159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4787900" y="4149725"/>
            <a:ext cx="38163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Imaginemos que el espacio de color azul es el asignado para alojar a la variable ptrfloat</a:t>
            </a:r>
            <a:endParaRPr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oogle Shape;3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1075"/>
            <a:ext cx="3319463" cy="58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25525"/>
            <a:ext cx="3240088" cy="5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 txBox="1"/>
          <p:nvPr/>
        </p:nvSpPr>
        <p:spPr>
          <a:xfrm>
            <a:off x="4003258" y="1510548"/>
            <a:ext cx="464343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2"/>
            </a:pP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Asignar dinámicamente los  espacio de memoria donde se almacenarán los 10 datos </a:t>
            </a:r>
            <a:r>
              <a:rPr lang="es-PE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float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ptrfloat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=new </a:t>
            </a:r>
            <a:r>
              <a:rPr lang="es-PE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float</a:t>
            </a:r>
            <a:r>
              <a:rPr lang="es-PE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[10];</a:t>
            </a:r>
            <a:endParaRPr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4074695" y="4606173"/>
            <a:ext cx="4572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 ser una asignación dinámica se le asignará un espacio dentro del HEAP</a:t>
            </a:r>
            <a:endParaRPr sz="24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2513"/>
            <a:ext cx="3279775" cy="58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>
            <a:spLocks noGrp="1"/>
          </p:cNvSpPr>
          <p:nvPr>
            <p:ph type="title" idx="4294967295"/>
          </p:nvPr>
        </p:nvSpPr>
        <p:spPr>
          <a:xfrm>
            <a:off x="29028" y="435429"/>
            <a:ext cx="8229600" cy="61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bg1"/>
                </a:solidFill>
              </a:rPr>
              <a:t>Arreglos como </a:t>
            </a:r>
            <a:r>
              <a:rPr lang="es-PE" sz="3200" b="1" dirty="0" err="1" smtClean="0">
                <a:solidFill>
                  <a:schemeClr val="bg1"/>
                </a:solidFill>
              </a:rPr>
              <a:t>unteros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17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4259931" y="1516033"/>
            <a:ext cx="464343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Mediante un algoritmo de selección se busca 10 espacios </a:t>
            </a:r>
            <a:r>
              <a:rPr lang="es-PE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contínuos</a:t>
            </a:r>
            <a:r>
              <a:rPr lang="es-PE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de memoria para alojar los 10 datos según el tipo al que apunta el puntero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335" name="Google Shape;335;p16"/>
          <p:cNvGrpSpPr/>
          <p:nvPr/>
        </p:nvGrpSpPr>
        <p:grpSpPr>
          <a:xfrm rot="5400000">
            <a:off x="2988468" y="2780507"/>
            <a:ext cx="1223963" cy="647700"/>
            <a:chOff x="1474" y="1888"/>
            <a:chExt cx="2086" cy="408"/>
          </a:xfrm>
        </p:grpSpPr>
        <p:cxnSp>
          <p:nvCxnSpPr>
            <p:cNvPr id="336" name="Google Shape;336;p16"/>
            <p:cNvCxnSpPr/>
            <p:nvPr/>
          </p:nvCxnSpPr>
          <p:spPr>
            <a:xfrm rot="10800000">
              <a:off x="1474" y="1888"/>
              <a:ext cx="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6"/>
            <p:cNvCxnSpPr/>
            <p:nvPr/>
          </p:nvCxnSpPr>
          <p:spPr>
            <a:xfrm>
              <a:off x="1474" y="1888"/>
              <a:ext cx="208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3560" y="1888"/>
              <a:ext cx="0" cy="3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39" name="Google Shape;339;p16"/>
          <p:cNvSpPr txBox="1"/>
          <p:nvPr/>
        </p:nvSpPr>
        <p:spPr>
          <a:xfrm>
            <a:off x="4259931" y="4106833"/>
            <a:ext cx="464343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 este caso se ha definido que a partir del espacio 78A1 existen los espacios de memoria requeridos</a:t>
            </a:r>
            <a:endParaRPr sz="24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1914525" y="2365375"/>
            <a:ext cx="11509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78B1</a:t>
            </a:r>
            <a:endParaRPr/>
          </a:p>
        </p:txBody>
      </p:sp>
      <p:pic>
        <p:nvPicPr>
          <p:cNvPr id="341" name="Google Shape;3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344863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6"/>
          <p:cNvSpPr txBox="1"/>
          <p:nvPr/>
        </p:nvSpPr>
        <p:spPr>
          <a:xfrm>
            <a:off x="1979613" y="2349500"/>
            <a:ext cx="86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78A1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18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/>
          <p:nvPr/>
        </p:nvSpPr>
        <p:spPr>
          <a:xfrm>
            <a:off x="719138" y="3436938"/>
            <a:ext cx="7669212" cy="283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s-P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acceder a un elemento del arreglo</a:t>
            </a:r>
            <a:endParaRPr/>
          </a:p>
          <a:p>
            <a:pPr marL="342900" marR="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s-P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P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Primer elemento</a:t>
            </a:r>
            <a:r>
              <a:rPr lang="es-P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Vec[</a:t>
            </a:r>
            <a:r>
              <a:rPr lang="es-PE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-PE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endParaRPr/>
          </a:p>
          <a:p>
            <a:pPr marL="342900" marR="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s-P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P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Segundo elemento         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Vec[</a:t>
            </a:r>
            <a:r>
              <a:rPr lang="es-PE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-PE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/>
          </a:p>
          <a:p>
            <a:pPr marL="342900" marR="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s-P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P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Último elemento	 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Vec[</a:t>
            </a:r>
            <a:r>
              <a:rPr lang="es-PE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-PE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</a:t>
            </a:r>
            <a:r>
              <a:rPr lang="es-PE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2881313" y="2025650"/>
            <a:ext cx="5399087" cy="539750"/>
            <a:chOff x="862" y="1117"/>
            <a:chExt cx="3401" cy="340"/>
          </a:xfrm>
        </p:grpSpPr>
        <p:sp>
          <p:nvSpPr>
            <p:cNvPr id="350" name="Google Shape;350;p17"/>
            <p:cNvSpPr/>
            <p:nvPr/>
          </p:nvSpPr>
          <p:spPr>
            <a:xfrm>
              <a:off x="86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20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54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88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22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56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90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24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58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92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17"/>
          <p:cNvSpPr/>
          <p:nvPr/>
        </p:nvSpPr>
        <p:spPr>
          <a:xfrm>
            <a:off x="719138" y="1989138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endParaRPr sz="32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1" name="Google Shape;361;p17"/>
          <p:cNvCxnSpPr>
            <a:endCxn id="350" idx="1"/>
          </p:cNvCxnSpPr>
          <p:nvPr/>
        </p:nvCxnSpPr>
        <p:spPr>
          <a:xfrm>
            <a:off x="1331813" y="2276325"/>
            <a:ext cx="1549500" cy="19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2" name="Google Shape;362;p17"/>
          <p:cNvGrpSpPr/>
          <p:nvPr/>
        </p:nvGrpSpPr>
        <p:grpSpPr>
          <a:xfrm>
            <a:off x="2881313" y="2565400"/>
            <a:ext cx="5399087" cy="539750"/>
            <a:chOff x="862" y="1117"/>
            <a:chExt cx="3401" cy="340"/>
          </a:xfrm>
        </p:grpSpPr>
        <p:sp>
          <p:nvSpPr>
            <p:cNvPr id="363" name="Google Shape;363;p17"/>
            <p:cNvSpPr/>
            <p:nvPr/>
          </p:nvSpPr>
          <p:spPr>
            <a:xfrm>
              <a:off x="86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20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54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88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22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56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90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24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58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92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3" name="Google Shape;373;p17"/>
          <p:cNvSpPr/>
          <p:nvPr/>
        </p:nvSpPr>
        <p:spPr>
          <a:xfrm>
            <a:off x="1008063" y="2601913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4" name="Google Shape;374;p17"/>
          <p:cNvCxnSpPr>
            <a:stCxn id="373" idx="3"/>
            <a:endCxn id="363" idx="1"/>
          </p:cNvCxnSpPr>
          <p:nvPr/>
        </p:nvCxnSpPr>
        <p:spPr>
          <a:xfrm rot="10800000" flipH="1">
            <a:off x="1476375" y="2835169"/>
            <a:ext cx="1404900" cy="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5" name="Google Shape;375;p17"/>
          <p:cNvGrpSpPr/>
          <p:nvPr/>
        </p:nvGrpSpPr>
        <p:grpSpPr>
          <a:xfrm>
            <a:off x="2881313" y="2024063"/>
            <a:ext cx="5399087" cy="539750"/>
            <a:chOff x="1815" y="1275"/>
            <a:chExt cx="3401" cy="340"/>
          </a:xfrm>
        </p:grpSpPr>
        <p:sp>
          <p:nvSpPr>
            <p:cNvPr id="376" name="Google Shape;376;p17"/>
            <p:cNvSpPr/>
            <p:nvPr/>
          </p:nvSpPr>
          <p:spPr>
            <a:xfrm>
              <a:off x="181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89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15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49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83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17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51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85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419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59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53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87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91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7"/>
          <p:cNvSpPr/>
          <p:nvPr/>
        </p:nvSpPr>
        <p:spPr>
          <a:xfrm>
            <a:off x="523489" y="1119982"/>
            <a:ext cx="59769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 </a:t>
            </a:r>
            <a:r>
              <a:rPr lang="es-P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</a:t>
            </a: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arreglo de 10 valores enteros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19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8;p2"/>
          <p:cNvSpPr txBox="1">
            <a:spLocks/>
          </p:cNvSpPr>
          <p:nvPr/>
        </p:nvSpPr>
        <p:spPr>
          <a:xfrm>
            <a:off x="1042736" y="1848852"/>
            <a:ext cx="367151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rgbClr val="8D89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>
              <a:spcBef>
                <a:spcPts val="0"/>
              </a:spcBef>
              <a:buSzPts val="4000"/>
              <a:buNone/>
            </a:pPr>
            <a:r>
              <a:rPr lang="es-PE" sz="3000" b="1" dirty="0" smtClean="0">
                <a:solidFill>
                  <a:srgbClr val="002060"/>
                </a:solidFill>
              </a:rPr>
              <a:t>Temario</a:t>
            </a:r>
            <a:endParaRPr lang="es-PE" sz="3000" b="1" dirty="0">
              <a:solidFill>
                <a:srgbClr val="002060"/>
              </a:solidFill>
            </a:endParaRPr>
          </a:p>
        </p:txBody>
      </p:sp>
      <p:sp>
        <p:nvSpPr>
          <p:cNvPr id="5" name="Google Shape;189;p2"/>
          <p:cNvSpPr txBox="1">
            <a:spLocks/>
          </p:cNvSpPr>
          <p:nvPr/>
        </p:nvSpPr>
        <p:spPr>
          <a:xfrm>
            <a:off x="1042736" y="2824938"/>
            <a:ext cx="6192253" cy="25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rgbClr val="8D89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66738" indent="-457200">
              <a:lnSpc>
                <a:spcPct val="80000"/>
              </a:lnSpc>
              <a:spcBef>
                <a:spcPts val="0"/>
              </a:spcBef>
              <a:buSzPts val="3200"/>
              <a:buFont typeface="Wingdings" panose="05000000000000000000" pitchFamily="2" charset="2"/>
              <a:buChar char="ü"/>
            </a:pPr>
            <a:r>
              <a:rPr lang="es-MX" smtClean="0">
                <a:solidFill>
                  <a:srgbClr val="002060"/>
                </a:solidFill>
              </a:rPr>
              <a:t>Definición</a:t>
            </a:r>
            <a:endParaRPr lang="es-MX" sz="2400" smtClean="0">
              <a:solidFill>
                <a:srgbClr val="002060"/>
              </a:solidFill>
            </a:endParaRPr>
          </a:p>
          <a:p>
            <a:pPr marL="566738" indent="-457200">
              <a:lnSpc>
                <a:spcPct val="80000"/>
              </a:lnSpc>
              <a:buSzPts val="3200"/>
              <a:buFont typeface="Wingdings" panose="05000000000000000000" pitchFamily="2" charset="2"/>
              <a:buChar char="ü"/>
            </a:pPr>
            <a:r>
              <a:rPr lang="es-MX" smtClean="0">
                <a:solidFill>
                  <a:srgbClr val="002060"/>
                </a:solidFill>
              </a:rPr>
              <a:t>Declaración e Inicialización</a:t>
            </a:r>
            <a:endParaRPr lang="es-MX" sz="2400" smtClean="0">
              <a:solidFill>
                <a:srgbClr val="002060"/>
              </a:solidFill>
            </a:endParaRPr>
          </a:p>
          <a:p>
            <a:pPr marL="566738" indent="-457200">
              <a:lnSpc>
                <a:spcPct val="80000"/>
              </a:lnSpc>
              <a:buSzPts val="3200"/>
              <a:buFont typeface="Wingdings" panose="05000000000000000000" pitchFamily="2" charset="2"/>
              <a:buChar char="ü"/>
            </a:pPr>
            <a:r>
              <a:rPr lang="es-MX" smtClean="0">
                <a:solidFill>
                  <a:srgbClr val="002060"/>
                </a:solidFill>
              </a:rPr>
              <a:t>Elementos de un Arreglo</a:t>
            </a:r>
            <a:endParaRPr lang="es-MX" sz="2400" smtClean="0">
              <a:solidFill>
                <a:srgbClr val="002060"/>
              </a:solidFill>
            </a:endParaRPr>
          </a:p>
          <a:p>
            <a:pPr marL="566738" indent="-457200">
              <a:lnSpc>
                <a:spcPct val="80000"/>
              </a:lnSpc>
              <a:buSzPts val="3200"/>
              <a:buFont typeface="Wingdings" panose="05000000000000000000" pitchFamily="2" charset="2"/>
              <a:buChar char="ü"/>
            </a:pPr>
            <a:r>
              <a:rPr lang="es-MX" smtClean="0">
                <a:solidFill>
                  <a:srgbClr val="002060"/>
                </a:solidFill>
              </a:rPr>
              <a:t>Lectura y Escritura de Arreglos</a:t>
            </a:r>
            <a:endParaRPr lang="es-MX" sz="2400" smtClean="0">
              <a:solidFill>
                <a:srgbClr val="002060"/>
              </a:solidFill>
            </a:endParaRPr>
          </a:p>
          <a:p>
            <a:pPr marL="566738" indent="-457200">
              <a:lnSpc>
                <a:spcPct val="80000"/>
              </a:lnSpc>
              <a:buSzPts val="3200"/>
              <a:buFont typeface="Wingdings" panose="05000000000000000000" pitchFamily="2" charset="2"/>
              <a:buChar char="ü"/>
            </a:pPr>
            <a:r>
              <a:rPr lang="es-MX" smtClean="0">
                <a:solidFill>
                  <a:srgbClr val="002060"/>
                </a:solidFill>
              </a:rPr>
              <a:t>Búsqueda Secuencial</a:t>
            </a:r>
            <a:endParaRPr lang="es-MX" sz="2400" smtClean="0">
              <a:solidFill>
                <a:srgbClr val="002060"/>
              </a:solidFill>
            </a:endParaRPr>
          </a:p>
          <a:p>
            <a:pPr marL="566738" indent="-457200">
              <a:lnSpc>
                <a:spcPct val="80000"/>
              </a:lnSpc>
              <a:buSzPts val="3200"/>
              <a:buFont typeface="Wingdings" panose="05000000000000000000" pitchFamily="2" charset="2"/>
              <a:buChar char="ü"/>
            </a:pPr>
            <a:r>
              <a:rPr lang="es-MX" smtClean="0">
                <a:solidFill>
                  <a:srgbClr val="002060"/>
                </a:solidFill>
              </a:rPr>
              <a:t>Ordenamiento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942163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/>
          <p:nvPr/>
        </p:nvSpPr>
        <p:spPr>
          <a:xfrm>
            <a:off x="682625" y="3032125"/>
            <a:ext cx="7669213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manera general:</a:t>
            </a:r>
            <a:endParaRPr/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s-P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P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i-ésimo elemento	 </a:t>
            </a:r>
            <a:r>
              <a:rPr lang="es-PE" sz="6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Vec[</a:t>
            </a:r>
            <a:r>
              <a:rPr lang="es-PE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PE" sz="6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s-PE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PE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s-PE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Para un valor de i entre 0 y N-1</a:t>
            </a:r>
            <a:endParaRPr sz="40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3" name="Google Shape;393;p18"/>
          <p:cNvGrpSpPr/>
          <p:nvPr/>
        </p:nvGrpSpPr>
        <p:grpSpPr>
          <a:xfrm>
            <a:off x="2881313" y="1744980"/>
            <a:ext cx="5399087" cy="539750"/>
            <a:chOff x="862" y="1117"/>
            <a:chExt cx="3401" cy="340"/>
          </a:xfrm>
        </p:grpSpPr>
        <p:sp>
          <p:nvSpPr>
            <p:cNvPr id="394" name="Google Shape;394;p18"/>
            <p:cNvSpPr/>
            <p:nvPr/>
          </p:nvSpPr>
          <p:spPr>
            <a:xfrm>
              <a:off x="86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120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54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88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22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562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290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24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358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923" y="1117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18"/>
          <p:cNvSpPr/>
          <p:nvPr/>
        </p:nvSpPr>
        <p:spPr>
          <a:xfrm>
            <a:off x="719138" y="1708468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5" name="Google Shape;405;p18"/>
          <p:cNvCxnSpPr>
            <a:endCxn id="394" idx="1"/>
          </p:cNvCxnSpPr>
          <p:nvPr/>
        </p:nvCxnSpPr>
        <p:spPr>
          <a:xfrm>
            <a:off x="1331813" y="1995655"/>
            <a:ext cx="1549500" cy="19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6" name="Google Shape;406;p18"/>
          <p:cNvGrpSpPr/>
          <p:nvPr/>
        </p:nvGrpSpPr>
        <p:grpSpPr>
          <a:xfrm>
            <a:off x="2881313" y="2284730"/>
            <a:ext cx="5399087" cy="539750"/>
            <a:chOff x="862" y="1117"/>
            <a:chExt cx="3401" cy="340"/>
          </a:xfrm>
        </p:grpSpPr>
        <p:sp>
          <p:nvSpPr>
            <p:cNvPr id="407" name="Google Shape;407;p18"/>
            <p:cNvSpPr/>
            <p:nvPr/>
          </p:nvSpPr>
          <p:spPr>
            <a:xfrm>
              <a:off x="86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20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54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88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222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562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90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324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358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923" y="1117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endParaRPr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17" name="Google Shape;417;p18"/>
          <p:cNvSpPr/>
          <p:nvPr/>
        </p:nvSpPr>
        <p:spPr>
          <a:xfrm>
            <a:off x="1008063" y="2321243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8" name="Google Shape;418;p18"/>
          <p:cNvCxnSpPr>
            <a:stCxn id="417" idx="3"/>
            <a:endCxn id="407" idx="1"/>
          </p:cNvCxnSpPr>
          <p:nvPr/>
        </p:nvCxnSpPr>
        <p:spPr>
          <a:xfrm rot="10800000" flipH="1">
            <a:off x="1476375" y="2554499"/>
            <a:ext cx="1404900" cy="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19" name="Google Shape;419;p18"/>
          <p:cNvGrpSpPr/>
          <p:nvPr/>
        </p:nvGrpSpPr>
        <p:grpSpPr>
          <a:xfrm>
            <a:off x="2881313" y="1743393"/>
            <a:ext cx="5399087" cy="539750"/>
            <a:chOff x="1815" y="1275"/>
            <a:chExt cx="3401" cy="340"/>
          </a:xfrm>
        </p:grpSpPr>
        <p:sp>
          <p:nvSpPr>
            <p:cNvPr id="420" name="Google Shape;420;p18"/>
            <p:cNvSpPr/>
            <p:nvPr/>
          </p:nvSpPr>
          <p:spPr>
            <a:xfrm>
              <a:off x="181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89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215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249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83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17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3515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385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19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53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876" y="1275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/>
          <p:nvPr/>
        </p:nvSpPr>
        <p:spPr>
          <a:xfrm>
            <a:off x="684213" y="1881188"/>
            <a:ext cx="7734073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defecto, cuando declaramos un arreglo el valor inicial de cada celda es el que tiene en ese momento la posición de memoria asignada.</a:t>
            </a:r>
            <a:endParaRPr/>
          </a:p>
          <a:p>
            <a:pPr marL="0" marR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deseamos que cada celda tenga un valor inicial debemos de inicializar el arreglo.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21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>
            <a:spLocks noGrp="1"/>
          </p:cNvSpPr>
          <p:nvPr>
            <p:ph type="title" idx="4294967295"/>
          </p:nvPr>
        </p:nvSpPr>
        <p:spPr>
          <a:xfrm>
            <a:off x="358775" y="177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bg1"/>
                </a:solidFill>
              </a:rPr>
              <a:t>Inicializar un arreglo unidimensional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358775" y="1520825"/>
            <a:ext cx="554355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 el Vec un arreglo de enteros de 7 posiciones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PE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*Vec = new int[7];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luego de declararlo tiene lo siguientes valores: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20"/>
          <p:cNvGrpSpPr/>
          <p:nvPr/>
        </p:nvGrpSpPr>
        <p:grpSpPr>
          <a:xfrm>
            <a:off x="6480175" y="1592263"/>
            <a:ext cx="2341563" cy="4397375"/>
            <a:chOff x="135" y="1046"/>
            <a:chExt cx="1475" cy="2770"/>
          </a:xfrm>
        </p:grpSpPr>
        <p:sp>
          <p:nvSpPr>
            <p:cNvPr id="443" name="Google Shape;443;p20"/>
            <p:cNvSpPr txBox="1"/>
            <p:nvPr/>
          </p:nvSpPr>
          <p:spPr>
            <a:xfrm>
              <a:off x="316" y="1480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  <p:sp>
          <p:nvSpPr>
            <p:cNvPr id="444" name="Google Shape;444;p20"/>
            <p:cNvSpPr txBox="1"/>
            <p:nvPr/>
          </p:nvSpPr>
          <p:spPr>
            <a:xfrm>
              <a:off x="316" y="181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45" name="Google Shape;445;p20"/>
            <p:cNvSpPr txBox="1"/>
            <p:nvPr/>
          </p:nvSpPr>
          <p:spPr>
            <a:xfrm>
              <a:off x="316" y="2201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316" y="2519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316" y="2859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48" name="Google Shape;448;p20"/>
            <p:cNvSpPr txBox="1"/>
            <p:nvPr/>
          </p:nvSpPr>
          <p:spPr>
            <a:xfrm>
              <a:off x="316" y="3203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49" name="Google Shape;449;p20"/>
            <p:cNvSpPr txBox="1"/>
            <p:nvPr/>
          </p:nvSpPr>
          <p:spPr>
            <a:xfrm>
              <a:off x="316" y="3539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6</a:t>
              </a:r>
              <a:endParaRPr/>
            </a:p>
          </p:txBody>
        </p:sp>
        <p:sp>
          <p:nvSpPr>
            <p:cNvPr id="450" name="Google Shape;450;p20"/>
            <p:cNvSpPr txBox="1"/>
            <p:nvPr/>
          </p:nvSpPr>
          <p:spPr>
            <a:xfrm>
              <a:off x="322" y="146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135" y="1046"/>
              <a:ext cx="771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400" b="1">
                  <a:solidFill>
                    <a:srgbClr val="B2003B"/>
                  </a:solidFill>
                  <a:latin typeface="Verdana"/>
                  <a:ea typeface="Verdana"/>
                  <a:cs typeface="Verdana"/>
                  <a:sym typeface="Verdana"/>
                </a:rPr>
                <a:t>Índice del Arreglo</a:t>
              </a:r>
              <a:endParaRPr/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952" y="1413"/>
              <a:ext cx="567" cy="24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400" b="1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997" y="1437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997" y="1773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997" y="2109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997" y="2445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20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997" y="2781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997" y="3117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997" y="3453"/>
              <a:ext cx="480" cy="336"/>
            </a:xfrm>
            <a:prstGeom prst="bevel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907" y="1049"/>
              <a:ext cx="703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33CC33"/>
                  </a:solidFill>
                  <a:latin typeface="Verdana"/>
                  <a:ea typeface="Verdana"/>
                  <a:cs typeface="Verdana"/>
                  <a:sym typeface="Verdana"/>
                </a:rPr>
                <a:t>Vec</a:t>
              </a:r>
              <a:endParaRPr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22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/>
          <p:nvPr/>
        </p:nvSpPr>
        <p:spPr>
          <a:xfrm>
            <a:off x="501650" y="23495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67" name="Google Shape;467;p21"/>
          <p:cNvSpPr txBox="1"/>
          <p:nvPr/>
        </p:nvSpPr>
        <p:spPr>
          <a:xfrm>
            <a:off x="501650" y="28829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68" name="Google Shape;468;p21"/>
          <p:cNvSpPr txBox="1"/>
          <p:nvPr/>
        </p:nvSpPr>
        <p:spPr>
          <a:xfrm>
            <a:off x="501650" y="349408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9" name="Google Shape;469;p21"/>
          <p:cNvSpPr txBox="1"/>
          <p:nvPr/>
        </p:nvSpPr>
        <p:spPr>
          <a:xfrm>
            <a:off x="501650" y="399891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70" name="Google Shape;470;p21"/>
          <p:cNvSpPr txBox="1"/>
          <p:nvPr/>
        </p:nvSpPr>
        <p:spPr>
          <a:xfrm>
            <a:off x="501650" y="453866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71" name="Google Shape;471;p21"/>
          <p:cNvSpPr txBox="1"/>
          <p:nvPr/>
        </p:nvSpPr>
        <p:spPr>
          <a:xfrm>
            <a:off x="501650" y="508476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72" name="Google Shape;472;p21"/>
          <p:cNvSpPr txBox="1"/>
          <p:nvPr/>
        </p:nvSpPr>
        <p:spPr>
          <a:xfrm>
            <a:off x="501650" y="561816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/>
          </a:p>
        </p:txBody>
      </p:sp>
      <p:sp>
        <p:nvSpPr>
          <p:cNvPr id="473" name="Google Shape;473;p21"/>
          <p:cNvSpPr txBox="1"/>
          <p:nvPr/>
        </p:nvSpPr>
        <p:spPr>
          <a:xfrm>
            <a:off x="511175" y="231775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4" name="Google Shape;474;p21"/>
          <p:cNvSpPr txBox="1"/>
          <p:nvPr/>
        </p:nvSpPr>
        <p:spPr>
          <a:xfrm>
            <a:off x="3600450" y="1592263"/>
            <a:ext cx="5543550" cy="50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deseamos inicializar con 0, por ejemplo, cada celda del arreglo debemos hacer lo siguiente: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PE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i=0; i&lt;7; i</a:t>
            </a:r>
            <a:r>
              <a:rPr lang="es-PE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Vec[i]</a:t>
            </a:r>
            <a:r>
              <a:rPr lang="es-PE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214313" y="1660525"/>
            <a:ext cx="12239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Índice del Arreglo</a:t>
            </a:r>
            <a:endParaRPr/>
          </a:p>
        </p:txBody>
      </p:sp>
      <p:sp>
        <p:nvSpPr>
          <p:cNvPr id="476" name="Google Shape;476;p21"/>
          <p:cNvSpPr txBox="1"/>
          <p:nvPr/>
        </p:nvSpPr>
        <p:spPr>
          <a:xfrm>
            <a:off x="1511300" y="2243138"/>
            <a:ext cx="900113" cy="38147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1582738" y="22812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582738" y="28146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1582738" y="33480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1582738" y="38814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582738" y="44148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1582738" y="49482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1582738" y="5481638"/>
            <a:ext cx="762000" cy="533400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4" name="Google Shape;484;p21"/>
          <p:cNvSpPr txBox="1"/>
          <p:nvPr/>
        </p:nvSpPr>
        <p:spPr>
          <a:xfrm>
            <a:off x="1439863" y="1665288"/>
            <a:ext cx="11160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Vec</a:t>
            </a:r>
            <a:endParaRPr/>
          </a:p>
        </p:txBody>
      </p:sp>
      <p:sp>
        <p:nvSpPr>
          <p:cNvPr id="485" name="Google Shape;485;p21"/>
          <p:cNvSpPr txBox="1"/>
          <p:nvPr/>
        </p:nvSpPr>
        <p:spPr>
          <a:xfrm>
            <a:off x="1655763" y="2349500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86" name="Google Shape;486;p21"/>
          <p:cNvSpPr txBox="1"/>
          <p:nvPr/>
        </p:nvSpPr>
        <p:spPr>
          <a:xfrm>
            <a:off x="1655763" y="2889250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1655763" y="3429000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88" name="Google Shape;488;p21"/>
          <p:cNvSpPr txBox="1"/>
          <p:nvPr/>
        </p:nvSpPr>
        <p:spPr>
          <a:xfrm>
            <a:off x="1655763" y="3968750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89" name="Google Shape;489;p21"/>
          <p:cNvSpPr txBox="1"/>
          <p:nvPr/>
        </p:nvSpPr>
        <p:spPr>
          <a:xfrm>
            <a:off x="1655763" y="4473575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90" name="Google Shape;490;p21"/>
          <p:cNvSpPr txBox="1"/>
          <p:nvPr/>
        </p:nvSpPr>
        <p:spPr>
          <a:xfrm>
            <a:off x="1655763" y="5013325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91" name="Google Shape;491;p21"/>
          <p:cNvSpPr txBox="1"/>
          <p:nvPr/>
        </p:nvSpPr>
        <p:spPr>
          <a:xfrm>
            <a:off x="1655763" y="5553075"/>
            <a:ext cx="612775" cy="366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B2003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23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>
            <a:spLocks noGrp="1"/>
          </p:cNvSpPr>
          <p:nvPr>
            <p:ph type="body" idx="4294967295"/>
          </p:nvPr>
        </p:nvSpPr>
        <p:spPr>
          <a:xfrm>
            <a:off x="838200" y="1520376"/>
            <a:ext cx="7313613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/>
              <a:t>Ejemplo</a:t>
            </a:r>
            <a:endParaRPr/>
          </a:p>
          <a:p>
            <a:pPr marL="365125" lvl="0" indent="-255587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/>
              <a:t>	Asignarle memoria dinámica a un puntero a un dato del int de 100 posiciones.</a:t>
            </a:r>
            <a:endParaRPr/>
          </a:p>
          <a:p>
            <a:pPr marL="365125" lvl="0" indent="-255587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/>
              <a:t>	</a:t>
            </a:r>
            <a:endParaRPr/>
          </a:p>
          <a:p>
            <a:pPr marL="365125" lvl="0" indent="-255587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/>
              <a:t>   int main()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{int *Arreglo;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Arreglo= new int[100];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for (int i=0;i&lt;100;i++)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   Arreglo[i]=i;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endParaRPr sz="2400" b="1">
              <a:solidFill>
                <a:srgbClr val="0070C0"/>
              </a:solidFill>
            </a:endParaRPr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for (int i=0;i&lt;100;i++)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   cout&lt;&lt; Arreglo[i] &lt;&lt;“\n”;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  …..</a:t>
            </a:r>
            <a:endParaRPr/>
          </a:p>
          <a:p>
            <a:pPr marL="657225" lvl="1" indent="-2460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Georgia"/>
              <a:buNone/>
            </a:pPr>
            <a:r>
              <a:rPr lang="es-PE" sz="2400" b="1">
                <a:solidFill>
                  <a:srgbClr val="0070C0"/>
                </a:solidFill>
              </a:rPr>
              <a:t>} 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24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"/>
          <p:cNvSpPr txBox="1">
            <a:spLocks noGrp="1"/>
          </p:cNvSpPr>
          <p:nvPr>
            <p:ph type="title" idx="4294967295"/>
          </p:nvPr>
        </p:nvSpPr>
        <p:spPr>
          <a:xfrm>
            <a:off x="341994" y="107241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Arreglos como punteros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3" name="Google Shape;503;p23"/>
          <p:cNvSpPr txBox="1">
            <a:spLocks noGrp="1"/>
          </p:cNvSpPr>
          <p:nvPr>
            <p:ph type="body" idx="4294967295"/>
          </p:nvPr>
        </p:nvSpPr>
        <p:spPr>
          <a:xfrm>
            <a:off x="682172" y="1914525"/>
            <a:ext cx="7889422" cy="270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None/>
            </a:pPr>
            <a:r>
              <a:rPr lang="es-PE" sz="4000"/>
              <a:t>Si se le asignó dinámicamente la memoria a un arreglo, cómo se libera????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>
            <a:spLocks noGrp="1"/>
          </p:cNvSpPr>
          <p:nvPr>
            <p:ph type="title" idx="4294967295"/>
          </p:nvPr>
        </p:nvSpPr>
        <p:spPr>
          <a:xfrm>
            <a:off x="441158" y="990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Arreglos como punteros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9" name="Google Shape;509;p24"/>
          <p:cNvSpPr txBox="1">
            <a:spLocks noGrp="1"/>
          </p:cNvSpPr>
          <p:nvPr>
            <p:ph type="body" idx="4294967295"/>
          </p:nvPr>
        </p:nvSpPr>
        <p:spPr>
          <a:xfrm>
            <a:off x="685800" y="1524000"/>
            <a:ext cx="7489825" cy="489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endParaRPr sz="3200"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es-PE" sz="3200"/>
              <a:t>Si hemos utilizado new para asignar debemos utilizar delete para liberar.</a:t>
            </a:r>
            <a:endParaRPr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es-PE" sz="3200"/>
              <a:t> </a:t>
            </a:r>
            <a:endParaRPr/>
          </a:p>
          <a:p>
            <a:pPr marL="179388" lvl="1" indent="0" algn="ctr" rtl="0">
              <a:spcBef>
                <a:spcPts val="300"/>
              </a:spcBef>
              <a:spcAft>
                <a:spcPts val="0"/>
              </a:spcAft>
              <a:buSzPts val="3500"/>
              <a:buFont typeface="Georgia"/>
              <a:buNone/>
            </a:pPr>
            <a:r>
              <a:rPr lang="es-PE" sz="3500">
                <a:solidFill>
                  <a:srgbClr val="0070C0"/>
                </a:solidFill>
              </a:rPr>
              <a:t>delete</a:t>
            </a:r>
            <a:r>
              <a:rPr lang="es-PE" sz="3500">
                <a:solidFill>
                  <a:srgbClr val="FF0000"/>
                </a:solidFill>
              </a:rPr>
              <a:t> [ ] Nombrepuntero;</a:t>
            </a:r>
            <a:endParaRPr/>
          </a:p>
          <a:p>
            <a:pPr marL="179388" lvl="1" indent="0" algn="just" rtl="0">
              <a:spcBef>
                <a:spcPts val="300"/>
              </a:spcBef>
              <a:spcAft>
                <a:spcPts val="0"/>
              </a:spcAft>
              <a:buSzPts val="3500"/>
              <a:buFont typeface="Georgia"/>
              <a:buNone/>
            </a:pPr>
            <a:endParaRPr sz="3500">
              <a:solidFill>
                <a:srgbClr val="FF0000"/>
              </a:solidFill>
            </a:endParaRPr>
          </a:p>
          <a:p>
            <a:pPr marL="4763" lvl="1" indent="0" algn="just" rtl="0">
              <a:spcBef>
                <a:spcPts val="30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es-PE" sz="3200">
                <a:solidFill>
                  <a:schemeClr val="dk2"/>
                </a:solidFill>
              </a:rPr>
              <a:t>Debemos anteponer los corchetes al nombre de la variable del tipo puntero.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26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>
            <a:spLocks noGrp="1"/>
          </p:cNvSpPr>
          <p:nvPr>
            <p:ph type="title" idx="4294967295"/>
          </p:nvPr>
        </p:nvSpPr>
        <p:spPr>
          <a:xfrm>
            <a:off x="1617462" y="2218373"/>
            <a:ext cx="5689434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rgbClr val="002060"/>
                </a:solidFill>
              </a:rPr>
              <a:t>Tareas básicas para trabajar con Arreglos Unidimensionales </a:t>
            </a:r>
            <a:br>
              <a:rPr lang="es-PE" sz="2800" dirty="0">
                <a:solidFill>
                  <a:srgbClr val="002060"/>
                </a:solidFill>
              </a:rPr>
            </a:br>
            <a:r>
              <a:rPr lang="es-PE" sz="2800" dirty="0">
                <a:solidFill>
                  <a:srgbClr val="002060"/>
                </a:solidFill>
              </a:rPr>
              <a:t>o Vectores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27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234509" y="847825"/>
            <a:ext cx="82296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Ingresar datos a un Arreglo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249382" y="1488738"/>
            <a:ext cx="878774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 ejemplo, si deseamos almacenar las edades de los alumnos de un salón de ingles en un arreglo.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//numero de elementos del arreglo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Arreglo que almacenara las edades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//Lectura y Validación del Numero de elementos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do{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&lt;&lt;“Ingrese el numero de alumnos: ”;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&lt;=0 ||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&gt;10);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 //Lectura de edades en el arreglo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i=0;i&lt;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nele;i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//el índice empieza en 0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&lt;&lt;“Ingrese Edad “ &lt;&lt; i+1 &lt;&lt;“ : “;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//ingreso de datos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_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28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>
            <a:spLocks noGrp="1"/>
          </p:cNvSpPr>
          <p:nvPr>
            <p:ph type="title" idx="4294967295"/>
          </p:nvPr>
        </p:nvSpPr>
        <p:spPr>
          <a:xfrm>
            <a:off x="308757" y="979486"/>
            <a:ext cx="82296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Mostrar datos de un Arreglo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308757" y="1498650"/>
            <a:ext cx="8716489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Siguiendo con el ejemplo anterior, si deseamos mostrar las edades almacenadas en el arreglo.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//numero de elementos del arreglo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Arreglo que almacenara las edades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//Lectura y Validación del Numero de elementos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 dirty="0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//Lectura de edades en el arreglo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 dirty="0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//Mostrar las edades almacenadas en el arreglo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&lt;&lt;“El arreglo tiene los siguientes datos :\n”;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i=0;i&lt;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nele;i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&lt;&lt;“Edad “ &lt;&lt; i+1 &lt;&lt; “ = “ &lt;&lt;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 &lt;&lt; “\n ”;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29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/>
          <p:nvPr/>
        </p:nvSpPr>
        <p:spPr>
          <a:xfrm>
            <a:off x="548523" y="2103590"/>
            <a:ext cx="817245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Imaginemos que estás desarrollando un programa en C++ para gestionar la información de una tienda de productos electrónicos. 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1883481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"/>
          <p:cNvSpPr txBox="1">
            <a:spLocks noGrp="1"/>
          </p:cNvSpPr>
          <p:nvPr>
            <p:ph type="title"/>
          </p:nvPr>
        </p:nvSpPr>
        <p:spPr>
          <a:xfrm>
            <a:off x="126924" y="814184"/>
            <a:ext cx="8498114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Generar Aleatoriamente datos a un Arreglo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323850" y="1404531"/>
            <a:ext cx="8606394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Opción 1:</a:t>
            </a:r>
            <a:endParaRPr dirty="0"/>
          </a:p>
          <a:p>
            <a:pPr marL="1778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 ejemplo, si deseamos generar números al azar en un arreglo usando el método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rand.</a:t>
            </a:r>
            <a:r>
              <a:rPr lang="es-PE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//numero de elementos del arreglo</a:t>
            </a:r>
            <a:endParaRPr dirty="0"/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*X = new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Arreglo que almacenara los datos</a:t>
            </a:r>
            <a:endParaRPr dirty="0"/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//Lectura y Validación del Numero de elementos</a:t>
            </a:r>
            <a:endParaRPr dirty="0"/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FF3176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endParaRPr sz="2000" b="1" dirty="0">
              <a:solidFill>
                <a:srgbClr val="FF31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//Generar aleatoriamente los datos del arreglo</a:t>
            </a:r>
            <a:endParaRPr dirty="0"/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time_t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(0));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i=0;i&lt;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nele;i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X[i]=rand() 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62063" marR="0" lvl="0" indent="-1084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title" idx="4294967295"/>
          </p:nvPr>
        </p:nvSpPr>
        <p:spPr>
          <a:xfrm>
            <a:off x="154379" y="890336"/>
            <a:ext cx="8437418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Generar Aleatoriamente datos a un Arreglo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154379" y="1548349"/>
            <a:ext cx="8740239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Opción 2:</a:t>
            </a:r>
            <a:endParaRPr/>
          </a:p>
          <a:p>
            <a:pPr marL="177800" marR="0" lvl="3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 ejemplo, si deseamos generar notas al azar en un arreglo usando el método Random::Random().Next( , ). En Visual Studio C++.</a:t>
            </a:r>
            <a:r>
              <a:rPr lang="es-PE" sz="18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strike="noStrike" cap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4988" marR="0" lvl="1" indent="-357188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P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nele; </a:t>
            </a:r>
            <a:r>
              <a:rPr lang="es-PE" sz="1800" b="1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//numero de elementos del arreglo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*Vec = new int[10]; </a:t>
            </a:r>
            <a:r>
              <a:rPr lang="es-PE" sz="1800" b="1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Arreglo que almacenara los datos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//Lectura y Validación del Numero de elementos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//Generar aleatoriamente los datos del arreglo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i=0;i&lt;nele;i++)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  Vec[i]=Random::Random().Next(0,20);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Sleep(20); 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_getch();</a:t>
            </a:r>
            <a:endParaRPr/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4988" marR="0" lvl="0" indent="-3571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>
            <a:spLocks noGrp="1"/>
          </p:cNvSpPr>
          <p:nvPr>
            <p:ph type="title"/>
          </p:nvPr>
        </p:nvSpPr>
        <p:spPr>
          <a:xfrm>
            <a:off x="246384" y="914399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Sumar los elementos de un arreglo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320634" y="1614617"/>
            <a:ext cx="8657111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P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nele; </a:t>
            </a:r>
            <a:r>
              <a:rPr lang="es-PE" sz="1800" b="1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//numero de elementos del arreglo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*Vec = new int[10]; </a:t>
            </a:r>
            <a:r>
              <a:rPr lang="es-PE" sz="1800" b="1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Arreglo que almacenara los datos</a:t>
            </a:r>
            <a:endParaRPr sz="1800" b="1">
              <a:solidFill>
                <a:srgbClr val="33CC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P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//Lectura y Validación del Numero de elementos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//Lectura de los datos del arreglo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//Suma de los elementos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suma=0;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 = 0; i&lt; nele;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suma + = Vec[i];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cout&lt;&lt;“la suma es : ”&lt;&lt;suma;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_getch();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32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>
            <a:spLocks noGrp="1"/>
          </p:cNvSpPr>
          <p:nvPr>
            <p:ph type="title" idx="4294967295"/>
          </p:nvPr>
        </p:nvSpPr>
        <p:spPr>
          <a:xfrm>
            <a:off x="287268" y="995743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Hallar el mayor elemento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738118" y="3097587"/>
            <a:ext cx="468312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1" name="Google Shape;551;p31"/>
          <p:cNvCxnSpPr/>
          <p:nvPr/>
        </p:nvCxnSpPr>
        <p:spPr>
          <a:xfrm>
            <a:off x="1350893" y="3384925"/>
            <a:ext cx="1549400" cy="190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31"/>
          <p:cNvSpPr/>
          <p:nvPr/>
        </p:nvSpPr>
        <p:spPr>
          <a:xfrm>
            <a:off x="2900293" y="367385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3440043" y="367385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3979793" y="367385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31"/>
          <p:cNvSpPr/>
          <p:nvPr/>
        </p:nvSpPr>
        <p:spPr>
          <a:xfrm>
            <a:off x="4519543" y="367385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5059293" y="367385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1027043" y="3710362"/>
            <a:ext cx="468312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8" name="Google Shape;558;p31"/>
          <p:cNvCxnSpPr>
            <a:stCxn id="557" idx="3"/>
            <a:endCxn id="552" idx="1"/>
          </p:cNvCxnSpPr>
          <p:nvPr/>
        </p:nvCxnSpPr>
        <p:spPr>
          <a:xfrm rot="10800000" flipH="1">
            <a:off x="1495355" y="3943619"/>
            <a:ext cx="1404900" cy="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9" name="Google Shape;559;p31"/>
          <p:cNvGrpSpPr/>
          <p:nvPr/>
        </p:nvGrpSpPr>
        <p:grpSpPr>
          <a:xfrm>
            <a:off x="3000305" y="3089650"/>
            <a:ext cx="2700338" cy="539750"/>
            <a:chOff x="3469" y="1524"/>
            <a:chExt cx="1701" cy="340"/>
          </a:xfrm>
        </p:grpSpPr>
        <p:sp>
          <p:nvSpPr>
            <p:cNvPr id="560" name="Google Shape;560;p31"/>
            <p:cNvSpPr/>
            <p:nvPr/>
          </p:nvSpPr>
          <p:spPr>
            <a:xfrm>
              <a:off x="3469" y="1524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810" y="1524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150" y="1524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59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490" y="1524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4830" y="1524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91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31"/>
          <p:cNvSpPr/>
          <p:nvPr/>
        </p:nvSpPr>
        <p:spPr>
          <a:xfrm>
            <a:off x="551586" y="2092806"/>
            <a:ext cx="59769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 </a:t>
            </a:r>
            <a:r>
              <a:rPr lang="es-P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</a:t>
            </a: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arreglo de 5 valores enteros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668268" y="4610475"/>
            <a:ext cx="7848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debemos hacer para hallar el mayor valor dentro del arreglo?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33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 txBox="1">
            <a:spLocks noGrp="1"/>
          </p:cNvSpPr>
          <p:nvPr>
            <p:ph type="title" idx="4294967295"/>
          </p:nvPr>
        </p:nvSpPr>
        <p:spPr>
          <a:xfrm>
            <a:off x="301625" y="1016001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Hallar el mayor elemento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2303393" y="3854451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3" name="Google Shape;573;p32"/>
          <p:cNvCxnSpPr/>
          <p:nvPr/>
        </p:nvCxnSpPr>
        <p:spPr>
          <a:xfrm>
            <a:off x="2916168" y="4141788"/>
            <a:ext cx="620712" cy="47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4" name="Google Shape;574;p32"/>
          <p:cNvGrpSpPr/>
          <p:nvPr/>
        </p:nvGrpSpPr>
        <p:grpSpPr>
          <a:xfrm>
            <a:off x="3636893" y="3846513"/>
            <a:ext cx="2700337" cy="539750"/>
            <a:chOff x="2271" y="1936"/>
            <a:chExt cx="1701" cy="340"/>
          </a:xfrm>
        </p:grpSpPr>
        <p:sp>
          <p:nvSpPr>
            <p:cNvPr id="575" name="Google Shape;575;p32"/>
            <p:cNvSpPr/>
            <p:nvPr/>
          </p:nvSpPr>
          <p:spPr>
            <a:xfrm>
              <a:off x="2271" y="1936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612" y="1936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952" y="1936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59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292" y="1936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3632" y="1936"/>
              <a:ext cx="340" cy="34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91</a:t>
              </a:r>
              <a:endParaRPr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32"/>
          <p:cNvSpPr/>
          <p:nvPr/>
        </p:nvSpPr>
        <p:spPr>
          <a:xfrm>
            <a:off x="668268" y="2654301"/>
            <a:ext cx="338455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Mayor elemento</a:t>
            </a:r>
            <a:endParaRPr sz="32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3627368" y="3851276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4182993" y="3851276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2"/>
          <p:cNvSpPr/>
          <p:nvPr/>
        </p:nvSpPr>
        <p:spPr>
          <a:xfrm>
            <a:off x="4724330" y="3851276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5262493" y="3851276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5802243" y="3849688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91</a:t>
            </a: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4921180" y="2741613"/>
            <a:ext cx="338138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34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1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1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>
            <a:spLocks noGrp="1"/>
          </p:cNvSpPr>
          <p:nvPr>
            <p:ph type="title" idx="4294967295"/>
          </p:nvPr>
        </p:nvSpPr>
        <p:spPr>
          <a:xfrm>
            <a:off x="320634" y="920346"/>
            <a:ext cx="8229600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mayor de un arreglo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320634" y="1413222"/>
            <a:ext cx="8523329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//numero de elementos del arreglo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 </a:t>
            </a:r>
            <a:r>
              <a:rPr lang="es-PE" sz="18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Arreglo que almacenara los datos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PE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//Lectura y Validación del Numero de elementos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 dirty="0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//Lectura de los datos del arreglo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1800" b="1" dirty="0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//Hallar el mayor de los elementos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s-PE" sz="18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 &gt;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&lt;&lt;“El mayor elemento es : ” &lt;&lt;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PE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PE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	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593" name="Google Shape;593;p33"/>
          <p:cNvSpPr/>
          <p:nvPr/>
        </p:nvSpPr>
        <p:spPr>
          <a:xfrm>
            <a:off x="5463921" y="6094437"/>
            <a:ext cx="3621087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el menor elemento?....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 txBox="1">
            <a:spLocks noGrp="1"/>
          </p:cNvSpPr>
          <p:nvPr>
            <p:ph type="title" idx="4294967295"/>
          </p:nvPr>
        </p:nvSpPr>
        <p:spPr>
          <a:xfrm>
            <a:off x="0" y="2232076"/>
            <a:ext cx="82296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un elemento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9" name="Google Shape;599;p34"/>
          <p:cNvSpPr/>
          <p:nvPr/>
        </p:nvSpPr>
        <p:spPr>
          <a:xfrm>
            <a:off x="3240088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4"/>
          <p:cNvSpPr/>
          <p:nvPr/>
        </p:nvSpPr>
        <p:spPr>
          <a:xfrm>
            <a:off x="3779838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"/>
          <p:cNvSpPr/>
          <p:nvPr/>
        </p:nvSpPr>
        <p:spPr>
          <a:xfrm>
            <a:off x="4319588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4859338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5399088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5938838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6480175" y="1604963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1200150" y="1641475"/>
            <a:ext cx="1427163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7" name="Google Shape;607;p34"/>
          <p:cNvCxnSpPr>
            <a:stCxn id="606" idx="3"/>
            <a:endCxn id="599" idx="1"/>
          </p:cNvCxnSpPr>
          <p:nvPr/>
        </p:nvCxnSpPr>
        <p:spPr>
          <a:xfrm rot="10800000" flipH="1">
            <a:off x="2627313" y="1874731"/>
            <a:ext cx="612900" cy="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34"/>
          <p:cNvSpPr/>
          <p:nvPr/>
        </p:nvSpPr>
        <p:spPr>
          <a:xfrm>
            <a:off x="3240088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34"/>
          <p:cNvSpPr/>
          <p:nvPr/>
        </p:nvSpPr>
        <p:spPr>
          <a:xfrm>
            <a:off x="3779838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4319588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4859338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5399088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34"/>
          <p:cNvSpPr/>
          <p:nvPr/>
        </p:nvSpPr>
        <p:spPr>
          <a:xfrm>
            <a:off x="5938838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6480175" y="214471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323850" y="3465513"/>
            <a:ext cx="834866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20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//Lectura y Validación del Numero de elementos …</a:t>
            </a:r>
            <a:endParaRPr sz="2000" b="1" dirty="0">
              <a:solidFill>
                <a:srgbClr val="FF317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  //Lectura de los datos del arreglo	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FF3176"/>
                </a:solidFill>
                <a:latin typeface="Courier New"/>
                <a:ea typeface="Courier New"/>
                <a:cs typeface="Courier New"/>
                <a:sym typeface="Courier New"/>
              </a:rPr>
              <a:t>   //Búsqueda de un dato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encontrado=0; </a:t>
            </a:r>
            <a:r>
              <a:rPr lang="es-PE" sz="20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//falso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PE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s-PE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= 0; 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s-PE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s-PE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PE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  <a:r>
              <a:rPr lang="es-PE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PE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encontrado=1; </a:t>
            </a:r>
            <a:r>
              <a:rPr lang="es-PE" sz="20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//verdad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(encontrado ==1)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&lt;&lt;“Se encontró el dato”;</a:t>
            </a: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&lt;&lt;“No se encontró el dato”;</a:t>
            </a: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6" name="Google Shape;616;p34"/>
          <p:cNvGrpSpPr/>
          <p:nvPr/>
        </p:nvGrpSpPr>
        <p:grpSpPr>
          <a:xfrm>
            <a:off x="3384550" y="2609850"/>
            <a:ext cx="215900" cy="642938"/>
            <a:chOff x="3424" y="1411"/>
            <a:chExt cx="499" cy="658"/>
          </a:xfrm>
        </p:grpSpPr>
        <p:sp>
          <p:nvSpPr>
            <p:cNvPr id="617" name="Google Shape;617;p34"/>
            <p:cNvSpPr txBox="1"/>
            <p:nvPr/>
          </p:nvSpPr>
          <p:spPr>
            <a:xfrm>
              <a:off x="3424" y="1684"/>
              <a:ext cx="499" cy="385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618" name="Google Shape;618;p34"/>
            <p:cNvCxnSpPr/>
            <p:nvPr/>
          </p:nvCxnSpPr>
          <p:spPr>
            <a:xfrm rot="10800000">
              <a:off x="3674" y="1411"/>
              <a:ext cx="0" cy="273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19" name="Google Shape;619;p34"/>
          <p:cNvSpPr/>
          <p:nvPr/>
        </p:nvSpPr>
        <p:spPr>
          <a:xfrm>
            <a:off x="2627313" y="1344613"/>
            <a:ext cx="360362" cy="250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2000"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34"/>
          <p:cNvGrpSpPr/>
          <p:nvPr/>
        </p:nvGrpSpPr>
        <p:grpSpPr>
          <a:xfrm>
            <a:off x="1619250" y="1236663"/>
            <a:ext cx="986631" cy="406400"/>
            <a:chOff x="1020" y="867"/>
            <a:chExt cx="622" cy="256"/>
          </a:xfrm>
        </p:grpSpPr>
        <p:sp>
          <p:nvSpPr>
            <p:cNvPr id="621" name="Google Shape;621;p34"/>
            <p:cNvSpPr txBox="1"/>
            <p:nvPr/>
          </p:nvSpPr>
          <p:spPr>
            <a:xfrm>
              <a:off x="1020" y="867"/>
              <a:ext cx="454" cy="25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num</a:t>
              </a:r>
              <a:endParaRPr/>
            </a:p>
          </p:txBody>
        </p:sp>
        <p:cxnSp>
          <p:nvCxnSpPr>
            <p:cNvPr id="622" name="Google Shape;622;p34"/>
            <p:cNvCxnSpPr/>
            <p:nvPr/>
          </p:nvCxnSpPr>
          <p:spPr>
            <a:xfrm rot="-5400000" flipH="1">
              <a:off x="1557" y="920"/>
              <a:ext cx="1" cy="168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287338" y="1700213"/>
            <a:ext cx="8605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>
                <a:solidFill>
                  <a:srgbClr val="002060"/>
                </a:solidFill>
              </a:rPr>
              <a:t>Ejercicios </a:t>
            </a:r>
            <a:endParaRPr sz="6600" b="1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37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>
            <a:spLocks noGrp="1"/>
          </p:cNvSpPr>
          <p:nvPr>
            <p:ph type="title"/>
          </p:nvPr>
        </p:nvSpPr>
        <p:spPr>
          <a:xfrm>
            <a:off x="257175" y="14738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Ejercicio</a:t>
            </a:r>
            <a:r>
              <a:rPr lang="es-PE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– Repetido</a:t>
            </a:r>
            <a:endParaRPr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257175" y="1647863"/>
            <a:ext cx="8701088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un programa que busque un numero  dentro de un arreglo e imprima el numero de veces que se encontró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 el programa debe solicitar:</a:t>
            </a:r>
            <a:endParaRPr/>
          </a:p>
          <a:p>
            <a:pPr marL="0" marR="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Numero de elementos </a:t>
            </a:r>
            <a:r>
              <a:rPr lang="es-PE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nele </a:t>
            </a: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Arreglo</a:t>
            </a:r>
            <a:endParaRPr/>
          </a:p>
          <a:p>
            <a:pPr marL="0" marR="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de enteros </a:t>
            </a:r>
            <a:r>
              <a:rPr lang="es-PE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Vec </a:t>
            </a:r>
            <a:endParaRPr/>
          </a:p>
          <a:p>
            <a:pPr marL="0" marR="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Numero </a:t>
            </a:r>
            <a:r>
              <a:rPr lang="es-PE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num </a:t>
            </a: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buscar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38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 txBox="1">
            <a:spLocks noGrp="1"/>
          </p:cNvSpPr>
          <p:nvPr>
            <p:ph type="title"/>
          </p:nvPr>
        </p:nvSpPr>
        <p:spPr>
          <a:xfrm>
            <a:off x="228599" y="94161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Ejercicio 2 - Aprobados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Google Shape;639;p37"/>
          <p:cNvSpPr/>
          <p:nvPr/>
        </p:nvSpPr>
        <p:spPr>
          <a:xfrm>
            <a:off x="228599" y="2008410"/>
            <a:ext cx="871537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un programa</a:t>
            </a:r>
            <a:r>
              <a:rPr lang="es-PE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imprima las notas aprobatorias que hay dentro de un arreglo de Notas.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 el programa debe solicitar: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Numero de elementos </a:t>
            </a:r>
            <a:r>
              <a:rPr lang="es-PE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nele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de enteros </a:t>
            </a:r>
            <a:r>
              <a:rPr lang="es-PE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Vnotas</a:t>
            </a:r>
            <a:r>
              <a:rPr lang="es-PE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considera aprobado con nota mayor o igual a 13.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39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60" y="1338423"/>
            <a:ext cx="3439005" cy="4887007"/>
          </a:xfrm>
          <a:prstGeom prst="rect">
            <a:avLst/>
          </a:prstGeom>
        </p:spPr>
      </p:pic>
      <p:sp>
        <p:nvSpPr>
          <p:cNvPr id="10" name="Google Shape;194;p3"/>
          <p:cNvSpPr/>
          <p:nvPr/>
        </p:nvSpPr>
        <p:spPr>
          <a:xfrm>
            <a:off x="1519670" y="3179138"/>
            <a:ext cx="26713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 txBox="1">
            <a:spLocks noGrp="1"/>
          </p:cNvSpPr>
          <p:nvPr>
            <p:ph type="title"/>
          </p:nvPr>
        </p:nvSpPr>
        <p:spPr>
          <a:xfrm>
            <a:off x="219777" y="91545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Ejercicio 3 - Promedio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5" name="Google Shape;645;p38"/>
          <p:cNvSpPr/>
          <p:nvPr/>
        </p:nvSpPr>
        <p:spPr>
          <a:xfrm>
            <a:off x="457200" y="1982252"/>
            <a:ext cx="8454787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un programa que devuelva el promedio de notas de un alumno. Sabiendo que la menor nota no debe ser considerada para el promedio.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 el programa debe solicitar: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Numero de elementos </a:t>
            </a:r>
            <a:r>
              <a:rPr lang="es-PE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nele</a:t>
            </a: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de notas del alumno </a:t>
            </a:r>
            <a:r>
              <a:rPr lang="es-PE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Vnotas</a:t>
            </a:r>
            <a:r>
              <a:rPr lang="es-PE" sz="3200">
                <a:solidFill>
                  <a:srgbClr val="E5E4E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40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 txBox="1">
            <a:spLocks noGrp="1"/>
          </p:cNvSpPr>
          <p:nvPr>
            <p:ph type="title"/>
          </p:nvPr>
        </p:nvSpPr>
        <p:spPr>
          <a:xfrm>
            <a:off x="213360" y="102236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Ejercicio 4 - Frecuencia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503238" y="2165863"/>
            <a:ext cx="81835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un programa que dado un Arreglo de Notas de un salón de 40 alumnos devuelva un Arreglo de Frecuencia de Notas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 el programa debe solicitar:</a:t>
            </a:r>
            <a:endParaRPr/>
          </a:p>
          <a:p>
            <a:pPr marL="0" marR="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de notas del salón </a:t>
            </a:r>
            <a:r>
              <a:rPr lang="es-PE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VSalon</a:t>
            </a:r>
            <a:r>
              <a:rPr lang="es-PE" sz="3200">
                <a:solidFill>
                  <a:srgbClr val="E5E4E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>
            <a:spLocks noGrp="1"/>
          </p:cNvSpPr>
          <p:nvPr>
            <p:ph type="title"/>
          </p:nvPr>
        </p:nvSpPr>
        <p:spPr>
          <a:xfrm>
            <a:off x="198685" y="96012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Ordenamiento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7" name="Google Shape;657;p40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7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3200"/>
              <a:t>Los arreglos son estructuras de datos cuya información no está, necesariamente, ordenada. </a:t>
            </a:r>
            <a:endParaRPr/>
          </a:p>
          <a:p>
            <a:pPr marL="528638" lvl="0" indent="-325438" algn="just" rtl="0">
              <a:spcBef>
                <a:spcPts val="3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3200"/>
              <a:buNone/>
            </a:pPr>
            <a:r>
              <a:rPr lang="es-PE" sz="3200"/>
              <a:t>Para ordenar un arreglo hay que seguir algoritmos establecidos, siendo uno de los más sencillos el de intercambio de valores</a:t>
            </a:r>
            <a:endParaRPr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42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1"/>
          <p:cNvSpPr txBox="1">
            <a:spLocks noGrp="1"/>
          </p:cNvSpPr>
          <p:nvPr>
            <p:ph type="title"/>
          </p:nvPr>
        </p:nvSpPr>
        <p:spPr>
          <a:xfrm>
            <a:off x="177800" y="957376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Ordenamiento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3" name="Google Shape;663;p41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7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8638" lvl="0" indent="-528638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PE"/>
              <a:t>Sea Vec un arreglo de 3 datos enteros que tiene la siguiente información</a:t>
            </a:r>
            <a:endParaRPr/>
          </a:p>
          <a:p>
            <a:pPr marL="528638" lvl="0" indent="-350838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28638" lvl="0" indent="-350838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28638" lvl="0" indent="-350838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28638" lvl="0" indent="-350838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28638" lvl="0" indent="-528638" algn="just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s-PE"/>
              <a:t>Para ordenarlo ascendentemente, en está ocasión, vamos a hacer lo siguiente</a:t>
            </a:r>
            <a:endParaRPr/>
          </a:p>
          <a:p>
            <a:pPr marL="528638" lvl="0" indent="-350838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64" name="Google Shape;664;p41"/>
          <p:cNvSpPr/>
          <p:nvPr/>
        </p:nvSpPr>
        <p:spPr>
          <a:xfrm>
            <a:off x="3213100" y="3587750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1"/>
          <p:cNvSpPr/>
          <p:nvPr/>
        </p:nvSpPr>
        <p:spPr>
          <a:xfrm>
            <a:off x="3752850" y="3587750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1"/>
          <p:cNvSpPr/>
          <p:nvPr/>
        </p:nvSpPr>
        <p:spPr>
          <a:xfrm>
            <a:off x="4292600" y="3587750"/>
            <a:ext cx="539750" cy="539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43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2"/>
          <p:cNvSpPr txBox="1">
            <a:spLocks noGrp="1"/>
          </p:cNvSpPr>
          <p:nvPr>
            <p:ph type="title"/>
          </p:nvPr>
        </p:nvSpPr>
        <p:spPr>
          <a:xfrm>
            <a:off x="179388" y="965653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Ordenamiento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4605338" y="240030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5145088" y="240030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2"/>
          <p:cNvSpPr/>
          <p:nvPr/>
        </p:nvSpPr>
        <p:spPr>
          <a:xfrm>
            <a:off x="5684838" y="240030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2000" b="1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2379663" y="2411413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6" name="Google Shape;676;p42"/>
          <p:cNvCxnSpPr/>
          <p:nvPr/>
        </p:nvCxnSpPr>
        <p:spPr>
          <a:xfrm>
            <a:off x="2992438" y="2698750"/>
            <a:ext cx="1549400" cy="190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" name="Google Shape;677;p42"/>
          <p:cNvSpPr/>
          <p:nvPr/>
        </p:nvSpPr>
        <p:spPr>
          <a:xfrm>
            <a:off x="596900" y="356076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604838" y="409416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598488" y="4543425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620713" y="3065463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1455738" y="3040063"/>
            <a:ext cx="46831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1431925" y="3536950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1439863" y="4068763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1433513" y="4518025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163513" y="3603625"/>
            <a:ext cx="436562" cy="409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2"/>
          <p:cNvSpPr/>
          <p:nvPr/>
        </p:nvSpPr>
        <p:spPr>
          <a:xfrm rot="10800000">
            <a:off x="1995488" y="4097338"/>
            <a:ext cx="436562" cy="4079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AEB8B"/>
          </a:solidFill>
          <a:ln w="19050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179388" y="4137025"/>
            <a:ext cx="436562" cy="409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2"/>
          <p:cNvSpPr/>
          <p:nvPr/>
        </p:nvSpPr>
        <p:spPr>
          <a:xfrm rot="10800000">
            <a:off x="2011363" y="4589463"/>
            <a:ext cx="436562" cy="4095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AEB8B"/>
          </a:solidFill>
          <a:ln w="19050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4237038" y="3519488"/>
            <a:ext cx="105886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Vec[i]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5732463" y="3535363"/>
            <a:ext cx="157162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Vec[j]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44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 txBox="1">
            <a:spLocks noGrp="1"/>
          </p:cNvSpPr>
          <p:nvPr>
            <p:ph type="title" idx="4294967295"/>
          </p:nvPr>
        </p:nvSpPr>
        <p:spPr>
          <a:xfrm>
            <a:off x="293529" y="822959"/>
            <a:ext cx="8229600" cy="93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Ordenamiento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6" name="Google Shape;696;p43"/>
          <p:cNvSpPr/>
          <p:nvPr/>
        </p:nvSpPr>
        <p:spPr>
          <a:xfrm>
            <a:off x="101599" y="1948405"/>
            <a:ext cx="8950395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 un vector</a:t>
            </a:r>
            <a:r>
              <a:rPr lang="es-PE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de enteros y un numero de elementos </a:t>
            </a:r>
            <a:r>
              <a:rPr lang="es-PE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nele</a:t>
            </a:r>
            <a:r>
              <a:rPr lang="es-PE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 código de ordenamiento ascendente sería.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PE" sz="2000" b="1" dirty="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//un temporal que ayuda al intercambio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i=0;i&lt;nele-1;i++)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j=i+1;j&lt;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nele;j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[i]&gt;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[j])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{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[i]=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[j]=</a:t>
            </a:r>
            <a:r>
              <a:rPr lang="es-PE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5" y="1640028"/>
            <a:ext cx="857369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143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 dirty="0"/>
          </a:p>
        </p:txBody>
      </p:sp>
      <p:sp>
        <p:nvSpPr>
          <p:cNvPr id="7" name="Google Shape;194;p3"/>
          <p:cNvSpPr/>
          <p:nvPr/>
        </p:nvSpPr>
        <p:spPr>
          <a:xfrm>
            <a:off x="270640" y="1148141"/>
            <a:ext cx="36821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Solución con arreglos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884"/>
          <a:stretch/>
        </p:blipFill>
        <p:spPr>
          <a:xfrm>
            <a:off x="96422" y="1753338"/>
            <a:ext cx="8955573" cy="3077004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2342" b="8236"/>
          <a:stretch/>
        </p:blipFill>
        <p:spPr>
          <a:xfrm>
            <a:off x="81647" y="1834365"/>
            <a:ext cx="8940433" cy="1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8950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>
            <a:spLocks noGrp="1"/>
          </p:cNvSpPr>
          <p:nvPr>
            <p:ph type="title" idx="4294967295"/>
          </p:nvPr>
        </p:nvSpPr>
        <p:spPr>
          <a:xfrm>
            <a:off x="344905" y="78205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Definición de Arreglo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4294967295"/>
          </p:nvPr>
        </p:nvSpPr>
        <p:spPr>
          <a:xfrm>
            <a:off x="344905" y="1793876"/>
            <a:ext cx="8229600" cy="35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PE" sz="2400" dirty="0">
                <a:solidFill>
                  <a:srgbClr val="002060"/>
                </a:solidFill>
              </a:rPr>
              <a:t>Un arreglo es una estructura de datos que permite almacenar datos del mismo tipo (</a:t>
            </a:r>
            <a:r>
              <a:rPr lang="es-PE" sz="2400" dirty="0" err="1">
                <a:solidFill>
                  <a:srgbClr val="002060"/>
                </a:solidFill>
              </a:rPr>
              <a:t>int</a:t>
            </a:r>
            <a:r>
              <a:rPr lang="es-PE" sz="2400" dirty="0">
                <a:solidFill>
                  <a:srgbClr val="002060"/>
                </a:solidFill>
              </a:rPr>
              <a:t>, </a:t>
            </a:r>
            <a:r>
              <a:rPr lang="es-PE" sz="2400" dirty="0" err="1">
                <a:solidFill>
                  <a:srgbClr val="002060"/>
                </a:solidFill>
              </a:rPr>
              <a:t>double</a:t>
            </a:r>
            <a:r>
              <a:rPr lang="es-PE" sz="2400" dirty="0">
                <a:solidFill>
                  <a:srgbClr val="002060"/>
                </a:solidFill>
              </a:rPr>
              <a:t>, </a:t>
            </a:r>
            <a:r>
              <a:rPr lang="es-PE" sz="2400" dirty="0" err="1">
                <a:solidFill>
                  <a:srgbClr val="002060"/>
                </a:solidFill>
              </a:rPr>
              <a:t>char</a:t>
            </a:r>
            <a:r>
              <a:rPr lang="es-PE" sz="2400" dirty="0">
                <a:solidFill>
                  <a:srgbClr val="002060"/>
                </a:solidFill>
              </a:rPr>
              <a:t>, etc.).</a:t>
            </a:r>
            <a:endParaRPr sz="2400" dirty="0">
              <a:solidFill>
                <a:srgbClr val="002060"/>
              </a:solidFill>
            </a:endParaRPr>
          </a:p>
          <a:p>
            <a:pPr marL="528638" lvl="0" indent="-528638" algn="just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endParaRPr sz="2400" dirty="0">
              <a:solidFill>
                <a:srgbClr val="002060"/>
              </a:solidFill>
            </a:endParaRPr>
          </a:p>
          <a:p>
            <a:pPr lvl="0" indent="-457200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PE" sz="2400" dirty="0">
                <a:solidFill>
                  <a:srgbClr val="002060"/>
                </a:solidFill>
              </a:rPr>
              <a:t>El tipo más simple de un arreglo es el arreglo unidimensional.</a:t>
            </a:r>
            <a:endParaRPr sz="2400" dirty="0">
              <a:solidFill>
                <a:srgbClr val="002060"/>
              </a:solidFill>
            </a:endParaRPr>
          </a:p>
          <a:p>
            <a:pPr marL="528638" lvl="0" indent="-528638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endParaRPr sz="2400" dirty="0">
              <a:solidFill>
                <a:srgbClr val="002060"/>
              </a:solidFill>
            </a:endParaRPr>
          </a:p>
          <a:p>
            <a:pPr lvl="0" indent="-457200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PE" sz="2400" dirty="0">
                <a:solidFill>
                  <a:srgbClr val="002060"/>
                </a:solidFill>
              </a:rPr>
              <a:t>Para poder utilizar un arreglo es necesario: </a:t>
            </a:r>
            <a:r>
              <a:rPr lang="es-PE" sz="3200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declararlo </a:t>
            </a:r>
            <a:r>
              <a:rPr lang="es-PE" sz="2400" dirty="0">
                <a:solidFill>
                  <a:srgbClr val="002060"/>
                </a:solidFill>
              </a:rPr>
              <a:t>e</a:t>
            </a:r>
            <a:r>
              <a:rPr lang="es-PE" sz="3200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 inicializarlo</a:t>
            </a:r>
            <a:r>
              <a:rPr lang="es-PE" sz="3200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200" dirty="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 idx="4294967295"/>
          </p:nvPr>
        </p:nvSpPr>
        <p:spPr>
          <a:xfrm>
            <a:off x="258763" y="903171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Declaración de un arreglo unidimensional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4294967295"/>
          </p:nvPr>
        </p:nvSpPr>
        <p:spPr>
          <a:xfrm>
            <a:off x="611188" y="1808163"/>
            <a:ext cx="7524750" cy="422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En C, para poder utilizar un arreglo primero hay que declararlo.</a:t>
            </a:r>
            <a:endParaRPr dirty="0"/>
          </a:p>
          <a:p>
            <a:pPr marL="174625" lvl="0" indent="-174625" algn="just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Calibri"/>
              <a:buNone/>
            </a:pPr>
            <a:endParaRPr dirty="0"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Al declarar un arreglo unidimensional se reserva, en la memoria RAM, el espacio suficiente para almacenar todos los valores.</a:t>
            </a:r>
            <a:endParaRPr dirty="0"/>
          </a:p>
          <a:p>
            <a:pPr marL="174625" lvl="0" indent="0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La cantidad de memoria que se reserva esta dada por el tamaño del tipo de dato y la cantidad de elementos del arreglo.</a:t>
            </a:r>
            <a:endParaRPr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PPT Theme">
  <a:themeElements>
    <a:clrScheme name="Técnico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1883</Words>
  <Application>Microsoft Office PowerPoint</Application>
  <PresentationFormat>Presentación en pantalla (4:3)</PresentationFormat>
  <Paragraphs>623</Paragraphs>
  <Slides>45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Arial Narrow</vt:lpstr>
      <vt:lpstr>Arial</vt:lpstr>
      <vt:lpstr>Courier New</vt:lpstr>
      <vt:lpstr>Calibri</vt:lpstr>
      <vt:lpstr>Wingdings</vt:lpstr>
      <vt:lpstr>Georgia</vt:lpstr>
      <vt:lpstr>Noto Sans Symbols</vt:lpstr>
      <vt:lpstr>Verdana</vt:lpstr>
      <vt:lpstr>PPT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de Arreglo</vt:lpstr>
      <vt:lpstr>Declaración de un arreglo unidimensional</vt:lpstr>
      <vt:lpstr>Declaración de Arreglos como punteros</vt:lpstr>
      <vt:lpstr>Declaración y creación de un arreglo unidimensional</vt:lpstr>
      <vt:lpstr>Declaración de un arreglo unidimensional</vt:lpstr>
      <vt:lpstr>Arreglos como punteros</vt:lpstr>
      <vt:lpstr>Presentación de PowerPoint</vt:lpstr>
      <vt:lpstr>Presentación de PowerPoint</vt:lpstr>
      <vt:lpstr>Presentación de PowerPoint</vt:lpstr>
      <vt:lpstr>Arreglos como unteros</vt:lpstr>
      <vt:lpstr>Presentación de PowerPoint</vt:lpstr>
      <vt:lpstr>Presentación de PowerPoint</vt:lpstr>
      <vt:lpstr>Presentación de PowerPoint</vt:lpstr>
      <vt:lpstr>Presentación de PowerPoint</vt:lpstr>
      <vt:lpstr>Inicializar un arreglo unidimensional</vt:lpstr>
      <vt:lpstr>Presentación de PowerPoint</vt:lpstr>
      <vt:lpstr>Presentación de PowerPoint</vt:lpstr>
      <vt:lpstr>Arreglos como punteros</vt:lpstr>
      <vt:lpstr>Arreglos como punteros</vt:lpstr>
      <vt:lpstr>Tareas básicas para trabajar con Arreglos Unidimensionales  o Vectores</vt:lpstr>
      <vt:lpstr>Ingresar datos a un Arreglo</vt:lpstr>
      <vt:lpstr>Mostrar datos de un Arreglo</vt:lpstr>
      <vt:lpstr>Generar Aleatoriamente datos a un Arreglo</vt:lpstr>
      <vt:lpstr>Generar Aleatoriamente datos a un Arreglo</vt:lpstr>
      <vt:lpstr>Sumar los elementos de un arreglo</vt:lpstr>
      <vt:lpstr>Hallar el mayor elemento</vt:lpstr>
      <vt:lpstr>Hallar el mayor elemento</vt:lpstr>
      <vt:lpstr>El mayor de un arreglo</vt:lpstr>
      <vt:lpstr>Buscar un elemento</vt:lpstr>
      <vt:lpstr>Ejercicios </vt:lpstr>
      <vt:lpstr>Ejercicio 1 – Repetido</vt:lpstr>
      <vt:lpstr>Ejercicio 2 - Aprobados</vt:lpstr>
      <vt:lpstr>Ejercicio 3 - Promedio</vt:lpstr>
      <vt:lpstr>Ejercicio 4 - Frecuencia</vt:lpstr>
      <vt:lpstr>Ordenamiento</vt:lpstr>
      <vt:lpstr>Ordenamiento</vt:lpstr>
      <vt:lpstr>Ordenamiento</vt:lpstr>
      <vt:lpstr>Ordenamiento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pcsijram (Ramírez Espinoza, Juan Alfonso)</dc:creator>
  <cp:lastModifiedBy>Admin</cp:lastModifiedBy>
  <cp:revision>11</cp:revision>
  <dcterms:created xsi:type="dcterms:W3CDTF">1601-01-01T00:00:00Z</dcterms:created>
  <dcterms:modified xsi:type="dcterms:W3CDTF">2024-03-08T03:35:59Z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