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60" r:id="rId2"/>
    <p:sldId id="342" r:id="rId3"/>
    <p:sldId id="343" r:id="rId4"/>
    <p:sldId id="344" r:id="rId5"/>
    <p:sldId id="345" r:id="rId6"/>
    <p:sldId id="346" r:id="rId7"/>
    <p:sldId id="347" r:id="rId8"/>
    <p:sldId id="348" r:id="rId9"/>
    <p:sldId id="349" r:id="rId10"/>
    <p:sldId id="350" r:id="rId11"/>
    <p:sldId id="351" r:id="rId12"/>
    <p:sldId id="352" r:id="rId13"/>
    <p:sldId id="353"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EBFF"/>
    <a:srgbClr val="DCF0C6"/>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4660"/>
  </p:normalViewPr>
  <p:slideViewPr>
    <p:cSldViewPr>
      <p:cViewPr varScale="1">
        <p:scale>
          <a:sx n="60" d="100"/>
          <a:sy n="60" d="100"/>
        </p:scale>
        <p:origin x="156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7E79C3E-62EE-4FDB-A057-0D12D4EE7313}" type="datetimeFigureOut">
              <a:rPr lang="en-US"/>
              <a:pPr>
                <a:defRPr/>
              </a:pPr>
              <a:t>6/30/2022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E32F008-C8B6-41C6-8FA4-DB7238B62F5F}" type="slidenum">
              <a:rPr lang="en-US"/>
              <a:pPr>
                <a:defRPr/>
              </a:pPr>
              <a:t>‹Nº›</a:t>
            </a:fld>
            <a:endParaRPr lang="en-US"/>
          </a:p>
        </p:txBody>
      </p:sp>
    </p:spTree>
    <p:extLst>
      <p:ext uri="{BB962C8B-B14F-4D97-AF65-F5344CB8AC3E}">
        <p14:creationId xmlns:p14="http://schemas.microsoft.com/office/powerpoint/2010/main" val="1655632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7C0D5A-807F-4F45-9536-160B8E04C086}" type="slidenum">
              <a:rPr lang="es-ES"/>
              <a:pPr fontAlgn="base">
                <a:spcBef>
                  <a:spcPct val="0"/>
                </a:spcBef>
                <a:spcAft>
                  <a:spcPct val="0"/>
                </a:spcAft>
                <a:defRPr/>
              </a:pPr>
              <a:t>1</a:t>
            </a:fld>
            <a:endParaRPr lang="es-ES"/>
          </a:p>
        </p:txBody>
      </p:sp>
      <p:sp>
        <p:nvSpPr>
          <p:cNvPr id="235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35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Tree>
    <p:extLst>
      <p:ext uri="{BB962C8B-B14F-4D97-AF65-F5344CB8AC3E}">
        <p14:creationId xmlns:p14="http://schemas.microsoft.com/office/powerpoint/2010/main" val="129947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ransition spd="med">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5410200" y="71438"/>
            <a:ext cx="3497263" cy="225425"/>
          </a:xfrm>
          <a:prstGeom prst="rect">
            <a:avLst/>
          </a:prstGeom>
        </p:spPr>
        <p:txBody>
          <a:bodyPr vert="horz"/>
          <a:lstStyle>
            <a:lvl1pPr algn="r" eaLnBrk="1" fontAlgn="auto" latinLnBrk="0" hangingPunct="1">
              <a:spcBef>
                <a:spcPts val="0"/>
              </a:spcBef>
              <a:spcAft>
                <a:spcPts val="0"/>
              </a:spcAft>
              <a:defRPr kumimoji="0" sz="700">
                <a:solidFill>
                  <a:schemeClr val="accent2">
                    <a:lumMod val="60000"/>
                    <a:lumOff val="40000"/>
                  </a:schemeClr>
                </a:solidFill>
                <a:latin typeface="+mn-lt"/>
              </a:defRPr>
            </a:lvl1pPr>
          </a:lstStyle>
          <a:p>
            <a:pPr>
              <a:defRPr/>
            </a:pPr>
            <a:r>
              <a:rPr lang="es-ES" dirty="0" smtClean="0"/>
              <a:t>Programación 1 - 2012-01 - Unidad 7 - Memoria Dinámica</a:t>
            </a:r>
            <a:endParaRPr lang="en-US" dirty="0"/>
          </a:p>
        </p:txBody>
      </p:sp>
    </p:spTree>
  </p:cSld>
  <p:clrMapOvr>
    <a:masterClrMapping/>
  </p:clrMapOvr>
  <p:transition spd="med">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a:prstGeom prst="rect">
            <a:avLst/>
          </a:prstGeom>
        </p:spPr>
        <p:txBody>
          <a:bodyPr vert="vert270" lIns="45720" tIns="0" rIns="45720" anchor="t"/>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p:ph type="ftr" sz="quarter" idx="3"/>
          </p:nvPr>
        </p:nvSpPr>
        <p:spPr>
          <a:xfrm>
            <a:off x="5410200" y="71438"/>
            <a:ext cx="3497263" cy="225425"/>
          </a:xfrm>
          <a:prstGeom prst="rect">
            <a:avLst/>
          </a:prstGeom>
        </p:spPr>
        <p:txBody>
          <a:bodyPr vert="horz"/>
          <a:lstStyle>
            <a:lvl1pPr algn="r" eaLnBrk="1" fontAlgn="auto" latinLnBrk="0" hangingPunct="1">
              <a:spcBef>
                <a:spcPts val="0"/>
              </a:spcBef>
              <a:spcAft>
                <a:spcPts val="0"/>
              </a:spcAft>
              <a:defRPr kumimoji="0" sz="700">
                <a:solidFill>
                  <a:schemeClr val="accent2">
                    <a:lumMod val="60000"/>
                    <a:lumOff val="40000"/>
                  </a:schemeClr>
                </a:solidFill>
                <a:latin typeface="+mn-lt"/>
              </a:defRPr>
            </a:lvl1pPr>
          </a:lstStyle>
          <a:p>
            <a:pPr>
              <a:defRPr/>
            </a:pPr>
            <a:r>
              <a:rPr lang="es-ES" dirty="0" smtClean="0"/>
              <a:t>Programación 1 - 2012-01 - Unidad 7 - Memoria Dinámica</a:t>
            </a:r>
            <a:endParaRPr lang="en-US" dirty="0"/>
          </a:p>
        </p:txBody>
      </p:sp>
    </p:spTree>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762000"/>
            <a:ext cx="1905000" cy="58674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248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p:ph type="ftr" sz="quarter" idx="3"/>
          </p:nvPr>
        </p:nvSpPr>
        <p:spPr>
          <a:xfrm>
            <a:off x="5410200" y="71438"/>
            <a:ext cx="3497263" cy="225425"/>
          </a:xfrm>
          <a:prstGeom prst="rect">
            <a:avLst/>
          </a:prstGeom>
        </p:spPr>
        <p:txBody>
          <a:bodyPr vert="horz"/>
          <a:lstStyle>
            <a:lvl1pPr algn="r" eaLnBrk="1" fontAlgn="auto" latinLnBrk="0" hangingPunct="1">
              <a:spcBef>
                <a:spcPts val="0"/>
              </a:spcBef>
              <a:spcAft>
                <a:spcPts val="0"/>
              </a:spcAft>
              <a:defRPr kumimoji="0" sz="700">
                <a:solidFill>
                  <a:schemeClr val="accent2">
                    <a:lumMod val="60000"/>
                    <a:lumOff val="40000"/>
                  </a:schemeClr>
                </a:solidFill>
                <a:latin typeface="+mn-lt"/>
              </a:defRPr>
            </a:lvl1pPr>
          </a:lstStyle>
          <a:p>
            <a:pPr>
              <a:defRPr/>
            </a:pPr>
            <a:r>
              <a:rPr lang="es-ES" dirty="0" smtClean="0"/>
              <a:t>Programación 1 - 2012-01 - Unidad 7 - Memoria Dinámica</a:t>
            </a:r>
            <a:endParaRPr lang="en-US" dirty="0"/>
          </a:p>
        </p:txBody>
      </p:sp>
    </p:spTree>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defRPr>
            </a:lvl1pPr>
          </a:lstStyle>
          <a:p>
            <a:pPr>
              <a:defRPr/>
            </a:pPr>
            <a:fld id="{8EB4B4C3-A9A5-4888-8770-0200AD8278E6}" type="slidenum">
              <a:rPr lang="en-US"/>
              <a:pPr>
                <a:defRPr/>
              </a:pPr>
              <a:t>‹Nº›</a:t>
            </a:fld>
            <a:endParaRPr lang="en-US"/>
          </a:p>
        </p:txBody>
      </p:sp>
      <p:sp>
        <p:nvSpPr>
          <p:cNvPr id="7" name="Footer Placeholder 2"/>
          <p:cNvSpPr>
            <a:spLocks noGrp="1"/>
          </p:cNvSpPr>
          <p:nvPr>
            <p:ph type="ftr" sz="quarter" idx="3"/>
          </p:nvPr>
        </p:nvSpPr>
        <p:spPr>
          <a:xfrm>
            <a:off x="5410200" y="71438"/>
            <a:ext cx="3497263" cy="225425"/>
          </a:xfrm>
          <a:prstGeom prst="rect">
            <a:avLst/>
          </a:prstGeom>
        </p:spPr>
        <p:txBody>
          <a:bodyPr vert="horz"/>
          <a:lstStyle>
            <a:lvl1pPr algn="r" eaLnBrk="1" fontAlgn="auto" latinLnBrk="0" hangingPunct="1">
              <a:spcBef>
                <a:spcPts val="0"/>
              </a:spcBef>
              <a:spcAft>
                <a:spcPts val="0"/>
              </a:spcAft>
              <a:defRPr kumimoji="0" sz="700">
                <a:solidFill>
                  <a:schemeClr val="accent2">
                    <a:lumMod val="60000"/>
                    <a:lumOff val="40000"/>
                  </a:schemeClr>
                </a:solidFill>
                <a:latin typeface="+mn-lt"/>
              </a:defRPr>
            </a:lvl1pPr>
          </a:lstStyle>
          <a:p>
            <a:pPr>
              <a:defRPr/>
            </a:pPr>
            <a:r>
              <a:rPr lang="es-ES" dirty="0" smtClean="0"/>
              <a:t>Programación 1 - 2012-01 - Unidad 7 - Memoria Dinámica</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ubTitle Slide">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Sub Title">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2"/>
          <p:cNvSpPr>
            <a:spLocks noGrp="1"/>
          </p:cNvSpPr>
          <p:nvPr>
            <p:ph type="ftr" sz="quarter" idx="3"/>
          </p:nvPr>
        </p:nvSpPr>
        <p:spPr>
          <a:xfrm>
            <a:off x="5410200" y="71438"/>
            <a:ext cx="3497263" cy="225425"/>
          </a:xfrm>
          <a:prstGeom prst="rect">
            <a:avLst/>
          </a:prstGeom>
        </p:spPr>
        <p:txBody>
          <a:bodyPr vert="horz"/>
          <a:lstStyle>
            <a:lvl1pPr algn="r" eaLnBrk="1" fontAlgn="auto" latinLnBrk="0" hangingPunct="1">
              <a:spcBef>
                <a:spcPts val="0"/>
              </a:spcBef>
              <a:spcAft>
                <a:spcPts val="0"/>
              </a:spcAft>
              <a:defRPr kumimoji="0" sz="700">
                <a:solidFill>
                  <a:schemeClr val="accent2">
                    <a:lumMod val="60000"/>
                    <a:lumOff val="40000"/>
                  </a:schemeClr>
                </a:solidFill>
                <a:latin typeface="+mn-lt"/>
              </a:defRPr>
            </a:lvl1pPr>
          </a:lstStyle>
          <a:p>
            <a:pPr>
              <a:defRPr/>
            </a:pPr>
            <a:r>
              <a:rPr lang="es-ES" dirty="0" smtClean="0"/>
              <a:t>Programación 1 - 2012-01 - Unidad 7 - Memoria Dinámica</a:t>
            </a:r>
            <a:endParaRPr lang="en-US" dirty="0"/>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unciado y Codigo Fuente">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igo Fuente">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40" name="Text Placeholder 12"/>
          <p:cNvSpPr>
            <a:spLocks noGrp="1"/>
          </p:cNvSpPr>
          <p:nvPr>
            <p:ph type="body" idx="1"/>
          </p:nvPr>
        </p:nvSpPr>
        <p:spPr bwMode="auto">
          <a:xfrm>
            <a:off x="457200" y="1828800"/>
            <a:ext cx="8229600" cy="4745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20" name="Imagen 19">
            <a:extLst>
              <a:ext uri="{FF2B5EF4-FFF2-40B4-BE49-F238E27FC236}">
                <a16:creationId xmlns:a16="http://schemas.microsoft.com/office/drawing/2014/main" id="{900FB265-DE80-2617-0488-9E0954450A95}"/>
              </a:ext>
            </a:extLst>
          </p:cNvPr>
          <p:cNvPicPr>
            <a:picLocks noChangeAspect="1"/>
          </p:cNvPicPr>
          <p:nvPr userDrawn="1"/>
        </p:nvPicPr>
        <p:blipFill>
          <a:blip r:embed="rId18"/>
          <a:stretch>
            <a:fillRect/>
          </a:stretch>
        </p:blipFill>
        <p:spPr>
          <a:xfrm>
            <a:off x="1" y="250125"/>
            <a:ext cx="9144000" cy="862604"/>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76" r:id="rId4"/>
    <p:sldLayoutId id="2147483680" r:id="rId5"/>
    <p:sldLayoutId id="2147483681" r:id="rId6"/>
    <p:sldLayoutId id="2147483675" r:id="rId7"/>
    <p:sldLayoutId id="2147483674" r:id="rId8"/>
    <p:sldLayoutId id="2147483682" r:id="rId9"/>
    <p:sldLayoutId id="2147483683" r:id="rId10"/>
    <p:sldLayoutId id="2147483684" r:id="rId11"/>
    <p:sldLayoutId id="2147483673" r:id="rId12"/>
    <p:sldLayoutId id="2147483672" r:id="rId13"/>
    <p:sldLayoutId id="2147483671" r:id="rId14"/>
    <p:sldLayoutId id="2147483670" r:id="rId15"/>
    <p:sldLayoutId id="2147483685" r:id="rId16"/>
  </p:sldLayoutIdLst>
  <p:transition spd="med">
    <p:random/>
  </p:transition>
  <p:timing>
    <p:tnLst>
      <p:par>
        <p:cTn id="1" dur="indefinite" restart="never" nodeType="tmRoot"/>
      </p:par>
    </p:tnLst>
  </p:timing>
  <p:hf sldNum="0" hd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p:titleStyle>
    <p:body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bwMode="auto">
          <a:xfrm>
            <a:off x="2743200" y="2590800"/>
            <a:ext cx="42672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ctr" eaLnBrk="1" hangingPunct="1">
              <a:buNone/>
            </a:pPr>
            <a:r>
              <a:rPr lang="es-PE" sz="4800" b="1" dirty="0" smtClean="0">
                <a:solidFill>
                  <a:srgbClr val="FF0000"/>
                </a:solidFill>
              </a:rPr>
              <a:t>Arreglos Dinámicos</a:t>
            </a:r>
            <a:endParaRPr lang="en-US" sz="4800" b="1" dirty="0" smtClean="0">
              <a:solidFill>
                <a:srgbClr val="FF0000"/>
              </a:solidFill>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7101348"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pPr marL="0" indent="0">
              <a:buFont typeface="Georgia" pitchFamily="18" charset="0"/>
              <a:buNone/>
            </a:pPr>
            <a:r>
              <a:rPr lang="es-PE" sz="3200" b="1" dirty="0" smtClean="0">
                <a:solidFill>
                  <a:schemeClr val="bg1"/>
                </a:solidFill>
              </a:rPr>
              <a:t>Arreglos dinámicos</a:t>
            </a:r>
            <a:endParaRPr lang="es-PE" sz="3200" b="1" dirty="0">
              <a:solidFill>
                <a:schemeClr val="bg1"/>
              </a:solidFill>
            </a:endParaRPr>
          </a:p>
        </p:txBody>
      </p:sp>
      <p:sp>
        <p:nvSpPr>
          <p:cNvPr id="21" name="Rectangle 3"/>
          <p:cNvSpPr txBox="1">
            <a:spLocks/>
          </p:cNvSpPr>
          <p:nvPr/>
        </p:nvSpPr>
        <p:spPr bwMode="auto">
          <a:xfrm>
            <a:off x="533400" y="1670844"/>
            <a:ext cx="776224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eaLnBrk="1" hangingPunct="1">
              <a:buFont typeface="Georgia" pitchFamily="18" charset="0"/>
              <a:buNone/>
            </a:pPr>
            <a:r>
              <a:rPr lang="es-PE" sz="2400" u="sng" dirty="0">
                <a:solidFill>
                  <a:schemeClr val="tx2"/>
                </a:solidFill>
              </a:rPr>
              <a:t>Definición</a:t>
            </a:r>
            <a:r>
              <a:rPr lang="es-PE" sz="2400" dirty="0">
                <a:solidFill>
                  <a:schemeClr val="tx2"/>
                </a:solidFill>
              </a:rPr>
              <a:t>:</a:t>
            </a:r>
          </a:p>
          <a:p>
            <a:pPr marL="381000" lvl="1" indent="-188913" algn="ctr" eaLnBrk="1" hangingPunct="1">
              <a:buFont typeface="Georgia" pitchFamily="18" charset="0"/>
              <a:buNone/>
            </a:pPr>
            <a:r>
              <a:rPr lang="es-PE" dirty="0" err="1">
                <a:solidFill>
                  <a:srgbClr val="FF0000"/>
                </a:solidFill>
              </a:rPr>
              <a:t>Tipodato</a:t>
            </a:r>
            <a:r>
              <a:rPr lang="es-PE" dirty="0">
                <a:solidFill>
                  <a:srgbClr val="FF0000"/>
                </a:solidFill>
              </a:rPr>
              <a:t> *Variable;</a:t>
            </a:r>
          </a:p>
          <a:p>
            <a:pPr marL="0" indent="0" eaLnBrk="1" hangingPunct="1">
              <a:buFont typeface="Arial" charset="0"/>
              <a:buNone/>
            </a:pPr>
            <a:r>
              <a:rPr lang="es-PE" sz="2400" dirty="0">
                <a:solidFill>
                  <a:schemeClr val="tx2"/>
                </a:solidFill>
              </a:rPr>
              <a:t>Arreglo Dinámico</a:t>
            </a:r>
          </a:p>
          <a:p>
            <a:pPr marL="381000" lvl="1" indent="-188913" eaLnBrk="1" hangingPunct="1">
              <a:buFont typeface="Georgia" pitchFamily="18" charset="0"/>
              <a:buNone/>
            </a:pPr>
            <a:r>
              <a:rPr lang="es-PE" dirty="0">
                <a:solidFill>
                  <a:srgbClr val="FF0000"/>
                </a:solidFill>
              </a:rPr>
              <a:t>Variable = </a:t>
            </a:r>
            <a:r>
              <a:rPr lang="es-PE" dirty="0">
                <a:solidFill>
                  <a:srgbClr val="0070C0"/>
                </a:solidFill>
              </a:rPr>
              <a:t>new</a:t>
            </a:r>
            <a:r>
              <a:rPr lang="es-PE" dirty="0">
                <a:solidFill>
                  <a:srgbClr val="FF0000"/>
                </a:solidFill>
              </a:rPr>
              <a:t> </a:t>
            </a:r>
            <a:r>
              <a:rPr lang="es-PE" dirty="0" err="1">
                <a:solidFill>
                  <a:srgbClr val="FF0000"/>
                </a:solidFill>
              </a:rPr>
              <a:t>Tipodato</a:t>
            </a:r>
            <a:r>
              <a:rPr lang="es-PE" dirty="0">
                <a:solidFill>
                  <a:srgbClr val="FF0000"/>
                </a:solidFill>
              </a:rPr>
              <a:t>[</a:t>
            </a:r>
            <a:r>
              <a:rPr lang="es-PE" dirty="0">
                <a:solidFill>
                  <a:srgbClr val="140CB8"/>
                </a:solidFill>
              </a:rPr>
              <a:t>tamaño</a:t>
            </a:r>
            <a:r>
              <a:rPr lang="es-PE" dirty="0">
                <a:solidFill>
                  <a:srgbClr val="FF0000"/>
                </a:solidFill>
              </a:rPr>
              <a:t>];</a:t>
            </a:r>
          </a:p>
          <a:p>
            <a:pPr marL="381000" lvl="1" indent="-188913" eaLnBrk="1" hangingPunct="1">
              <a:buFont typeface="Georgia" pitchFamily="18" charset="0"/>
              <a:buNone/>
            </a:pPr>
            <a:endParaRPr lang="es-PE" dirty="0">
              <a:solidFill>
                <a:srgbClr val="FF0000"/>
              </a:solidFill>
            </a:endParaRPr>
          </a:p>
        </p:txBody>
      </p:sp>
      <p:sp>
        <p:nvSpPr>
          <p:cNvPr id="22" name="Rectangle 3"/>
          <p:cNvSpPr txBox="1">
            <a:spLocks/>
          </p:cNvSpPr>
          <p:nvPr/>
        </p:nvSpPr>
        <p:spPr bwMode="auto">
          <a:xfrm>
            <a:off x="533400" y="4038600"/>
            <a:ext cx="731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eaLnBrk="1" hangingPunct="1">
              <a:buFont typeface="Georgia" pitchFamily="18" charset="0"/>
              <a:buNone/>
            </a:pPr>
            <a:r>
              <a:rPr lang="es-PE" sz="2400" dirty="0" smtClean="0">
                <a:solidFill>
                  <a:schemeClr val="tx2"/>
                </a:solidFill>
              </a:rPr>
              <a:t>Ejemplo:</a:t>
            </a:r>
          </a:p>
          <a:p>
            <a:pPr marL="0" indent="0" algn="just" eaLnBrk="1" hangingPunct="1">
              <a:buFont typeface="Georgia" pitchFamily="18" charset="0"/>
              <a:buNone/>
            </a:pPr>
            <a:r>
              <a:rPr lang="es-PE" dirty="0" err="1" smtClean="0">
                <a:solidFill>
                  <a:srgbClr val="FF0000"/>
                </a:solidFill>
              </a:rPr>
              <a:t>int</a:t>
            </a:r>
            <a:r>
              <a:rPr lang="es-PE" dirty="0" smtClean="0">
                <a:solidFill>
                  <a:srgbClr val="FF0000"/>
                </a:solidFill>
              </a:rPr>
              <a:t> </a:t>
            </a:r>
            <a:r>
              <a:rPr lang="es-PE" dirty="0">
                <a:solidFill>
                  <a:srgbClr val="FF0000"/>
                </a:solidFill>
              </a:rPr>
              <a:t>*arreglo;</a:t>
            </a:r>
          </a:p>
          <a:p>
            <a:pPr marL="0" indent="0" eaLnBrk="1" hangingPunct="1">
              <a:buFont typeface="Arial" charset="0"/>
              <a:buNone/>
            </a:pPr>
            <a:r>
              <a:rPr lang="es-PE" sz="2400" dirty="0">
                <a:solidFill>
                  <a:schemeClr val="tx2"/>
                </a:solidFill>
              </a:rPr>
              <a:t>Arreglo Dinámico</a:t>
            </a:r>
          </a:p>
          <a:p>
            <a:pPr marL="381000" lvl="1" indent="-188913" eaLnBrk="1" hangingPunct="1">
              <a:buFont typeface="Georgia" pitchFamily="18" charset="0"/>
              <a:buNone/>
            </a:pPr>
            <a:r>
              <a:rPr lang="es-PE" dirty="0">
                <a:solidFill>
                  <a:srgbClr val="FF0000"/>
                </a:solidFill>
              </a:rPr>
              <a:t>arreglo = </a:t>
            </a:r>
            <a:r>
              <a:rPr lang="es-PE" dirty="0">
                <a:solidFill>
                  <a:srgbClr val="0070C0"/>
                </a:solidFill>
              </a:rPr>
              <a:t>new</a:t>
            </a:r>
            <a:r>
              <a:rPr lang="es-PE" dirty="0">
                <a:solidFill>
                  <a:srgbClr val="FF0000"/>
                </a:solidFill>
              </a:rPr>
              <a:t> int[</a:t>
            </a:r>
            <a:r>
              <a:rPr lang="es-PE" dirty="0">
                <a:solidFill>
                  <a:schemeClr val="tx2">
                    <a:lumMod val="60000"/>
                    <a:lumOff val="40000"/>
                  </a:schemeClr>
                </a:solidFill>
              </a:rPr>
              <a:t>10</a:t>
            </a:r>
            <a:r>
              <a:rPr lang="es-PE" dirty="0">
                <a:solidFill>
                  <a:srgbClr val="FF0000"/>
                </a:solidFill>
              </a:rPr>
              <a:t>];</a:t>
            </a:r>
          </a:p>
          <a:p>
            <a:pPr marL="381000" lvl="1" indent="-188913" eaLnBrk="1" hangingPunct="1">
              <a:buFont typeface="Georgia" pitchFamily="18" charset="0"/>
              <a:buNone/>
            </a:pPr>
            <a:endParaRPr lang="es-PE" dirty="0">
              <a:solidFill>
                <a:srgbClr val="FF0000"/>
              </a:solidFill>
            </a:endParaRPr>
          </a:p>
        </p:txBody>
      </p:sp>
    </p:spTree>
    <p:extLst>
      <p:ext uri="{BB962C8B-B14F-4D97-AF65-F5344CB8AC3E}">
        <p14:creationId xmlns:p14="http://schemas.microsoft.com/office/powerpoint/2010/main" val="3337292396"/>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7101348"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pPr marL="0" indent="0">
              <a:buFont typeface="Georgia" pitchFamily="18" charset="0"/>
              <a:buNone/>
            </a:pPr>
            <a:r>
              <a:rPr lang="es-PE" sz="3200" b="1" dirty="0" smtClean="0">
                <a:solidFill>
                  <a:schemeClr val="bg1"/>
                </a:solidFill>
              </a:rPr>
              <a:t>Arreglos dinámicos</a:t>
            </a:r>
            <a:endParaRPr lang="es-PE" sz="3200" b="1" dirty="0">
              <a:solidFill>
                <a:schemeClr val="bg1"/>
              </a:solidFill>
            </a:endParaRPr>
          </a:p>
        </p:txBody>
      </p:sp>
      <p:sp>
        <p:nvSpPr>
          <p:cNvPr id="10" name="4 Rectángulo"/>
          <p:cNvSpPr/>
          <p:nvPr/>
        </p:nvSpPr>
        <p:spPr>
          <a:xfrm>
            <a:off x="304800" y="1219200"/>
            <a:ext cx="8450263" cy="5401479"/>
          </a:xfrm>
          <a:prstGeom prst="rect">
            <a:avLst/>
          </a:prstGeom>
        </p:spPr>
        <p:txBody>
          <a:bodyPr wrap="square">
            <a:spAutoFit/>
          </a:bodyPr>
          <a:lstStyle/>
          <a:p>
            <a:r>
              <a:rPr lang="es-PE" sz="1500" b="1" dirty="0" err="1">
                <a:solidFill>
                  <a:schemeClr val="tx2"/>
                </a:solidFill>
              </a:rPr>
              <a:t>void</a:t>
            </a:r>
            <a:r>
              <a:rPr lang="es-PE" sz="1500" b="1" dirty="0">
                <a:solidFill>
                  <a:schemeClr val="tx2"/>
                </a:solidFill>
              </a:rPr>
              <a:t> </a:t>
            </a:r>
            <a:r>
              <a:rPr lang="es-PE" sz="1500" b="1" dirty="0" err="1">
                <a:solidFill>
                  <a:schemeClr val="tx2"/>
                </a:solidFill>
              </a:rPr>
              <a:t>main</a:t>
            </a:r>
            <a:r>
              <a:rPr lang="es-PE" sz="1500" b="1" dirty="0">
                <a:solidFill>
                  <a:schemeClr val="tx2"/>
                </a:solidFill>
              </a:rPr>
              <a:t>()</a:t>
            </a:r>
          </a:p>
          <a:p>
            <a:r>
              <a:rPr lang="es-PE" sz="1500" dirty="0"/>
              <a:t>{</a:t>
            </a:r>
          </a:p>
          <a:p>
            <a:r>
              <a:rPr lang="es-PE" sz="1500" dirty="0"/>
              <a:t>	</a:t>
            </a:r>
            <a:r>
              <a:rPr lang="es-PE" sz="1500" dirty="0" err="1"/>
              <a:t>int</a:t>
            </a:r>
            <a:r>
              <a:rPr lang="es-PE" sz="1500" dirty="0"/>
              <a:t>* arreglo; </a:t>
            </a:r>
            <a:r>
              <a:rPr lang="es-PE" sz="1500" dirty="0">
                <a:solidFill>
                  <a:srgbClr val="00B050"/>
                </a:solidFill>
              </a:rPr>
              <a:t>//puntero de tipo </a:t>
            </a:r>
            <a:r>
              <a:rPr lang="es-PE" sz="1500" dirty="0" err="1">
                <a:solidFill>
                  <a:srgbClr val="00B050"/>
                </a:solidFill>
              </a:rPr>
              <a:t>int</a:t>
            </a:r>
            <a:r>
              <a:rPr lang="es-PE" sz="1500" dirty="0">
                <a:solidFill>
                  <a:srgbClr val="00B050"/>
                </a:solidFill>
              </a:rPr>
              <a:t> </a:t>
            </a:r>
          </a:p>
          <a:p>
            <a:r>
              <a:rPr lang="es-PE" sz="1500" dirty="0"/>
              <a:t>	</a:t>
            </a:r>
            <a:r>
              <a:rPr lang="es-PE" sz="1500" dirty="0" err="1"/>
              <a:t>int</a:t>
            </a:r>
            <a:r>
              <a:rPr lang="es-PE" sz="1500" dirty="0"/>
              <a:t> t;</a:t>
            </a:r>
          </a:p>
          <a:p>
            <a:r>
              <a:rPr lang="es-PE" sz="1500" dirty="0"/>
              <a:t>	</a:t>
            </a:r>
            <a:r>
              <a:rPr lang="es-PE" sz="1500" dirty="0" err="1"/>
              <a:t>Random</a:t>
            </a:r>
            <a:r>
              <a:rPr lang="es-PE" sz="1500" dirty="0"/>
              <a:t> r;</a:t>
            </a:r>
          </a:p>
          <a:p>
            <a:r>
              <a:rPr lang="es-PE" sz="1500" dirty="0"/>
              <a:t>	</a:t>
            </a:r>
            <a:r>
              <a:rPr lang="es-PE" sz="1500" dirty="0" err="1"/>
              <a:t>while</a:t>
            </a:r>
            <a:r>
              <a:rPr lang="es-PE" sz="1500" dirty="0"/>
              <a:t> (1)</a:t>
            </a:r>
          </a:p>
          <a:p>
            <a:r>
              <a:rPr lang="es-PE" sz="1500" dirty="0"/>
              <a:t>	{</a:t>
            </a:r>
          </a:p>
          <a:p>
            <a:r>
              <a:rPr lang="es-PE" sz="1500" dirty="0"/>
              <a:t>		</a:t>
            </a:r>
            <a:r>
              <a:rPr lang="es-PE" sz="1500" dirty="0" err="1"/>
              <a:t>Console</a:t>
            </a:r>
            <a:r>
              <a:rPr lang="es-PE" sz="1500" dirty="0"/>
              <a:t>::Clear();</a:t>
            </a:r>
          </a:p>
          <a:p>
            <a:r>
              <a:rPr lang="es-PE" sz="1500" dirty="0"/>
              <a:t>		</a:t>
            </a:r>
            <a:r>
              <a:rPr lang="es-PE" sz="1500" dirty="0">
                <a:solidFill>
                  <a:srgbClr val="00B050"/>
                </a:solidFill>
              </a:rPr>
              <a:t>//no olvide validar para que no se ingrese un valor negativo</a:t>
            </a:r>
          </a:p>
          <a:p>
            <a:r>
              <a:rPr lang="es-PE" sz="1500" dirty="0"/>
              <a:t>		</a:t>
            </a:r>
            <a:r>
              <a:rPr lang="es-PE" sz="1500" dirty="0" err="1"/>
              <a:t>cout</a:t>
            </a:r>
            <a:r>
              <a:rPr lang="es-PE" sz="1500" dirty="0"/>
              <a:t> &lt;&lt; "Ingrese el tamaño del arreglo: ";   	</a:t>
            </a:r>
            <a:r>
              <a:rPr lang="es-PE" sz="1500" dirty="0" err="1"/>
              <a:t>cin</a:t>
            </a:r>
            <a:r>
              <a:rPr lang="es-PE" sz="1500" dirty="0"/>
              <a:t> &gt;&gt; t;</a:t>
            </a:r>
          </a:p>
          <a:p>
            <a:r>
              <a:rPr lang="es-PE" sz="1500" dirty="0"/>
              <a:t>		</a:t>
            </a:r>
            <a:r>
              <a:rPr lang="es-PE" sz="1500" dirty="0">
                <a:solidFill>
                  <a:srgbClr val="00B050"/>
                </a:solidFill>
              </a:rPr>
              <a:t>//memoria dinámica</a:t>
            </a:r>
          </a:p>
          <a:p>
            <a:r>
              <a:rPr lang="es-PE" sz="1500" dirty="0"/>
              <a:t>		arreglo = new </a:t>
            </a:r>
            <a:r>
              <a:rPr lang="es-PE" sz="1500" dirty="0" err="1"/>
              <a:t>int</a:t>
            </a:r>
            <a:r>
              <a:rPr lang="es-PE" sz="1500" dirty="0"/>
              <a:t>[t];</a:t>
            </a:r>
          </a:p>
          <a:p>
            <a:r>
              <a:rPr lang="es-PE" sz="1500" dirty="0"/>
              <a:t>		</a:t>
            </a:r>
            <a:r>
              <a:rPr lang="es-PE" sz="1500" dirty="0">
                <a:solidFill>
                  <a:srgbClr val="00B050"/>
                </a:solidFill>
              </a:rPr>
              <a:t>//generar datos para el arreglo</a:t>
            </a:r>
          </a:p>
          <a:p>
            <a:r>
              <a:rPr lang="es-PE" sz="1500" dirty="0"/>
              <a:t>		</a:t>
            </a:r>
            <a:r>
              <a:rPr lang="es-PE" sz="1500" dirty="0" err="1"/>
              <a:t>for</a:t>
            </a:r>
            <a:r>
              <a:rPr lang="es-PE" sz="1500" dirty="0"/>
              <a:t> (</a:t>
            </a:r>
            <a:r>
              <a:rPr lang="es-PE" sz="1500" dirty="0" err="1"/>
              <a:t>int</a:t>
            </a:r>
            <a:r>
              <a:rPr lang="es-PE" sz="1500" dirty="0"/>
              <a:t> i = 0; i&lt;t; i++)</a:t>
            </a:r>
          </a:p>
          <a:p>
            <a:r>
              <a:rPr lang="es-PE" sz="1500" dirty="0"/>
              <a:t>		{</a:t>
            </a:r>
          </a:p>
          <a:p>
            <a:r>
              <a:rPr lang="es-PE" sz="1500" dirty="0"/>
              <a:t>			arreglo[i] = </a:t>
            </a:r>
            <a:r>
              <a:rPr lang="es-PE" sz="1500" dirty="0" err="1"/>
              <a:t>r.Next</a:t>
            </a:r>
            <a:r>
              <a:rPr lang="es-PE" sz="1500" dirty="0"/>
              <a:t>(0, 100); </a:t>
            </a:r>
            <a:r>
              <a:rPr lang="es-PE" sz="1500" dirty="0">
                <a:solidFill>
                  <a:srgbClr val="00B050"/>
                </a:solidFill>
              </a:rPr>
              <a:t>//valores aleatorios</a:t>
            </a:r>
          </a:p>
          <a:p>
            <a:r>
              <a:rPr lang="es-PE" sz="1500" dirty="0"/>
              <a:t>			</a:t>
            </a:r>
            <a:r>
              <a:rPr lang="es-PE" sz="1500" dirty="0" err="1"/>
              <a:t>cout</a:t>
            </a:r>
            <a:r>
              <a:rPr lang="es-PE" sz="1500" dirty="0"/>
              <a:t> &lt;&lt; "arreglo[" &lt;&lt; i &lt;&lt; "] = " &lt;&lt; arreglo[i]&lt;&lt;</a:t>
            </a:r>
            <a:r>
              <a:rPr lang="es-PE" sz="1500" dirty="0" err="1"/>
              <a:t>endl</a:t>
            </a:r>
            <a:r>
              <a:rPr lang="es-PE" sz="1500" dirty="0"/>
              <a:t>;</a:t>
            </a:r>
          </a:p>
          <a:p>
            <a:r>
              <a:rPr lang="es-PE" sz="1500" dirty="0"/>
              <a:t>		}</a:t>
            </a:r>
          </a:p>
          <a:p>
            <a:r>
              <a:rPr lang="es-PE" sz="1500" dirty="0"/>
              <a:t>		</a:t>
            </a:r>
            <a:r>
              <a:rPr lang="es-PE" sz="1500" dirty="0" err="1"/>
              <a:t>cout</a:t>
            </a:r>
            <a:r>
              <a:rPr lang="es-PE" sz="1500" dirty="0"/>
              <a:t> &lt;&lt; "\</a:t>
            </a:r>
            <a:r>
              <a:rPr lang="es-PE" sz="1500" dirty="0" err="1"/>
              <a:t>nPresione</a:t>
            </a:r>
            <a:r>
              <a:rPr lang="es-PE" sz="1500" dirty="0"/>
              <a:t> una tecla para continuar... "; _</a:t>
            </a:r>
            <a:r>
              <a:rPr lang="es-PE" sz="1500" dirty="0" err="1"/>
              <a:t>getch</a:t>
            </a:r>
            <a:r>
              <a:rPr lang="es-PE" sz="1500" dirty="0"/>
              <a:t>();</a:t>
            </a:r>
          </a:p>
          <a:p>
            <a:r>
              <a:rPr lang="es-PE" sz="1500" dirty="0"/>
              <a:t>		delete[]arreglo;</a:t>
            </a:r>
          </a:p>
          <a:p>
            <a:r>
              <a:rPr lang="es-PE" sz="1500" dirty="0"/>
              <a:t>		arreglo = </a:t>
            </a:r>
            <a:r>
              <a:rPr lang="es-PE" sz="1500" dirty="0" err="1"/>
              <a:t>nullptr</a:t>
            </a:r>
            <a:r>
              <a:rPr lang="es-PE" sz="1500" dirty="0"/>
              <a:t>;</a:t>
            </a:r>
          </a:p>
          <a:p>
            <a:r>
              <a:rPr lang="es-PE" sz="1500" dirty="0"/>
              <a:t>	}</a:t>
            </a:r>
          </a:p>
          <a:p>
            <a:r>
              <a:rPr lang="es-PE" sz="1500" dirty="0"/>
              <a:t>}</a:t>
            </a:r>
          </a:p>
        </p:txBody>
      </p:sp>
      <p:sp>
        <p:nvSpPr>
          <p:cNvPr id="11" name="Rectángulo: esquinas redondeadas 3">
            <a:extLst>
              <a:ext uri="{FF2B5EF4-FFF2-40B4-BE49-F238E27FC236}">
                <a16:creationId xmlns:a16="http://schemas.microsoft.com/office/drawing/2014/main" id="{338C71C8-71FF-4F0C-B92A-2ACC55F0DE9F}"/>
              </a:ext>
            </a:extLst>
          </p:cNvPr>
          <p:cNvSpPr/>
          <p:nvPr/>
        </p:nvSpPr>
        <p:spPr>
          <a:xfrm>
            <a:off x="5607122" y="1500085"/>
            <a:ext cx="2618509" cy="1330036"/>
          </a:xfrm>
          <a:prstGeom prst="roundRect">
            <a:avLst/>
          </a:prstGeom>
          <a:solidFill>
            <a:schemeClr val="bg1">
              <a:lumMod val="95000"/>
            </a:schemeClr>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s-PE" sz="1800" dirty="0">
                <a:solidFill>
                  <a:srgbClr val="FF0000"/>
                </a:solidFill>
              </a:rPr>
              <a:t>Ejemplo : </a:t>
            </a:r>
            <a:r>
              <a:rPr lang="es-PE" sz="1800" dirty="0">
                <a:solidFill>
                  <a:schemeClr val="tx2"/>
                </a:solidFill>
              </a:rPr>
              <a:t>Creación de un arreglo dinámico con valores aleatorios.</a:t>
            </a:r>
            <a:endParaRPr lang="es-PE" sz="1800" dirty="0"/>
          </a:p>
        </p:txBody>
      </p:sp>
    </p:spTree>
    <p:extLst>
      <p:ext uri="{BB962C8B-B14F-4D97-AF65-F5344CB8AC3E}">
        <p14:creationId xmlns:p14="http://schemas.microsoft.com/office/powerpoint/2010/main" val="1925873359"/>
      </p:ext>
    </p:extLst>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7101348"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pPr marL="0" indent="0">
              <a:buFont typeface="Georgia" pitchFamily="18" charset="0"/>
              <a:buNone/>
            </a:pPr>
            <a:r>
              <a:rPr lang="es-PE" sz="3200" b="1" dirty="0" smtClean="0">
                <a:solidFill>
                  <a:schemeClr val="bg1"/>
                </a:solidFill>
              </a:rPr>
              <a:t>Arreglos dinámicos</a:t>
            </a:r>
            <a:endParaRPr lang="es-PE" sz="3200" b="1" dirty="0">
              <a:solidFill>
                <a:schemeClr val="bg1"/>
              </a:solidFill>
            </a:endParaRPr>
          </a:p>
        </p:txBody>
      </p:sp>
      <p:sp>
        <p:nvSpPr>
          <p:cNvPr id="6" name="6 Rectángulo"/>
          <p:cNvSpPr/>
          <p:nvPr/>
        </p:nvSpPr>
        <p:spPr>
          <a:xfrm>
            <a:off x="228600" y="1371600"/>
            <a:ext cx="8678863" cy="4832092"/>
          </a:xfrm>
          <a:prstGeom prst="rect">
            <a:avLst/>
          </a:prstGeom>
        </p:spPr>
        <p:txBody>
          <a:bodyPr wrap="square">
            <a:spAutoFit/>
          </a:bodyPr>
          <a:lstStyle/>
          <a:p>
            <a:r>
              <a:rPr lang="es-PE" sz="1400" dirty="0"/>
              <a:t>#include “</a:t>
            </a:r>
            <a:r>
              <a:rPr lang="es-PE" sz="1400" dirty="0" err="1"/>
              <a:t>pch.h</a:t>
            </a:r>
            <a:r>
              <a:rPr lang="es-PE" sz="1400" dirty="0"/>
              <a:t>"</a:t>
            </a:r>
          </a:p>
          <a:p>
            <a:r>
              <a:rPr lang="es-PE" sz="1400" dirty="0"/>
              <a:t>#</a:t>
            </a:r>
            <a:r>
              <a:rPr lang="es-PE" sz="1400" dirty="0" err="1"/>
              <a:t>include</a:t>
            </a:r>
            <a:r>
              <a:rPr lang="es-PE" sz="1400" dirty="0"/>
              <a:t> "</a:t>
            </a:r>
            <a:r>
              <a:rPr lang="es-PE" sz="1400" dirty="0" err="1"/>
              <a:t>conio.h</a:t>
            </a:r>
            <a:r>
              <a:rPr lang="es-PE" sz="1400" dirty="0"/>
              <a:t>"</a:t>
            </a:r>
          </a:p>
          <a:p>
            <a:r>
              <a:rPr lang="es-PE" sz="1400" dirty="0"/>
              <a:t>#</a:t>
            </a:r>
            <a:r>
              <a:rPr lang="es-PE" sz="1400" dirty="0" err="1"/>
              <a:t>include</a:t>
            </a:r>
            <a:r>
              <a:rPr lang="es-PE" sz="1400" dirty="0"/>
              <a:t> "</a:t>
            </a:r>
            <a:r>
              <a:rPr lang="es-PE" sz="1400" dirty="0" err="1"/>
              <a:t>iostream</a:t>
            </a:r>
            <a:r>
              <a:rPr lang="es-PE" sz="1400" dirty="0"/>
              <a:t>"</a:t>
            </a:r>
          </a:p>
          <a:p>
            <a:r>
              <a:rPr lang="es-PE" sz="1400" dirty="0" err="1"/>
              <a:t>using</a:t>
            </a:r>
            <a:r>
              <a:rPr lang="es-PE" sz="1400" dirty="0"/>
              <a:t> </a:t>
            </a:r>
            <a:r>
              <a:rPr lang="es-PE" sz="1400" dirty="0" err="1"/>
              <a:t>namespace</a:t>
            </a:r>
            <a:r>
              <a:rPr lang="es-PE" sz="1400" dirty="0"/>
              <a:t> </a:t>
            </a:r>
            <a:r>
              <a:rPr lang="es-PE" sz="1400" dirty="0" err="1"/>
              <a:t>System</a:t>
            </a:r>
            <a:r>
              <a:rPr lang="es-PE" sz="1400" dirty="0"/>
              <a:t>;</a:t>
            </a:r>
          </a:p>
          <a:p>
            <a:r>
              <a:rPr lang="es-PE" sz="1400" dirty="0" err="1"/>
              <a:t>using</a:t>
            </a:r>
            <a:r>
              <a:rPr lang="es-PE" sz="1400" dirty="0"/>
              <a:t> </a:t>
            </a:r>
            <a:r>
              <a:rPr lang="es-PE" sz="1400" dirty="0" err="1"/>
              <a:t>namespace</a:t>
            </a:r>
            <a:r>
              <a:rPr lang="es-PE" sz="1400" dirty="0"/>
              <a:t> </a:t>
            </a:r>
            <a:r>
              <a:rPr lang="es-PE" sz="1400" dirty="0" err="1"/>
              <a:t>std</a:t>
            </a:r>
            <a:r>
              <a:rPr lang="es-PE" sz="1400" dirty="0"/>
              <a:t>;</a:t>
            </a:r>
          </a:p>
          <a:p>
            <a:endParaRPr lang="es-PE" sz="1400" dirty="0"/>
          </a:p>
          <a:p>
            <a:r>
              <a:rPr lang="es-PE" sz="1400" b="1" dirty="0" err="1">
                <a:solidFill>
                  <a:schemeClr val="tx2"/>
                </a:solidFill>
              </a:rPr>
              <a:t>int</a:t>
            </a:r>
            <a:r>
              <a:rPr lang="es-PE" sz="1400" b="1" dirty="0">
                <a:solidFill>
                  <a:schemeClr val="tx2"/>
                </a:solidFill>
              </a:rPr>
              <a:t>* </a:t>
            </a:r>
            <a:r>
              <a:rPr lang="es-PE" sz="1400" b="1" dirty="0" err="1">
                <a:solidFill>
                  <a:srgbClr val="0070C0"/>
                </a:solidFill>
              </a:rPr>
              <a:t>Agregar_Elemento</a:t>
            </a:r>
            <a:r>
              <a:rPr lang="es-PE" sz="1400" b="1" dirty="0">
                <a:solidFill>
                  <a:schemeClr val="tx2"/>
                </a:solidFill>
              </a:rPr>
              <a:t>(</a:t>
            </a:r>
            <a:r>
              <a:rPr lang="es-PE" sz="1400" b="1" dirty="0" err="1">
                <a:solidFill>
                  <a:schemeClr val="tx2"/>
                </a:solidFill>
              </a:rPr>
              <a:t>int</a:t>
            </a:r>
            <a:r>
              <a:rPr lang="es-PE" sz="1400" b="1" dirty="0">
                <a:solidFill>
                  <a:schemeClr val="tx2"/>
                </a:solidFill>
              </a:rPr>
              <a:t>* Vector, </a:t>
            </a:r>
            <a:r>
              <a:rPr lang="es-PE" sz="1400" b="1" dirty="0" err="1">
                <a:solidFill>
                  <a:schemeClr val="tx2"/>
                </a:solidFill>
              </a:rPr>
              <a:t>int</a:t>
            </a:r>
            <a:r>
              <a:rPr lang="es-PE" sz="1400" b="1" dirty="0">
                <a:solidFill>
                  <a:schemeClr val="tx2"/>
                </a:solidFill>
              </a:rPr>
              <a:t>* N, </a:t>
            </a:r>
            <a:r>
              <a:rPr lang="es-PE" sz="1400" b="1" dirty="0" err="1">
                <a:solidFill>
                  <a:schemeClr val="tx2"/>
                </a:solidFill>
              </a:rPr>
              <a:t>int</a:t>
            </a:r>
            <a:r>
              <a:rPr lang="es-PE" sz="1400" b="1" dirty="0">
                <a:solidFill>
                  <a:schemeClr val="tx2"/>
                </a:solidFill>
              </a:rPr>
              <a:t> Numero)</a:t>
            </a:r>
          </a:p>
          <a:p>
            <a:r>
              <a:rPr lang="es-PE" sz="1400" dirty="0"/>
              <a:t>{</a:t>
            </a:r>
          </a:p>
          <a:p>
            <a:r>
              <a:rPr lang="es-PE" sz="1400" dirty="0"/>
              <a:t>	</a:t>
            </a:r>
            <a:r>
              <a:rPr lang="es-PE" sz="1400" dirty="0" err="1"/>
              <a:t>int</a:t>
            </a:r>
            <a:r>
              <a:rPr lang="es-PE" sz="1400" dirty="0"/>
              <a:t>* </a:t>
            </a:r>
            <a:r>
              <a:rPr lang="es-PE" sz="1400" dirty="0" err="1"/>
              <a:t>Aux</a:t>
            </a:r>
            <a:r>
              <a:rPr lang="es-PE" sz="1400" dirty="0"/>
              <a:t> = new </a:t>
            </a:r>
            <a:r>
              <a:rPr lang="es-PE" sz="1400" dirty="0" err="1"/>
              <a:t>int</a:t>
            </a:r>
            <a:r>
              <a:rPr lang="es-PE" sz="1400" dirty="0"/>
              <a:t>[*N + 1];  </a:t>
            </a:r>
            <a:r>
              <a:rPr lang="es-PE" sz="1200" dirty="0">
                <a:solidFill>
                  <a:srgbClr val="00B050"/>
                </a:solidFill>
              </a:rPr>
              <a:t>// se define un arreglo temporal</a:t>
            </a:r>
            <a:endParaRPr lang="es-PE" sz="1400" dirty="0">
              <a:solidFill>
                <a:srgbClr val="00B050"/>
              </a:solidFill>
            </a:endParaRPr>
          </a:p>
          <a:p>
            <a:r>
              <a:rPr lang="es-PE" sz="1400" dirty="0"/>
              <a:t>	</a:t>
            </a:r>
            <a:r>
              <a:rPr lang="es-PE" sz="1400" dirty="0" err="1"/>
              <a:t>for</a:t>
            </a:r>
            <a:r>
              <a:rPr lang="es-PE" sz="1400" dirty="0"/>
              <a:t> (</a:t>
            </a:r>
            <a:r>
              <a:rPr lang="es-PE" sz="1400" dirty="0" err="1"/>
              <a:t>int</a:t>
            </a:r>
            <a:r>
              <a:rPr lang="es-PE" sz="1400" dirty="0"/>
              <a:t> i = 0; i &lt; *N; i++)   </a:t>
            </a:r>
            <a:r>
              <a:rPr lang="es-PE" sz="1200" dirty="0">
                <a:solidFill>
                  <a:srgbClr val="00B050"/>
                </a:solidFill>
              </a:rPr>
              <a:t>// la primera vez no ingresa al ciclo porque el arreglo está vacío</a:t>
            </a:r>
            <a:endParaRPr lang="es-PE" sz="1400" dirty="0">
              <a:solidFill>
                <a:srgbClr val="00B050"/>
              </a:solidFill>
            </a:endParaRPr>
          </a:p>
          <a:p>
            <a:r>
              <a:rPr lang="es-PE" sz="1400" dirty="0"/>
              <a:t>		</a:t>
            </a:r>
            <a:r>
              <a:rPr lang="es-PE" sz="1400" dirty="0" err="1"/>
              <a:t>Aux</a:t>
            </a:r>
            <a:r>
              <a:rPr lang="es-PE" sz="1400" dirty="0"/>
              <a:t>[i] = Vector[i];  </a:t>
            </a:r>
            <a:r>
              <a:rPr lang="es-PE" sz="1200" dirty="0">
                <a:solidFill>
                  <a:srgbClr val="00B050"/>
                </a:solidFill>
              </a:rPr>
              <a:t>// a partir de la segunda vez el ciclo permite recorrer el arreglo hasta el final</a:t>
            </a:r>
            <a:endParaRPr lang="es-PE" sz="1400" dirty="0">
              <a:solidFill>
                <a:srgbClr val="00B050"/>
              </a:solidFill>
            </a:endParaRPr>
          </a:p>
          <a:p>
            <a:r>
              <a:rPr lang="es-PE" sz="1400" dirty="0"/>
              <a:t>	</a:t>
            </a:r>
            <a:r>
              <a:rPr lang="es-PE" sz="1400" dirty="0" err="1"/>
              <a:t>Aux</a:t>
            </a:r>
            <a:r>
              <a:rPr lang="es-PE" sz="1400" dirty="0"/>
              <a:t>[*N] = Numero; </a:t>
            </a:r>
            <a:r>
              <a:rPr lang="es-PE" sz="1200" dirty="0">
                <a:solidFill>
                  <a:srgbClr val="00B050"/>
                </a:solidFill>
              </a:rPr>
              <a:t>// se agrega Numero al final del arreglo</a:t>
            </a:r>
            <a:endParaRPr lang="es-PE" sz="1400" dirty="0">
              <a:solidFill>
                <a:srgbClr val="00B050"/>
              </a:solidFill>
            </a:endParaRPr>
          </a:p>
          <a:p>
            <a:r>
              <a:rPr lang="es-PE" sz="1400" dirty="0"/>
              <a:t>	*N = *N + 1;  	</a:t>
            </a:r>
            <a:r>
              <a:rPr lang="es-PE" sz="1200" dirty="0">
                <a:solidFill>
                  <a:srgbClr val="00B050"/>
                </a:solidFill>
              </a:rPr>
              <a:t>// El tamaño del arreglo se incrementa en 1 </a:t>
            </a:r>
            <a:endParaRPr lang="es-PE" sz="1400" dirty="0">
              <a:solidFill>
                <a:srgbClr val="00B050"/>
              </a:solidFill>
            </a:endParaRPr>
          </a:p>
          <a:p>
            <a:r>
              <a:rPr lang="es-PE" sz="1400" dirty="0"/>
              <a:t>	</a:t>
            </a:r>
            <a:r>
              <a:rPr lang="es-PE" sz="1400" dirty="0" err="1"/>
              <a:t>return</a:t>
            </a:r>
            <a:r>
              <a:rPr lang="es-PE" sz="1400" dirty="0"/>
              <a:t> </a:t>
            </a:r>
            <a:r>
              <a:rPr lang="es-PE" sz="1400" dirty="0" err="1"/>
              <a:t>Aux</a:t>
            </a:r>
            <a:r>
              <a:rPr lang="es-PE" sz="1400" dirty="0"/>
              <a:t>;</a:t>
            </a:r>
          </a:p>
          <a:p>
            <a:r>
              <a:rPr lang="es-PE" sz="1400" dirty="0"/>
              <a:t>}</a:t>
            </a:r>
          </a:p>
          <a:p>
            <a:r>
              <a:rPr lang="es-PE" sz="1400" b="1" dirty="0" err="1">
                <a:solidFill>
                  <a:schemeClr val="tx2"/>
                </a:solidFill>
              </a:rPr>
              <a:t>void</a:t>
            </a:r>
            <a:r>
              <a:rPr lang="es-PE" sz="1400" b="1" dirty="0">
                <a:solidFill>
                  <a:schemeClr val="tx2"/>
                </a:solidFill>
              </a:rPr>
              <a:t> </a:t>
            </a:r>
            <a:r>
              <a:rPr lang="es-PE" sz="1400" b="1" dirty="0" err="1">
                <a:solidFill>
                  <a:srgbClr val="0070C0"/>
                </a:solidFill>
              </a:rPr>
              <a:t>Muestra_Arreglo</a:t>
            </a:r>
            <a:r>
              <a:rPr lang="es-PE" sz="1400" b="1" dirty="0">
                <a:solidFill>
                  <a:schemeClr val="tx2"/>
                </a:solidFill>
              </a:rPr>
              <a:t>(</a:t>
            </a:r>
            <a:r>
              <a:rPr lang="es-PE" sz="1400" b="1" dirty="0" err="1">
                <a:solidFill>
                  <a:schemeClr val="tx2"/>
                </a:solidFill>
              </a:rPr>
              <a:t>int</a:t>
            </a:r>
            <a:r>
              <a:rPr lang="es-PE" sz="1400" b="1" dirty="0">
                <a:solidFill>
                  <a:schemeClr val="tx2"/>
                </a:solidFill>
              </a:rPr>
              <a:t>* Vector, </a:t>
            </a:r>
            <a:r>
              <a:rPr lang="es-PE" sz="1400" b="1" dirty="0" err="1">
                <a:solidFill>
                  <a:schemeClr val="tx2"/>
                </a:solidFill>
              </a:rPr>
              <a:t>int</a:t>
            </a:r>
            <a:r>
              <a:rPr lang="es-PE" sz="1400" b="1" dirty="0">
                <a:solidFill>
                  <a:schemeClr val="tx2"/>
                </a:solidFill>
              </a:rPr>
              <a:t>* N)</a:t>
            </a:r>
          </a:p>
          <a:p>
            <a:r>
              <a:rPr lang="es-PE" sz="1400" dirty="0"/>
              <a:t>{</a:t>
            </a:r>
          </a:p>
          <a:p>
            <a:r>
              <a:rPr lang="es-PE" sz="1400" dirty="0"/>
              <a:t>	</a:t>
            </a:r>
            <a:r>
              <a:rPr lang="es-PE" sz="1400" dirty="0" err="1"/>
              <a:t>for</a:t>
            </a:r>
            <a:r>
              <a:rPr lang="es-PE" sz="1400" dirty="0"/>
              <a:t> (</a:t>
            </a:r>
            <a:r>
              <a:rPr lang="es-PE" sz="1400" dirty="0" err="1"/>
              <a:t>int</a:t>
            </a:r>
            <a:r>
              <a:rPr lang="es-PE" sz="1400" dirty="0"/>
              <a:t> i = 0; i &lt; *N; i++){</a:t>
            </a:r>
          </a:p>
          <a:p>
            <a:r>
              <a:rPr lang="es-PE" sz="1400" dirty="0"/>
              <a:t>		</a:t>
            </a:r>
            <a:r>
              <a:rPr lang="es-PE" sz="1400" dirty="0" err="1"/>
              <a:t>cout</a:t>
            </a:r>
            <a:r>
              <a:rPr lang="es-PE" sz="1400" dirty="0"/>
              <a:t> &lt;&lt; " Vector[" &lt;&lt; i &lt;&lt; "] = " &lt;&lt; Vector[i] &lt;&lt; </a:t>
            </a:r>
            <a:r>
              <a:rPr lang="es-PE" sz="1400" dirty="0" err="1"/>
              <a:t>endl</a:t>
            </a:r>
            <a:r>
              <a:rPr lang="es-PE" sz="1400" dirty="0"/>
              <a:t>; ;</a:t>
            </a:r>
          </a:p>
          <a:p>
            <a:r>
              <a:rPr lang="es-PE" sz="1400" dirty="0"/>
              <a:t>	}</a:t>
            </a:r>
          </a:p>
          <a:p>
            <a:r>
              <a:rPr lang="es-PE" sz="1400" dirty="0"/>
              <a:t>}</a:t>
            </a:r>
          </a:p>
          <a:p>
            <a:endParaRPr lang="es-PE" sz="1400" dirty="0"/>
          </a:p>
        </p:txBody>
      </p:sp>
      <p:sp>
        <p:nvSpPr>
          <p:cNvPr id="7" name="Rectángulo: esquinas redondeadas 2">
            <a:extLst>
              <a:ext uri="{FF2B5EF4-FFF2-40B4-BE49-F238E27FC236}">
                <a16:creationId xmlns:a16="http://schemas.microsoft.com/office/drawing/2014/main" id="{15A6D327-ED1F-491E-BE48-1167D8F597B4}"/>
              </a:ext>
            </a:extLst>
          </p:cNvPr>
          <p:cNvSpPr/>
          <p:nvPr/>
        </p:nvSpPr>
        <p:spPr>
          <a:xfrm>
            <a:off x="5544776" y="1387642"/>
            <a:ext cx="3228110" cy="1330037"/>
          </a:xfrm>
          <a:prstGeom prst="roundRect">
            <a:avLst/>
          </a:prstGeom>
          <a:solidFill>
            <a:schemeClr val="bg1">
              <a:lumMod val="95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s-PE" dirty="0">
                <a:solidFill>
                  <a:srgbClr val="FF0000"/>
                </a:solidFill>
              </a:rPr>
              <a:t>Ejemplo</a:t>
            </a:r>
            <a:r>
              <a:rPr lang="es-PE" dirty="0"/>
              <a:t> : </a:t>
            </a:r>
            <a:r>
              <a:rPr lang="es-PE" dirty="0">
                <a:solidFill>
                  <a:schemeClr val="tx2"/>
                </a:solidFill>
              </a:rPr>
              <a:t>Creación de un arreglo dinámico con una función para agregar </a:t>
            </a:r>
            <a:r>
              <a:rPr lang="es-PE" dirty="0" smtClean="0">
                <a:solidFill>
                  <a:schemeClr val="tx2"/>
                </a:solidFill>
              </a:rPr>
              <a:t>un elemento </a:t>
            </a:r>
            <a:r>
              <a:rPr lang="es-PE" dirty="0">
                <a:solidFill>
                  <a:schemeClr val="tx2"/>
                </a:solidFill>
              </a:rPr>
              <a:t>al </a:t>
            </a:r>
            <a:r>
              <a:rPr lang="es-PE" dirty="0" smtClean="0">
                <a:solidFill>
                  <a:schemeClr val="tx2"/>
                </a:solidFill>
              </a:rPr>
              <a:t>final del arreglo</a:t>
            </a:r>
            <a:endParaRPr lang="es-PE" dirty="0"/>
          </a:p>
        </p:txBody>
      </p:sp>
    </p:spTree>
    <p:extLst>
      <p:ext uri="{BB962C8B-B14F-4D97-AF65-F5344CB8AC3E}">
        <p14:creationId xmlns:p14="http://schemas.microsoft.com/office/powerpoint/2010/main" val="2007510843"/>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7101348"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pPr marL="0" indent="0">
              <a:buFont typeface="Georgia" pitchFamily="18" charset="0"/>
              <a:buNone/>
            </a:pPr>
            <a:r>
              <a:rPr lang="es-PE" sz="3200" b="1" dirty="0" smtClean="0">
                <a:solidFill>
                  <a:schemeClr val="bg1"/>
                </a:solidFill>
              </a:rPr>
              <a:t>Ejemplo de aplicación</a:t>
            </a:r>
            <a:endParaRPr lang="es-PE" sz="3200" b="1" dirty="0">
              <a:solidFill>
                <a:schemeClr val="bg1"/>
              </a:solidFill>
            </a:endParaRPr>
          </a:p>
        </p:txBody>
      </p:sp>
      <p:sp>
        <p:nvSpPr>
          <p:cNvPr id="8" name="Marcador de contenido 2"/>
          <p:cNvSpPr txBox="1">
            <a:spLocks/>
          </p:cNvSpPr>
          <p:nvPr/>
        </p:nvSpPr>
        <p:spPr bwMode="auto">
          <a:xfrm>
            <a:off x="167147" y="1177636"/>
            <a:ext cx="8976853" cy="10390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just">
              <a:buFont typeface="Georgia" pitchFamily="18" charset="0"/>
              <a:buNone/>
            </a:pPr>
            <a:r>
              <a:rPr lang="es-PE" sz="2200" smtClean="0">
                <a:solidFill>
                  <a:schemeClr val="tx2"/>
                </a:solidFill>
              </a:rPr>
              <a:t>Elaborar un programa en entorno consola haciendo uso de funciones,  punteros y arreglos dinámicos. El programa deberá mostrar el siguiente menú de opciones: </a:t>
            </a:r>
            <a:endParaRPr lang="es-PE" sz="2200" dirty="0">
              <a:solidFill>
                <a:schemeClr val="tx2"/>
              </a:solidFill>
            </a:endParaRPr>
          </a:p>
        </p:txBody>
      </p:sp>
      <p:sp>
        <p:nvSpPr>
          <p:cNvPr id="9" name="Rectángulo: esquinas redondeadas 3">
            <a:extLst>
              <a:ext uri="{FF2B5EF4-FFF2-40B4-BE49-F238E27FC236}">
                <a16:creationId xmlns:a16="http://schemas.microsoft.com/office/drawing/2014/main" id="{59055D0D-BEBE-42D1-84C5-9D11855C4BCD}"/>
              </a:ext>
            </a:extLst>
          </p:cNvPr>
          <p:cNvSpPr/>
          <p:nvPr/>
        </p:nvSpPr>
        <p:spPr>
          <a:xfrm>
            <a:off x="2034752" y="1995055"/>
            <a:ext cx="5479027" cy="3408217"/>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marL="1441450" lvl="1"/>
            <a:r>
              <a:rPr lang="es-PE" dirty="0">
                <a:solidFill>
                  <a:schemeClr val="bg1"/>
                </a:solidFill>
              </a:rPr>
              <a:t>MENU</a:t>
            </a:r>
          </a:p>
          <a:p>
            <a:pPr marL="720725" lvl="1"/>
            <a:r>
              <a:rPr lang="es-PE" dirty="0">
                <a:solidFill>
                  <a:schemeClr val="bg1"/>
                </a:solidFill>
              </a:rPr>
              <a:t>1- LISTAR ELEMENTOS</a:t>
            </a:r>
          </a:p>
          <a:p>
            <a:pPr marL="720725" lvl="1"/>
            <a:r>
              <a:rPr lang="es-PE" dirty="0">
                <a:solidFill>
                  <a:schemeClr val="bg1"/>
                </a:solidFill>
              </a:rPr>
              <a:t>2- AGREGAR AL FINAL</a:t>
            </a:r>
          </a:p>
          <a:p>
            <a:pPr marL="720725" lvl="1"/>
            <a:r>
              <a:rPr lang="es-PE" dirty="0">
                <a:solidFill>
                  <a:schemeClr val="bg1"/>
                </a:solidFill>
              </a:rPr>
              <a:t>3- ELIMINAR EN POSICION</a:t>
            </a:r>
          </a:p>
          <a:p>
            <a:pPr marL="720725" lvl="1"/>
            <a:r>
              <a:rPr lang="es-PE" dirty="0">
                <a:solidFill>
                  <a:schemeClr val="bg1"/>
                </a:solidFill>
              </a:rPr>
              <a:t>4- AGREGAR AL INICIO</a:t>
            </a:r>
          </a:p>
          <a:p>
            <a:pPr marL="720725" lvl="1"/>
            <a:r>
              <a:rPr lang="es-PE" dirty="0">
                <a:solidFill>
                  <a:schemeClr val="bg1"/>
                </a:solidFill>
              </a:rPr>
              <a:t>5- MODIFICAR EN POSICION</a:t>
            </a:r>
          </a:p>
          <a:p>
            <a:pPr marL="720725" lvl="1"/>
            <a:r>
              <a:rPr lang="es-PE" dirty="0">
                <a:solidFill>
                  <a:schemeClr val="bg1"/>
                </a:solidFill>
              </a:rPr>
              <a:t>6 INSERTAR EN POSICION</a:t>
            </a:r>
          </a:p>
          <a:p>
            <a:pPr marL="720725" lvl="1"/>
            <a:r>
              <a:rPr lang="es-PE" dirty="0">
                <a:solidFill>
                  <a:schemeClr val="bg1"/>
                </a:solidFill>
              </a:rPr>
              <a:t>5- ORDENAR DE  MAYOR A MENOR</a:t>
            </a:r>
          </a:p>
          <a:p>
            <a:pPr marL="720725" lvl="1"/>
            <a:endParaRPr lang="es-PE" dirty="0">
              <a:solidFill>
                <a:schemeClr val="bg1"/>
              </a:solidFill>
            </a:endParaRPr>
          </a:p>
          <a:p>
            <a:pPr marL="720725" lvl="1"/>
            <a:r>
              <a:rPr lang="es-PE" dirty="0">
                <a:solidFill>
                  <a:schemeClr val="bg1"/>
                </a:solidFill>
              </a:rPr>
              <a:t>Elija una opción: _</a:t>
            </a:r>
          </a:p>
          <a:p>
            <a:pPr algn="ctr"/>
            <a:endParaRPr lang="es-PE" dirty="0"/>
          </a:p>
        </p:txBody>
      </p:sp>
      <p:sp>
        <p:nvSpPr>
          <p:cNvPr id="10" name="CuadroTexto 9">
            <a:extLst>
              <a:ext uri="{FF2B5EF4-FFF2-40B4-BE49-F238E27FC236}">
                <a16:creationId xmlns:a16="http://schemas.microsoft.com/office/drawing/2014/main" id="{D4E1FE29-AC12-4A3F-874A-5469C927EB1D}"/>
              </a:ext>
            </a:extLst>
          </p:cNvPr>
          <p:cNvSpPr txBox="1"/>
          <p:nvPr/>
        </p:nvSpPr>
        <p:spPr>
          <a:xfrm>
            <a:off x="2034752" y="5634921"/>
            <a:ext cx="5479027" cy="923330"/>
          </a:xfrm>
          <a:prstGeom prst="rect">
            <a:avLst/>
          </a:prstGeom>
          <a:noFill/>
        </p:spPr>
        <p:txBody>
          <a:bodyPr wrap="square" rtlCol="0">
            <a:spAutoFit/>
          </a:bodyPr>
          <a:lstStyle/>
          <a:p>
            <a:r>
              <a:rPr lang="es-PE" sz="1800" dirty="0">
                <a:solidFill>
                  <a:schemeClr val="tx1">
                    <a:lumMod val="75000"/>
                    <a:lumOff val="25000"/>
                  </a:schemeClr>
                </a:solidFill>
                <a:latin typeface="+mn-lt"/>
              </a:rPr>
              <a:t>El programa debe tener todas las validaciones y se debe crear el arreglo en tiempo de ejecución y según la opción del menú seleccionada.</a:t>
            </a:r>
          </a:p>
        </p:txBody>
      </p:sp>
    </p:spTree>
    <p:extLst>
      <p:ext uri="{BB962C8B-B14F-4D97-AF65-F5344CB8AC3E}">
        <p14:creationId xmlns:p14="http://schemas.microsoft.com/office/powerpoint/2010/main" val="3731268904"/>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3844925"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r>
              <a:rPr lang="es-PE" b="1" dirty="0" smtClean="0">
                <a:solidFill>
                  <a:schemeClr val="bg1"/>
                </a:solidFill>
              </a:rPr>
              <a:t>Logro de sesión</a:t>
            </a:r>
            <a:endParaRPr lang="es-PE" b="1" dirty="0">
              <a:solidFill>
                <a:schemeClr val="bg1"/>
              </a:solidFill>
            </a:endParaRPr>
          </a:p>
        </p:txBody>
      </p:sp>
      <p:sp>
        <p:nvSpPr>
          <p:cNvPr id="4" name="Marcador de contenido 2"/>
          <p:cNvSpPr txBox="1">
            <a:spLocks/>
          </p:cNvSpPr>
          <p:nvPr/>
        </p:nvSpPr>
        <p:spPr bwMode="auto">
          <a:xfrm>
            <a:off x="442452" y="2686050"/>
            <a:ext cx="7964129" cy="199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just">
              <a:buFont typeface="Georgia" pitchFamily="18" charset="0"/>
              <a:buNone/>
            </a:pPr>
            <a:r>
              <a:rPr lang="es-PE" dirty="0" smtClean="0">
                <a:solidFill>
                  <a:schemeClr val="accent1">
                    <a:lumMod val="50000"/>
                  </a:schemeClr>
                </a:solidFill>
              </a:rPr>
              <a:t>Al finalizar la sesión, el estudiante elabora programas que gestionan la memoria del computador, haciendo uso de arreglos dinámicos.</a:t>
            </a:r>
            <a:endParaRPr lang="es-PE" dirty="0">
              <a:solidFill>
                <a:schemeClr val="accent1">
                  <a:lumMod val="50000"/>
                </a:schemeClr>
              </a:solidFill>
            </a:endParaRPr>
          </a:p>
        </p:txBody>
      </p:sp>
    </p:spTree>
    <p:extLst>
      <p:ext uri="{BB962C8B-B14F-4D97-AF65-F5344CB8AC3E}">
        <p14:creationId xmlns:p14="http://schemas.microsoft.com/office/powerpoint/2010/main" val="1886801374"/>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3844925"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r>
              <a:rPr lang="es-PE" b="1" dirty="0" smtClean="0">
                <a:solidFill>
                  <a:schemeClr val="bg1"/>
                </a:solidFill>
              </a:rPr>
              <a:t>Logro de sesión</a:t>
            </a:r>
            <a:endParaRPr lang="es-PE" b="1" dirty="0">
              <a:solidFill>
                <a:schemeClr val="bg1"/>
              </a:solidFill>
            </a:endParaRPr>
          </a:p>
        </p:txBody>
      </p:sp>
      <p:sp>
        <p:nvSpPr>
          <p:cNvPr id="5" name="Rectángulo 4"/>
          <p:cNvSpPr/>
          <p:nvPr/>
        </p:nvSpPr>
        <p:spPr>
          <a:xfrm>
            <a:off x="838200" y="2209800"/>
            <a:ext cx="4572000" cy="2677656"/>
          </a:xfrm>
          <a:prstGeom prst="rect">
            <a:avLst/>
          </a:prstGeom>
        </p:spPr>
        <p:txBody>
          <a:bodyPr>
            <a:spAutoFit/>
          </a:bodyPr>
          <a:lstStyle/>
          <a:p>
            <a:r>
              <a:rPr lang="es-PE" sz="2800" b="1" dirty="0" smtClean="0">
                <a:solidFill>
                  <a:srgbClr val="002060"/>
                </a:solidFill>
                <a:latin typeface="+mn-lt"/>
              </a:rPr>
              <a:t>Temario:</a:t>
            </a:r>
          </a:p>
          <a:p>
            <a:endParaRPr lang="es-PE" sz="2800" b="1" dirty="0">
              <a:solidFill>
                <a:srgbClr val="002060"/>
              </a:solidFill>
              <a:latin typeface="+mn-lt"/>
            </a:endParaRPr>
          </a:p>
          <a:p>
            <a:pPr marL="457200" indent="-457200">
              <a:buFont typeface="Wingdings" panose="05000000000000000000" pitchFamily="2" charset="2"/>
              <a:buChar char="ü"/>
            </a:pPr>
            <a:r>
              <a:rPr lang="es-PE" sz="2800" dirty="0">
                <a:solidFill>
                  <a:srgbClr val="002060"/>
                </a:solidFill>
                <a:latin typeface="+mn-lt"/>
              </a:rPr>
              <a:t>Memoria Dinámica</a:t>
            </a:r>
          </a:p>
          <a:p>
            <a:pPr marL="457200" indent="-457200">
              <a:buFont typeface="Wingdings" panose="05000000000000000000" pitchFamily="2" charset="2"/>
              <a:buChar char="ü"/>
            </a:pPr>
            <a:r>
              <a:rPr lang="es-PE" sz="2800" dirty="0">
                <a:solidFill>
                  <a:srgbClr val="002060"/>
                </a:solidFill>
                <a:latin typeface="+mn-lt"/>
              </a:rPr>
              <a:t>Arreglos Dinámicos</a:t>
            </a:r>
          </a:p>
          <a:p>
            <a:pPr marL="457200" indent="-457200">
              <a:buFont typeface="Wingdings" panose="05000000000000000000" pitchFamily="2" charset="2"/>
              <a:buChar char="ü"/>
            </a:pPr>
            <a:r>
              <a:rPr lang="es-PE" sz="2800" dirty="0">
                <a:solidFill>
                  <a:srgbClr val="002060"/>
                </a:solidFill>
                <a:latin typeface="+mn-lt"/>
              </a:rPr>
              <a:t>Ejercicio de Aplicación</a:t>
            </a:r>
          </a:p>
          <a:p>
            <a:pPr marL="457200" indent="-457200">
              <a:buFont typeface="Wingdings" panose="05000000000000000000" pitchFamily="2" charset="2"/>
              <a:buChar char="ü"/>
            </a:pPr>
            <a:endParaRPr lang="es-PE" sz="2800" dirty="0">
              <a:solidFill>
                <a:srgbClr val="002060"/>
              </a:solidFill>
              <a:latin typeface="+mn-lt"/>
            </a:endParaRPr>
          </a:p>
        </p:txBody>
      </p:sp>
    </p:spTree>
    <p:extLst>
      <p:ext uri="{BB962C8B-B14F-4D97-AF65-F5344CB8AC3E}">
        <p14:creationId xmlns:p14="http://schemas.microsoft.com/office/powerpoint/2010/main" val="3189863572"/>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3844925"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r>
              <a:rPr lang="es-PE" b="1" dirty="0" smtClean="0">
                <a:solidFill>
                  <a:schemeClr val="bg1"/>
                </a:solidFill>
              </a:rPr>
              <a:t>Recordemos….</a:t>
            </a:r>
            <a:endParaRPr lang="es-PE" b="1" dirty="0">
              <a:solidFill>
                <a:schemeClr val="bg1"/>
              </a:solidFill>
            </a:endParaRPr>
          </a:p>
        </p:txBody>
      </p:sp>
      <p:grpSp>
        <p:nvGrpSpPr>
          <p:cNvPr id="6" name="Google Shape;163;p22">
            <a:extLst>
              <a:ext uri="{FF2B5EF4-FFF2-40B4-BE49-F238E27FC236}">
                <a16:creationId xmlns:a16="http://schemas.microsoft.com/office/drawing/2014/main" id="{EC0DB863-DD3F-4164-9591-2D31F4A35117}"/>
              </a:ext>
            </a:extLst>
          </p:cNvPr>
          <p:cNvGrpSpPr/>
          <p:nvPr/>
        </p:nvGrpSpPr>
        <p:grpSpPr>
          <a:xfrm>
            <a:off x="295294" y="2083909"/>
            <a:ext cx="8811490" cy="4613575"/>
            <a:chOff x="-2150882" y="2133563"/>
            <a:chExt cx="7506050" cy="3512645"/>
          </a:xfrm>
        </p:grpSpPr>
        <p:sp>
          <p:nvSpPr>
            <p:cNvPr id="7" name="Google Shape;164;p22">
              <a:extLst>
                <a:ext uri="{FF2B5EF4-FFF2-40B4-BE49-F238E27FC236}">
                  <a16:creationId xmlns:a16="http://schemas.microsoft.com/office/drawing/2014/main" id="{4862D364-12E1-446A-9D4F-B07F7D4E57FE}"/>
                </a:ext>
              </a:extLst>
            </p:cNvPr>
            <p:cNvSpPr/>
            <p:nvPr/>
          </p:nvSpPr>
          <p:spPr>
            <a:xfrm>
              <a:off x="685800" y="2133564"/>
              <a:ext cx="1828800" cy="762035"/>
            </a:xfrm>
            <a:prstGeom prst="rect">
              <a:avLst/>
            </a:prstGeom>
            <a:gradFill>
              <a:gsLst>
                <a:gs pos="0">
                  <a:srgbClr val="FEFEFE"/>
                </a:gs>
                <a:gs pos="55000">
                  <a:srgbClr val="F3F3F5"/>
                </a:gs>
                <a:gs pos="100000">
                  <a:srgbClr val="CED0D8"/>
                </a:gs>
              </a:gsLst>
              <a:path path="circle">
                <a:fillToRect r="100000" b="100000"/>
              </a:path>
              <a:tileRect l="-100000" t="-100000"/>
            </a:gradFill>
            <a:ln w="9525" cap="flat" cmpd="sng">
              <a:solidFill>
                <a:schemeClr val="accent6"/>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8" name="Google Shape;165;p22">
              <a:extLst>
                <a:ext uri="{FF2B5EF4-FFF2-40B4-BE49-F238E27FC236}">
                  <a16:creationId xmlns:a16="http://schemas.microsoft.com/office/drawing/2014/main" id="{9E05F07F-AA3B-4F6C-97D6-E25D94AED436}"/>
                </a:ext>
              </a:extLst>
            </p:cNvPr>
            <p:cNvSpPr/>
            <p:nvPr/>
          </p:nvSpPr>
          <p:spPr>
            <a:xfrm>
              <a:off x="685800" y="2895599"/>
              <a:ext cx="1828800" cy="2027416"/>
            </a:xfrm>
            <a:prstGeom prst="rect">
              <a:avLst/>
            </a:prstGeom>
            <a:gradFill>
              <a:gsLst>
                <a:gs pos="0">
                  <a:srgbClr val="FEFEFE"/>
                </a:gs>
                <a:gs pos="55000">
                  <a:srgbClr val="F3F3F5"/>
                </a:gs>
                <a:gs pos="100000">
                  <a:srgbClr val="CED0D8"/>
                </a:gs>
              </a:gsLst>
              <a:path path="circle">
                <a:fillToRect r="100000" b="100000"/>
              </a:path>
              <a:tileRect l="-100000" t="-100000"/>
            </a:gradFill>
            <a:ln w="9525" cap="flat" cmpd="sng">
              <a:solidFill>
                <a:schemeClr val="accent6"/>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9" name="Google Shape;166;p22">
              <a:extLst>
                <a:ext uri="{FF2B5EF4-FFF2-40B4-BE49-F238E27FC236}">
                  <a16:creationId xmlns:a16="http://schemas.microsoft.com/office/drawing/2014/main" id="{30E38CEB-7C64-4B97-A017-62F41233C70A}"/>
                </a:ext>
              </a:extLst>
            </p:cNvPr>
            <p:cNvSpPr/>
            <p:nvPr/>
          </p:nvSpPr>
          <p:spPr>
            <a:xfrm>
              <a:off x="685800" y="4950789"/>
              <a:ext cx="1828800" cy="695419"/>
            </a:xfrm>
            <a:prstGeom prst="rect">
              <a:avLst/>
            </a:prstGeom>
            <a:gradFill>
              <a:gsLst>
                <a:gs pos="0">
                  <a:srgbClr val="FEFEFE"/>
                </a:gs>
                <a:gs pos="55000">
                  <a:srgbClr val="F3F3F5"/>
                </a:gs>
                <a:gs pos="100000">
                  <a:srgbClr val="CED0D8"/>
                </a:gs>
              </a:gsLst>
              <a:path path="circle">
                <a:fillToRect r="100000" b="100000"/>
              </a:path>
              <a:tileRect l="-100000" t="-100000"/>
            </a:gradFill>
            <a:ln w="9525" cap="flat" cmpd="sng">
              <a:solidFill>
                <a:schemeClr val="accent6"/>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 name="Google Shape;167;p22">
              <a:extLst>
                <a:ext uri="{FF2B5EF4-FFF2-40B4-BE49-F238E27FC236}">
                  <a16:creationId xmlns:a16="http://schemas.microsoft.com/office/drawing/2014/main" id="{C06FE3E6-B472-4DE2-A07E-8B9CC41E9A48}"/>
                </a:ext>
              </a:extLst>
            </p:cNvPr>
            <p:cNvSpPr/>
            <p:nvPr/>
          </p:nvSpPr>
          <p:spPr>
            <a:xfrm>
              <a:off x="2589559" y="2133563"/>
              <a:ext cx="213774" cy="703167"/>
            </a:xfrm>
            <a:prstGeom prst="rightBrace">
              <a:avLst>
                <a:gd name="adj1" fmla="val 8333"/>
                <a:gd name="adj2" fmla="val 50000"/>
              </a:avLst>
            </a:prstGeom>
            <a:noFill/>
            <a:ln w="285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1" name="Google Shape;168;p22">
              <a:extLst>
                <a:ext uri="{FF2B5EF4-FFF2-40B4-BE49-F238E27FC236}">
                  <a16:creationId xmlns:a16="http://schemas.microsoft.com/office/drawing/2014/main" id="{9B4F5640-27AB-4B9C-9AC8-4F6EC87EF9D8}"/>
                </a:ext>
              </a:extLst>
            </p:cNvPr>
            <p:cNvSpPr/>
            <p:nvPr/>
          </p:nvSpPr>
          <p:spPr>
            <a:xfrm flipH="1">
              <a:off x="479458" y="2895460"/>
              <a:ext cx="205743" cy="1756180"/>
            </a:xfrm>
            <a:prstGeom prst="rightBrace">
              <a:avLst>
                <a:gd name="adj1" fmla="val 8333"/>
                <a:gd name="adj2" fmla="val 50000"/>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2" name="Google Shape;169;p22">
              <a:extLst>
                <a:ext uri="{FF2B5EF4-FFF2-40B4-BE49-F238E27FC236}">
                  <a16:creationId xmlns:a16="http://schemas.microsoft.com/office/drawing/2014/main" id="{01D40C65-E090-4C09-86FE-AF15EFB76F2F}"/>
                </a:ext>
              </a:extLst>
            </p:cNvPr>
            <p:cNvSpPr/>
            <p:nvPr/>
          </p:nvSpPr>
          <p:spPr>
            <a:xfrm>
              <a:off x="2565954" y="4950789"/>
              <a:ext cx="152959" cy="678196"/>
            </a:xfrm>
            <a:prstGeom prst="rightBrace">
              <a:avLst>
                <a:gd name="adj1" fmla="val 8333"/>
                <a:gd name="adj2" fmla="val 50000"/>
              </a:avLst>
            </a:prstGeom>
            <a:noFill/>
            <a:ln w="381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i="0" u="none" strike="noStrike" cap="none" dirty="0">
                <a:solidFill>
                  <a:schemeClr val="dk1"/>
                </a:solidFill>
                <a:latin typeface="Arial"/>
                <a:ea typeface="Arial"/>
                <a:cs typeface="Arial"/>
                <a:sym typeface="Arial"/>
              </a:endParaRPr>
            </a:p>
          </p:txBody>
        </p:sp>
        <p:sp>
          <p:nvSpPr>
            <p:cNvPr id="13" name="Google Shape;170;p22">
              <a:extLst>
                <a:ext uri="{FF2B5EF4-FFF2-40B4-BE49-F238E27FC236}">
                  <a16:creationId xmlns:a16="http://schemas.microsoft.com/office/drawing/2014/main" id="{7D44495C-8740-45A2-BF7F-F3D753040214}"/>
                </a:ext>
              </a:extLst>
            </p:cNvPr>
            <p:cNvSpPr/>
            <p:nvPr/>
          </p:nvSpPr>
          <p:spPr>
            <a:xfrm>
              <a:off x="2803333" y="2185947"/>
              <a:ext cx="1674505" cy="431740"/>
            </a:xfrm>
            <a:prstGeom prst="rect">
              <a:avLst/>
            </a:prstGeom>
            <a:noFill/>
            <a:ln>
              <a:noFill/>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PE" sz="1600" b="1" i="0" u="none" strike="noStrike" cap="none" dirty="0">
                  <a:solidFill>
                    <a:srgbClr val="C00000"/>
                  </a:solidFill>
                  <a:latin typeface="Verdana"/>
                  <a:ea typeface="Verdana"/>
                  <a:cs typeface="Verdana"/>
                  <a:sym typeface="Verdana"/>
                </a:rPr>
                <a:t>Zona Estática</a:t>
              </a:r>
              <a:endParaRPr sz="2800" dirty="0">
                <a:solidFill>
                  <a:srgbClr val="C00000"/>
                </a:solidFill>
              </a:endParaRPr>
            </a:p>
          </p:txBody>
        </p:sp>
        <p:sp>
          <p:nvSpPr>
            <p:cNvPr id="14" name="Google Shape;171;p22">
              <a:extLst>
                <a:ext uri="{FF2B5EF4-FFF2-40B4-BE49-F238E27FC236}">
                  <a16:creationId xmlns:a16="http://schemas.microsoft.com/office/drawing/2014/main" id="{99CABF00-E901-4AD4-9ADA-1C2400F2D761}"/>
                </a:ext>
              </a:extLst>
            </p:cNvPr>
            <p:cNvSpPr/>
            <p:nvPr/>
          </p:nvSpPr>
          <p:spPr>
            <a:xfrm>
              <a:off x="2842304" y="5008850"/>
              <a:ext cx="838511" cy="261900"/>
            </a:xfrm>
            <a:prstGeom prst="rect">
              <a:avLst/>
            </a:prstGeom>
            <a:noFill/>
            <a:ln>
              <a:noFill/>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PE" b="1" i="0" u="none" strike="noStrike" cap="none" dirty="0">
                  <a:solidFill>
                    <a:schemeClr val="dk1"/>
                  </a:solidFill>
                  <a:latin typeface="Verdana"/>
                  <a:ea typeface="Verdana"/>
                  <a:cs typeface="Verdana"/>
                  <a:sym typeface="Verdana"/>
                </a:rPr>
                <a:t>Pila</a:t>
              </a:r>
              <a:endParaRPr sz="3200" dirty="0"/>
            </a:p>
          </p:txBody>
        </p:sp>
        <p:sp>
          <p:nvSpPr>
            <p:cNvPr id="15" name="Google Shape;172;p22">
              <a:extLst>
                <a:ext uri="{FF2B5EF4-FFF2-40B4-BE49-F238E27FC236}">
                  <a16:creationId xmlns:a16="http://schemas.microsoft.com/office/drawing/2014/main" id="{C18F7CD0-DC99-40F7-81D3-78668193EC88}"/>
                </a:ext>
              </a:extLst>
            </p:cNvPr>
            <p:cNvSpPr/>
            <p:nvPr/>
          </p:nvSpPr>
          <p:spPr>
            <a:xfrm>
              <a:off x="-2150882" y="3558942"/>
              <a:ext cx="2608228" cy="599991"/>
            </a:xfrm>
            <a:prstGeom prst="rect">
              <a:avLst/>
            </a:prstGeom>
            <a:noFill/>
            <a:ln>
              <a:noFill/>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r" rtl="0">
                <a:spcBef>
                  <a:spcPts val="0"/>
                </a:spcBef>
                <a:spcAft>
                  <a:spcPts val="0"/>
                </a:spcAft>
                <a:buNone/>
              </a:pPr>
              <a:r>
                <a:rPr lang="es-PE" sz="1600" b="1" i="0" u="none" strike="noStrike" cap="none" dirty="0">
                  <a:solidFill>
                    <a:schemeClr val="dk1"/>
                  </a:solidFill>
                  <a:latin typeface="Verdana"/>
                  <a:ea typeface="Verdana"/>
                  <a:cs typeface="Verdana"/>
                  <a:sym typeface="Verdana"/>
                </a:rPr>
                <a:t>ZONA DINÁMICA (</a:t>
              </a:r>
              <a:r>
                <a:rPr lang="es-PE" sz="1600" b="1" i="0" u="none" strike="noStrike" cap="none" dirty="0" err="1">
                  <a:solidFill>
                    <a:schemeClr val="dk1"/>
                  </a:solidFill>
                  <a:latin typeface="Verdana"/>
                  <a:ea typeface="Verdana"/>
                  <a:cs typeface="Verdana"/>
                  <a:sym typeface="Verdana"/>
                </a:rPr>
                <a:t>Heap</a:t>
              </a:r>
              <a:r>
                <a:rPr lang="es-PE" sz="1600" b="1" i="0" u="none" strike="noStrike" cap="none" dirty="0">
                  <a:solidFill>
                    <a:schemeClr val="dk1"/>
                  </a:solidFill>
                  <a:latin typeface="Verdana"/>
                  <a:ea typeface="Verdana"/>
                  <a:cs typeface="Verdana"/>
                  <a:sym typeface="Verdana"/>
                </a:rPr>
                <a:t>)</a:t>
              </a:r>
              <a:endParaRPr sz="2800" dirty="0"/>
            </a:p>
          </p:txBody>
        </p:sp>
        <p:cxnSp>
          <p:nvCxnSpPr>
            <p:cNvPr id="16" name="Google Shape;173;p22">
              <a:extLst>
                <a:ext uri="{FF2B5EF4-FFF2-40B4-BE49-F238E27FC236}">
                  <a16:creationId xmlns:a16="http://schemas.microsoft.com/office/drawing/2014/main" id="{FFD7042D-E3D0-4591-AF45-17988C9B54CA}"/>
                </a:ext>
              </a:extLst>
            </p:cNvPr>
            <p:cNvCxnSpPr/>
            <p:nvPr/>
          </p:nvCxnSpPr>
          <p:spPr>
            <a:xfrm rot="10800000">
              <a:off x="2514000" y="2895459"/>
              <a:ext cx="608151" cy="1588"/>
            </a:xfrm>
            <a:prstGeom prst="straightConnector1">
              <a:avLst/>
            </a:prstGeom>
            <a:noFill/>
            <a:ln w="15875" cap="flat" cmpd="sng">
              <a:solidFill>
                <a:schemeClr val="dk1"/>
              </a:solidFill>
              <a:prstDash val="solid"/>
              <a:round/>
              <a:headEnd type="none" w="sm" len="sm"/>
              <a:tailEnd type="stealth" w="med" len="med"/>
            </a:ln>
          </p:spPr>
        </p:cxnSp>
        <p:cxnSp>
          <p:nvCxnSpPr>
            <p:cNvPr id="17" name="Google Shape;174;p22">
              <a:extLst>
                <a:ext uri="{FF2B5EF4-FFF2-40B4-BE49-F238E27FC236}">
                  <a16:creationId xmlns:a16="http://schemas.microsoft.com/office/drawing/2014/main" id="{17B546E2-2EBA-4F4B-AEE7-ED3FBBA1F18E}"/>
                </a:ext>
              </a:extLst>
            </p:cNvPr>
            <p:cNvCxnSpPr/>
            <p:nvPr/>
          </p:nvCxnSpPr>
          <p:spPr>
            <a:xfrm rot="10800000">
              <a:off x="2518881" y="4934919"/>
              <a:ext cx="608151" cy="1588"/>
            </a:xfrm>
            <a:prstGeom prst="straightConnector1">
              <a:avLst/>
            </a:prstGeom>
            <a:noFill/>
            <a:ln w="15875" cap="flat" cmpd="sng">
              <a:solidFill>
                <a:schemeClr val="dk1"/>
              </a:solidFill>
              <a:prstDash val="solid"/>
              <a:round/>
              <a:headEnd type="none" w="sm" len="sm"/>
              <a:tailEnd type="stealth" w="med" len="med"/>
            </a:ln>
          </p:spPr>
        </p:cxnSp>
        <p:sp>
          <p:nvSpPr>
            <p:cNvPr id="18" name="Google Shape;175;p22">
              <a:extLst>
                <a:ext uri="{FF2B5EF4-FFF2-40B4-BE49-F238E27FC236}">
                  <a16:creationId xmlns:a16="http://schemas.microsoft.com/office/drawing/2014/main" id="{F82716BA-3E38-4159-BA5E-A50DAF8B9353}"/>
                </a:ext>
              </a:extLst>
            </p:cNvPr>
            <p:cNvSpPr/>
            <p:nvPr/>
          </p:nvSpPr>
          <p:spPr>
            <a:xfrm>
              <a:off x="3061337" y="2704987"/>
              <a:ext cx="2293831" cy="368249"/>
            </a:xfrm>
            <a:prstGeom prst="rect">
              <a:avLst/>
            </a:prstGeom>
            <a:noFill/>
            <a:ln>
              <a:noFill/>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PE" sz="1200" b="1" i="0" u="none" strike="noStrike" cap="none" dirty="0">
                  <a:solidFill>
                    <a:schemeClr val="dk1"/>
                  </a:solidFill>
                  <a:latin typeface="Verdana"/>
                  <a:ea typeface="Verdana"/>
                  <a:cs typeface="Verdana"/>
                  <a:sym typeface="Verdana"/>
                </a:rPr>
                <a:t>Límite de la Zona Estática</a:t>
              </a:r>
              <a:endParaRPr sz="3200" dirty="0"/>
            </a:p>
          </p:txBody>
        </p:sp>
        <p:sp>
          <p:nvSpPr>
            <p:cNvPr id="19" name="Google Shape;176;p22">
              <a:extLst>
                <a:ext uri="{FF2B5EF4-FFF2-40B4-BE49-F238E27FC236}">
                  <a16:creationId xmlns:a16="http://schemas.microsoft.com/office/drawing/2014/main" id="{0E886726-D6F5-4385-A089-644EBAA6E869}"/>
                </a:ext>
              </a:extLst>
            </p:cNvPr>
            <p:cNvSpPr/>
            <p:nvPr/>
          </p:nvSpPr>
          <p:spPr>
            <a:xfrm>
              <a:off x="3261559" y="4782660"/>
              <a:ext cx="1896385" cy="368249"/>
            </a:xfrm>
            <a:prstGeom prst="rect">
              <a:avLst/>
            </a:prstGeom>
            <a:noFill/>
            <a:ln>
              <a:noFill/>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PE" sz="1200" b="1" i="0" u="none" strike="noStrike" cap="none" dirty="0">
                  <a:solidFill>
                    <a:schemeClr val="dk1"/>
                  </a:solidFill>
                  <a:latin typeface="Verdana"/>
                  <a:ea typeface="Verdana"/>
                  <a:cs typeface="Verdana"/>
                  <a:sym typeface="Verdana"/>
                </a:rPr>
                <a:t>Límite de la Pila</a:t>
              </a:r>
              <a:endParaRPr sz="3200" dirty="0"/>
            </a:p>
          </p:txBody>
        </p:sp>
        <p:cxnSp>
          <p:nvCxnSpPr>
            <p:cNvPr id="20" name="Google Shape;177;p22">
              <a:extLst>
                <a:ext uri="{FF2B5EF4-FFF2-40B4-BE49-F238E27FC236}">
                  <a16:creationId xmlns:a16="http://schemas.microsoft.com/office/drawing/2014/main" id="{A9D08E69-FFE8-4AE7-8AD1-82461EDF274F}"/>
                </a:ext>
              </a:extLst>
            </p:cNvPr>
            <p:cNvCxnSpPr/>
            <p:nvPr/>
          </p:nvCxnSpPr>
          <p:spPr>
            <a:xfrm>
              <a:off x="324285" y="5150908"/>
              <a:ext cx="381476" cy="1588"/>
            </a:xfrm>
            <a:prstGeom prst="straightConnector1">
              <a:avLst/>
            </a:prstGeom>
            <a:noFill/>
            <a:ln w="15875" cap="flat" cmpd="sng">
              <a:solidFill>
                <a:schemeClr val="dk1"/>
              </a:solidFill>
              <a:prstDash val="solid"/>
              <a:round/>
              <a:headEnd type="none" w="sm" len="sm"/>
              <a:tailEnd type="stealth" w="med" len="med"/>
            </a:ln>
          </p:spPr>
        </p:cxnSp>
        <p:sp>
          <p:nvSpPr>
            <p:cNvPr id="21" name="Google Shape;178;p22">
              <a:extLst>
                <a:ext uri="{FF2B5EF4-FFF2-40B4-BE49-F238E27FC236}">
                  <a16:creationId xmlns:a16="http://schemas.microsoft.com/office/drawing/2014/main" id="{72D9B708-28A3-4DDC-8958-B5C83C98A7D7}"/>
                </a:ext>
              </a:extLst>
            </p:cNvPr>
            <p:cNvSpPr/>
            <p:nvPr/>
          </p:nvSpPr>
          <p:spPr>
            <a:xfrm>
              <a:off x="-2150882" y="5039801"/>
              <a:ext cx="2525297" cy="461898"/>
            </a:xfrm>
            <a:prstGeom prst="rect">
              <a:avLst/>
            </a:prstGeom>
            <a:noFill/>
            <a:ln>
              <a:noFill/>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r" rtl="0">
                <a:spcBef>
                  <a:spcPts val="0"/>
                </a:spcBef>
                <a:spcAft>
                  <a:spcPts val="0"/>
                </a:spcAft>
                <a:buNone/>
              </a:pPr>
              <a:r>
                <a:rPr lang="es-PE" sz="1600" b="1" i="0" u="none" strike="noStrike" cap="none" dirty="0">
                  <a:solidFill>
                    <a:schemeClr val="dk1"/>
                  </a:solidFill>
                  <a:latin typeface="Verdana"/>
                  <a:ea typeface="Verdana"/>
                  <a:cs typeface="Verdana"/>
                  <a:sym typeface="Verdana"/>
                </a:rPr>
                <a:t>Puntero de la Pila (</a:t>
              </a:r>
              <a:r>
                <a:rPr lang="es-PE" sz="1600" b="1" i="0" u="none" strike="noStrike" cap="none" dirty="0" err="1">
                  <a:solidFill>
                    <a:schemeClr val="dk1"/>
                  </a:solidFill>
                  <a:latin typeface="Verdana"/>
                  <a:ea typeface="Verdana"/>
                  <a:cs typeface="Verdana"/>
                  <a:sym typeface="Verdana"/>
                </a:rPr>
                <a:t>Stack</a:t>
              </a:r>
              <a:r>
                <a:rPr lang="es-PE" sz="1600" b="1" i="0" u="none" strike="noStrike" cap="none" dirty="0">
                  <a:solidFill>
                    <a:schemeClr val="dk1"/>
                  </a:solidFill>
                  <a:latin typeface="Verdana"/>
                  <a:ea typeface="Verdana"/>
                  <a:cs typeface="Verdana"/>
                  <a:sym typeface="Verdana"/>
                </a:rPr>
                <a:t> pointer)</a:t>
              </a:r>
              <a:endParaRPr sz="4400" dirty="0"/>
            </a:p>
          </p:txBody>
        </p:sp>
        <p:sp>
          <p:nvSpPr>
            <p:cNvPr id="22" name="Google Shape;179;p22">
              <a:extLst>
                <a:ext uri="{FF2B5EF4-FFF2-40B4-BE49-F238E27FC236}">
                  <a16:creationId xmlns:a16="http://schemas.microsoft.com/office/drawing/2014/main" id="{29B930B3-78B5-4F62-90A0-B9156E039AE1}"/>
                </a:ext>
              </a:extLst>
            </p:cNvPr>
            <p:cNvSpPr/>
            <p:nvPr/>
          </p:nvSpPr>
          <p:spPr>
            <a:xfrm>
              <a:off x="685863" y="5313677"/>
              <a:ext cx="1828139" cy="304758"/>
            </a:xfrm>
            <a:prstGeom prst="rect">
              <a:avLst/>
            </a:prstGeom>
            <a:solidFill>
              <a:srgbClr val="00CC00"/>
            </a:solidFill>
            <a:ln w="9525" cap="flat" cmpd="sng">
              <a:solidFill>
                <a:schemeClr val="accent6"/>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3" name="Google Shape;180;p22">
              <a:extLst>
                <a:ext uri="{FF2B5EF4-FFF2-40B4-BE49-F238E27FC236}">
                  <a16:creationId xmlns:a16="http://schemas.microsoft.com/office/drawing/2014/main" id="{EBAF7804-F72C-44C2-87CC-1A2F88566B32}"/>
                </a:ext>
              </a:extLst>
            </p:cNvPr>
            <p:cNvSpPr/>
            <p:nvPr/>
          </p:nvSpPr>
          <p:spPr>
            <a:xfrm>
              <a:off x="685863" y="3124028"/>
              <a:ext cx="1828139" cy="152379"/>
            </a:xfrm>
            <a:prstGeom prst="rect">
              <a:avLst/>
            </a:prstGeom>
            <a:solidFill>
              <a:srgbClr val="FF0000"/>
            </a:solidFill>
            <a:ln w="9525" cap="flat" cmpd="sng">
              <a:solidFill>
                <a:schemeClr val="accent6"/>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4" name="Google Shape;181;p22">
              <a:extLst>
                <a:ext uri="{FF2B5EF4-FFF2-40B4-BE49-F238E27FC236}">
                  <a16:creationId xmlns:a16="http://schemas.microsoft.com/office/drawing/2014/main" id="{957D368C-F7D4-45E0-B3C3-C3B56C40EA43}"/>
                </a:ext>
              </a:extLst>
            </p:cNvPr>
            <p:cNvSpPr/>
            <p:nvPr/>
          </p:nvSpPr>
          <p:spPr>
            <a:xfrm>
              <a:off x="685863" y="3428785"/>
              <a:ext cx="1828139" cy="152379"/>
            </a:xfrm>
            <a:prstGeom prst="rect">
              <a:avLst/>
            </a:prstGeom>
            <a:solidFill>
              <a:srgbClr val="FF0000"/>
            </a:solidFill>
            <a:ln w="9525" cap="flat" cmpd="sng">
              <a:solidFill>
                <a:schemeClr val="accent6"/>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5" name="Google Shape;182;p22">
              <a:extLst>
                <a:ext uri="{FF2B5EF4-FFF2-40B4-BE49-F238E27FC236}">
                  <a16:creationId xmlns:a16="http://schemas.microsoft.com/office/drawing/2014/main" id="{E3EB3703-A059-4BD6-91F9-BC0B57E2769B}"/>
                </a:ext>
              </a:extLst>
            </p:cNvPr>
            <p:cNvSpPr/>
            <p:nvPr/>
          </p:nvSpPr>
          <p:spPr>
            <a:xfrm>
              <a:off x="685863" y="4343058"/>
              <a:ext cx="1828139" cy="152379"/>
            </a:xfrm>
            <a:prstGeom prst="rect">
              <a:avLst/>
            </a:prstGeom>
            <a:solidFill>
              <a:srgbClr val="FF0000"/>
            </a:solidFill>
            <a:ln w="9525" cap="flat" cmpd="sng">
              <a:solidFill>
                <a:schemeClr val="accent6"/>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26" name="Google Shape;183;p22">
              <a:extLst>
                <a:ext uri="{FF2B5EF4-FFF2-40B4-BE49-F238E27FC236}">
                  <a16:creationId xmlns:a16="http://schemas.microsoft.com/office/drawing/2014/main" id="{0DC83702-96FB-4982-AC73-F6C55BC9F83A}"/>
                </a:ext>
              </a:extLst>
            </p:cNvPr>
            <p:cNvSpPr/>
            <p:nvPr/>
          </p:nvSpPr>
          <p:spPr>
            <a:xfrm>
              <a:off x="700605" y="2171660"/>
              <a:ext cx="1828139" cy="228568"/>
            </a:xfrm>
            <a:prstGeom prst="rect">
              <a:avLst/>
            </a:prstGeom>
            <a:solidFill>
              <a:srgbClr val="FFC000"/>
            </a:solidFill>
            <a:ln w="9525" cap="flat" cmpd="sng">
              <a:solidFill>
                <a:schemeClr val="accent6"/>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400" b="0" i="0" u="none" strike="noStrike" cap="none" dirty="0">
                  <a:solidFill>
                    <a:schemeClr val="dk1"/>
                  </a:solidFill>
                  <a:latin typeface="Arial"/>
                  <a:ea typeface="Arial"/>
                  <a:cs typeface="Arial"/>
                  <a:sym typeface="Arial"/>
                </a:rPr>
                <a:t>Texto del Programa</a:t>
              </a:r>
              <a:endParaRPr sz="1400" b="0" i="0" u="none" strike="noStrike" cap="none" dirty="0">
                <a:solidFill>
                  <a:schemeClr val="dk1"/>
                </a:solidFill>
                <a:latin typeface="Arial"/>
                <a:ea typeface="Arial"/>
                <a:cs typeface="Arial"/>
                <a:sym typeface="Arial"/>
              </a:endParaRPr>
            </a:p>
          </p:txBody>
        </p:sp>
        <p:sp>
          <p:nvSpPr>
            <p:cNvPr id="27" name="Google Shape;184;p22">
              <a:extLst>
                <a:ext uri="{FF2B5EF4-FFF2-40B4-BE49-F238E27FC236}">
                  <a16:creationId xmlns:a16="http://schemas.microsoft.com/office/drawing/2014/main" id="{18685DB1-B918-4402-9527-5AA8E5D667A6}"/>
                </a:ext>
              </a:extLst>
            </p:cNvPr>
            <p:cNvSpPr/>
            <p:nvPr/>
          </p:nvSpPr>
          <p:spPr>
            <a:xfrm>
              <a:off x="685863" y="2468556"/>
              <a:ext cx="1828139" cy="274526"/>
            </a:xfrm>
            <a:prstGeom prst="rect">
              <a:avLst/>
            </a:prstGeom>
            <a:solidFill>
              <a:srgbClr val="FFC000"/>
            </a:solidFill>
            <a:ln w="9525" cap="flat" cmpd="sng">
              <a:solidFill>
                <a:schemeClr val="accent6"/>
              </a:solidFill>
              <a:prstDash val="solid"/>
              <a:round/>
              <a:headEnd type="none" w="sm" len="sm"/>
              <a:tailEnd type="none" w="sm" len="sm"/>
            </a:ln>
            <a:effectLst>
              <a:outerShdw blurRad="51500" dist="25400" dir="5400000"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s-PE" sz="1400" b="0" i="0" u="none" strike="noStrike" cap="none" dirty="0">
                  <a:solidFill>
                    <a:schemeClr val="dk1"/>
                  </a:solidFill>
                  <a:latin typeface="Arial"/>
                  <a:ea typeface="Arial"/>
                  <a:cs typeface="Arial"/>
                  <a:sym typeface="Arial"/>
                </a:rPr>
                <a:t>Datos Estáticos</a:t>
              </a:r>
              <a:endParaRPr sz="1400" b="0" i="0" u="none" strike="noStrike" cap="none" dirty="0">
                <a:solidFill>
                  <a:schemeClr val="dk1"/>
                </a:solidFill>
                <a:latin typeface="Arial"/>
                <a:ea typeface="Arial"/>
                <a:cs typeface="Arial"/>
                <a:sym typeface="Arial"/>
              </a:endParaRPr>
            </a:p>
          </p:txBody>
        </p:sp>
      </p:grpSp>
      <p:sp>
        <p:nvSpPr>
          <p:cNvPr id="28" name="CuadroTexto 27">
            <a:extLst>
              <a:ext uri="{FF2B5EF4-FFF2-40B4-BE49-F238E27FC236}">
                <a16:creationId xmlns:a16="http://schemas.microsoft.com/office/drawing/2014/main" id="{D02A279C-76D2-47D4-9A87-BDC2542325E4}"/>
              </a:ext>
            </a:extLst>
          </p:cNvPr>
          <p:cNvSpPr txBox="1"/>
          <p:nvPr/>
        </p:nvSpPr>
        <p:spPr>
          <a:xfrm>
            <a:off x="422399" y="1154360"/>
            <a:ext cx="8307841" cy="840230"/>
          </a:xfrm>
          <a:prstGeom prst="rect">
            <a:avLst/>
          </a:prstGeom>
          <a:solidFill>
            <a:schemeClr val="bg1">
              <a:lumMod val="95000"/>
            </a:schemeClr>
          </a:solidFill>
        </p:spPr>
        <p:txBody>
          <a:bodyPr wrap="square">
            <a:spAutoFit/>
          </a:bodyPr>
          <a:lstStyle/>
          <a:p>
            <a:pPr marL="82550" lvl="0" algn="just" rtl="0">
              <a:lnSpc>
                <a:spcPct val="90000"/>
              </a:lnSpc>
              <a:spcBef>
                <a:spcPts val="0"/>
              </a:spcBef>
              <a:spcAft>
                <a:spcPts val="0"/>
              </a:spcAft>
              <a:buClr>
                <a:schemeClr val="accent3"/>
              </a:buClr>
              <a:buSzPts val="1700"/>
              <a:buFont typeface="Georgia"/>
              <a:buNone/>
            </a:pPr>
            <a:r>
              <a:rPr lang="es-MX" dirty="0">
                <a:solidFill>
                  <a:schemeClr val="tx2">
                    <a:lumMod val="75000"/>
                  </a:schemeClr>
                </a:solidFill>
                <a:latin typeface="+mn-lt"/>
              </a:rPr>
              <a:t>Cuando el sistema operativo carga un programa para ejecutarlo y lo convierte en proceso, le asigna cuatro partes lógicas en memoria principal: texto, datos (</a:t>
            </a:r>
            <a:r>
              <a:rPr lang="es-MX" b="1" dirty="0">
                <a:solidFill>
                  <a:schemeClr val="tx2">
                    <a:lumMod val="75000"/>
                  </a:schemeClr>
                </a:solidFill>
                <a:latin typeface="+mn-lt"/>
              </a:rPr>
              <a:t>estáticos</a:t>
            </a:r>
            <a:r>
              <a:rPr lang="es-MX" dirty="0">
                <a:solidFill>
                  <a:schemeClr val="tx2">
                    <a:lumMod val="75000"/>
                  </a:schemeClr>
                </a:solidFill>
                <a:latin typeface="+mn-lt"/>
              </a:rPr>
              <a:t>), </a:t>
            </a:r>
            <a:r>
              <a:rPr lang="es-MX" b="1" dirty="0">
                <a:solidFill>
                  <a:schemeClr val="tx2">
                    <a:lumMod val="75000"/>
                  </a:schemeClr>
                </a:solidFill>
                <a:latin typeface="+mn-lt"/>
              </a:rPr>
              <a:t>pila</a:t>
            </a:r>
            <a:r>
              <a:rPr lang="es-MX" dirty="0">
                <a:solidFill>
                  <a:schemeClr val="tx2">
                    <a:lumMod val="75000"/>
                  </a:schemeClr>
                </a:solidFill>
                <a:latin typeface="+mn-lt"/>
              </a:rPr>
              <a:t> y una </a:t>
            </a:r>
            <a:r>
              <a:rPr lang="es-MX" b="1" dirty="0">
                <a:solidFill>
                  <a:schemeClr val="tx2">
                    <a:lumMod val="75000"/>
                  </a:schemeClr>
                </a:solidFill>
                <a:latin typeface="+mn-lt"/>
              </a:rPr>
              <a:t>zona libr</a:t>
            </a:r>
            <a:r>
              <a:rPr lang="es-MX" dirty="0">
                <a:solidFill>
                  <a:schemeClr val="tx2">
                    <a:lumMod val="75000"/>
                  </a:schemeClr>
                </a:solidFill>
                <a:latin typeface="+mn-lt"/>
              </a:rPr>
              <a:t>e (o </a:t>
            </a:r>
            <a:r>
              <a:rPr lang="es-MX" i="1" dirty="0" err="1">
                <a:solidFill>
                  <a:schemeClr val="tx2">
                    <a:lumMod val="75000"/>
                  </a:schemeClr>
                </a:solidFill>
                <a:latin typeface="+mn-lt"/>
              </a:rPr>
              <a:t>heap</a:t>
            </a:r>
            <a:r>
              <a:rPr lang="es-MX" dirty="0">
                <a:solidFill>
                  <a:schemeClr val="tx2">
                    <a:lumMod val="75000"/>
                  </a:schemeClr>
                </a:solidFill>
                <a:latin typeface="+mn-lt"/>
              </a:rPr>
              <a:t>) . </a:t>
            </a:r>
          </a:p>
        </p:txBody>
      </p:sp>
    </p:spTree>
    <p:extLst>
      <p:ext uri="{BB962C8B-B14F-4D97-AF65-F5344CB8AC3E}">
        <p14:creationId xmlns:p14="http://schemas.microsoft.com/office/powerpoint/2010/main" val="1970109108"/>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3844925"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r>
              <a:rPr lang="es-PE" b="1" dirty="0" smtClean="0">
                <a:solidFill>
                  <a:schemeClr val="bg1"/>
                </a:solidFill>
              </a:rPr>
              <a:t>Recordemos….</a:t>
            </a:r>
            <a:endParaRPr lang="es-PE" b="1" dirty="0">
              <a:solidFill>
                <a:schemeClr val="bg1"/>
              </a:solidFill>
            </a:endParaRPr>
          </a:p>
        </p:txBody>
      </p:sp>
      <p:pic>
        <p:nvPicPr>
          <p:cNvPr id="29" name="Picture 2" descr="Image result for recordatorio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395" y="3514172"/>
            <a:ext cx="844550" cy="844550"/>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oogle Shape;247;p27">
            <a:extLst>
              <a:ext uri="{FF2B5EF4-FFF2-40B4-BE49-F238E27FC236}">
                <a16:creationId xmlns:a16="http://schemas.microsoft.com/office/drawing/2014/main" id="{165A8436-A3C2-482F-A12E-69F1C522B21C}"/>
              </a:ext>
            </a:extLst>
          </p:cNvPr>
          <p:cNvGrpSpPr/>
          <p:nvPr/>
        </p:nvGrpSpPr>
        <p:grpSpPr>
          <a:xfrm>
            <a:off x="2018361" y="3514172"/>
            <a:ext cx="6155245" cy="981628"/>
            <a:chOff x="3152" y="-1"/>
            <a:chExt cx="5861095" cy="1752600"/>
          </a:xfrm>
        </p:grpSpPr>
        <p:sp>
          <p:nvSpPr>
            <p:cNvPr id="31" name="Google Shape;248;p27">
              <a:extLst>
                <a:ext uri="{FF2B5EF4-FFF2-40B4-BE49-F238E27FC236}">
                  <a16:creationId xmlns:a16="http://schemas.microsoft.com/office/drawing/2014/main" id="{3CCD0D91-8527-4328-BC60-8DDE1D238D1E}"/>
                </a:ext>
              </a:extLst>
            </p:cNvPr>
            <p:cNvSpPr/>
            <p:nvPr/>
          </p:nvSpPr>
          <p:spPr>
            <a:xfrm rot="-5400000">
              <a:off x="-320214" y="323366"/>
              <a:ext cx="1752600" cy="1105867"/>
            </a:xfrm>
            <a:prstGeom prst="flowChartManualOperation">
              <a:avLst/>
            </a:prstGeom>
            <a:solidFill>
              <a:srgbClr val="CCAF07"/>
            </a:solidFill>
            <a:ln>
              <a:noFill/>
            </a:ln>
            <a:effectLst>
              <a:outerShdw blurRad="508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32" name="Google Shape;249;p27">
              <a:extLst>
                <a:ext uri="{FF2B5EF4-FFF2-40B4-BE49-F238E27FC236}">
                  <a16:creationId xmlns:a16="http://schemas.microsoft.com/office/drawing/2014/main" id="{5EB37D71-899A-461D-B548-2D69DE6D3F58}"/>
                </a:ext>
              </a:extLst>
            </p:cNvPr>
            <p:cNvSpPr txBox="1"/>
            <p:nvPr/>
          </p:nvSpPr>
          <p:spPr>
            <a:xfrm>
              <a:off x="3153" y="350519"/>
              <a:ext cx="1105867" cy="1051560"/>
            </a:xfrm>
            <a:prstGeom prst="rect">
              <a:avLst/>
            </a:prstGeom>
            <a:noFill/>
            <a:ln>
              <a:noFill/>
            </a:ln>
          </p:spPr>
          <p:txBody>
            <a:bodyPr spcFirstLastPara="1" wrap="square" lIns="139700" tIns="0" rIns="142750" bIns="0" anchor="t" anchorCtr="0">
              <a:noAutofit/>
            </a:bodyPr>
            <a:lstStyle/>
            <a:p>
              <a:pPr marL="0" marR="0" lvl="0" indent="0" algn="l" rtl="0">
                <a:lnSpc>
                  <a:spcPct val="90000"/>
                </a:lnSpc>
                <a:spcBef>
                  <a:spcPts val="0"/>
                </a:spcBef>
                <a:spcAft>
                  <a:spcPts val="0"/>
                </a:spcAft>
                <a:buNone/>
              </a:pPr>
              <a:r>
                <a:rPr lang="es-PE" sz="2000" b="0" i="0" u="none" strike="noStrike" cap="none" dirty="0" err="1">
                  <a:solidFill>
                    <a:schemeClr val="lt1"/>
                  </a:solidFill>
                  <a:latin typeface="Arial"/>
                  <a:ea typeface="Arial"/>
                  <a:cs typeface="Arial"/>
                  <a:sym typeface="Arial"/>
                </a:rPr>
                <a:t>char</a:t>
              </a:r>
              <a:endParaRPr sz="2000" b="0" i="0" u="none" strike="noStrike" cap="none" dirty="0">
                <a:solidFill>
                  <a:schemeClr val="lt1"/>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Arial"/>
                <a:buChar char="•"/>
              </a:pPr>
              <a:r>
                <a:rPr lang="es-PE" sz="1600" b="0" i="0" u="none" strike="noStrike" cap="none" dirty="0">
                  <a:solidFill>
                    <a:schemeClr val="lt1"/>
                  </a:solidFill>
                  <a:latin typeface="Arial"/>
                  <a:ea typeface="Arial"/>
                  <a:cs typeface="Arial"/>
                  <a:sym typeface="Arial"/>
                </a:rPr>
                <a:t>1 byte</a:t>
              </a:r>
              <a:endParaRPr sz="1600" b="0" i="0" u="none" strike="noStrike" cap="none" dirty="0">
                <a:solidFill>
                  <a:schemeClr val="lt1"/>
                </a:solidFill>
                <a:latin typeface="Arial"/>
                <a:ea typeface="Arial"/>
                <a:cs typeface="Arial"/>
                <a:sym typeface="Arial"/>
              </a:endParaRPr>
            </a:p>
          </p:txBody>
        </p:sp>
        <p:sp>
          <p:nvSpPr>
            <p:cNvPr id="33" name="Google Shape;250;p27">
              <a:extLst>
                <a:ext uri="{FF2B5EF4-FFF2-40B4-BE49-F238E27FC236}">
                  <a16:creationId xmlns:a16="http://schemas.microsoft.com/office/drawing/2014/main" id="{E6D7CD56-AA59-4350-B3BA-669E734C8E1F}"/>
                </a:ext>
              </a:extLst>
            </p:cNvPr>
            <p:cNvSpPr/>
            <p:nvPr/>
          </p:nvSpPr>
          <p:spPr>
            <a:xfrm rot="-5400000">
              <a:off x="868592" y="323366"/>
              <a:ext cx="1752600" cy="1105867"/>
            </a:xfrm>
            <a:prstGeom prst="flowChartManualOperation">
              <a:avLst/>
            </a:prstGeom>
            <a:solidFill>
              <a:srgbClr val="58C91F"/>
            </a:solidFill>
            <a:ln>
              <a:noFill/>
            </a:ln>
            <a:effectLst>
              <a:outerShdw blurRad="508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34" name="Google Shape;251;p27">
              <a:extLst>
                <a:ext uri="{FF2B5EF4-FFF2-40B4-BE49-F238E27FC236}">
                  <a16:creationId xmlns:a16="http://schemas.microsoft.com/office/drawing/2014/main" id="{2A169783-C460-4E62-B07B-20110C562568}"/>
                </a:ext>
              </a:extLst>
            </p:cNvPr>
            <p:cNvSpPr txBox="1"/>
            <p:nvPr/>
          </p:nvSpPr>
          <p:spPr>
            <a:xfrm>
              <a:off x="1191959" y="350519"/>
              <a:ext cx="1105867" cy="1051560"/>
            </a:xfrm>
            <a:prstGeom prst="rect">
              <a:avLst/>
            </a:prstGeom>
            <a:noFill/>
            <a:ln>
              <a:noFill/>
            </a:ln>
          </p:spPr>
          <p:txBody>
            <a:bodyPr spcFirstLastPara="1" wrap="square" lIns="139700" tIns="0" rIns="142750" bIns="0" anchor="t" anchorCtr="0">
              <a:noAutofit/>
            </a:bodyPr>
            <a:lstStyle/>
            <a:p>
              <a:pPr marL="0" marR="0" lvl="0" indent="0" algn="l" rtl="0">
                <a:lnSpc>
                  <a:spcPct val="90000"/>
                </a:lnSpc>
                <a:spcBef>
                  <a:spcPts val="0"/>
                </a:spcBef>
                <a:spcAft>
                  <a:spcPts val="0"/>
                </a:spcAft>
                <a:buNone/>
              </a:pPr>
              <a:r>
                <a:rPr lang="es-PE" sz="2000" b="0" i="0" u="none" strike="noStrike" cap="none" dirty="0" err="1">
                  <a:solidFill>
                    <a:schemeClr val="lt1"/>
                  </a:solidFill>
                  <a:latin typeface="Arial"/>
                  <a:ea typeface="Arial"/>
                  <a:cs typeface="Arial"/>
                  <a:sym typeface="Arial"/>
                </a:rPr>
                <a:t>int</a:t>
              </a:r>
              <a:endParaRPr sz="2000" b="0" i="0" u="none" strike="noStrike" cap="none" dirty="0">
                <a:solidFill>
                  <a:schemeClr val="lt1"/>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Arial"/>
                <a:buChar char="•"/>
              </a:pPr>
              <a:r>
                <a:rPr lang="es-PE" sz="1600" b="0" i="0" u="none" strike="noStrike" cap="none" dirty="0">
                  <a:solidFill>
                    <a:schemeClr val="lt1"/>
                  </a:solidFill>
                  <a:latin typeface="Arial"/>
                  <a:ea typeface="Arial"/>
                  <a:cs typeface="Arial"/>
                  <a:sym typeface="Arial"/>
                </a:rPr>
                <a:t>4 bytes</a:t>
              </a:r>
              <a:endParaRPr sz="1600" b="0" i="0" u="none" strike="noStrike" cap="none" dirty="0">
                <a:solidFill>
                  <a:schemeClr val="lt1"/>
                </a:solidFill>
                <a:latin typeface="Arial"/>
                <a:ea typeface="Arial"/>
                <a:cs typeface="Arial"/>
                <a:sym typeface="Arial"/>
              </a:endParaRPr>
            </a:p>
          </p:txBody>
        </p:sp>
        <p:sp>
          <p:nvSpPr>
            <p:cNvPr id="35" name="Google Shape;252;p27">
              <a:extLst>
                <a:ext uri="{FF2B5EF4-FFF2-40B4-BE49-F238E27FC236}">
                  <a16:creationId xmlns:a16="http://schemas.microsoft.com/office/drawing/2014/main" id="{17D469A4-DD76-43C3-8A79-224A51C465B0}"/>
                </a:ext>
              </a:extLst>
            </p:cNvPr>
            <p:cNvSpPr/>
            <p:nvPr/>
          </p:nvSpPr>
          <p:spPr>
            <a:xfrm rot="-5400000">
              <a:off x="2057399" y="323366"/>
              <a:ext cx="1752600" cy="1105867"/>
            </a:xfrm>
            <a:prstGeom prst="flowChartManualOperation">
              <a:avLst/>
            </a:prstGeom>
            <a:solidFill>
              <a:srgbClr val="3CC27F"/>
            </a:solidFill>
            <a:ln>
              <a:noFill/>
            </a:ln>
            <a:effectLst>
              <a:outerShdw blurRad="508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36" name="Google Shape;253;p27">
              <a:extLst>
                <a:ext uri="{FF2B5EF4-FFF2-40B4-BE49-F238E27FC236}">
                  <a16:creationId xmlns:a16="http://schemas.microsoft.com/office/drawing/2014/main" id="{467308AC-C097-4A8E-BDCA-397A19E77CCD}"/>
                </a:ext>
              </a:extLst>
            </p:cNvPr>
            <p:cNvSpPr txBox="1"/>
            <p:nvPr/>
          </p:nvSpPr>
          <p:spPr>
            <a:xfrm>
              <a:off x="2380766" y="350519"/>
              <a:ext cx="1105867" cy="1051560"/>
            </a:xfrm>
            <a:prstGeom prst="rect">
              <a:avLst/>
            </a:prstGeom>
            <a:noFill/>
            <a:ln>
              <a:noFill/>
            </a:ln>
          </p:spPr>
          <p:txBody>
            <a:bodyPr spcFirstLastPara="1" wrap="square" lIns="139700" tIns="0" rIns="142750" bIns="0" anchor="t" anchorCtr="0">
              <a:noAutofit/>
            </a:bodyPr>
            <a:lstStyle/>
            <a:p>
              <a:pPr marL="0" marR="0" lvl="0" indent="0" algn="l" rtl="0">
                <a:lnSpc>
                  <a:spcPct val="90000"/>
                </a:lnSpc>
                <a:spcBef>
                  <a:spcPts val="0"/>
                </a:spcBef>
                <a:spcAft>
                  <a:spcPts val="0"/>
                </a:spcAft>
                <a:buNone/>
              </a:pPr>
              <a:r>
                <a:rPr lang="es-PE" sz="2000" b="0" i="0" u="none" strike="noStrike" cap="none">
                  <a:solidFill>
                    <a:schemeClr val="lt1"/>
                  </a:solidFill>
                  <a:latin typeface="Arial"/>
                  <a:ea typeface="Arial"/>
                  <a:cs typeface="Arial"/>
                  <a:sym typeface="Arial"/>
                </a:rPr>
                <a:t>long</a:t>
              </a:r>
              <a:endParaRPr sz="2000" b="0" i="0" u="none" strike="noStrike" cap="none">
                <a:solidFill>
                  <a:schemeClr val="lt1"/>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Arial"/>
                <a:buChar char="•"/>
              </a:pPr>
              <a:r>
                <a:rPr lang="es-PE" sz="1600" b="0" i="0" u="none" strike="noStrike" cap="none">
                  <a:solidFill>
                    <a:schemeClr val="lt1"/>
                  </a:solidFill>
                  <a:latin typeface="Arial"/>
                  <a:ea typeface="Arial"/>
                  <a:cs typeface="Arial"/>
                  <a:sym typeface="Arial"/>
                </a:rPr>
                <a:t>4 bytes</a:t>
              </a:r>
              <a:endParaRPr sz="1600" b="0" i="0" u="none" strike="noStrike" cap="none">
                <a:solidFill>
                  <a:schemeClr val="lt1"/>
                </a:solidFill>
                <a:latin typeface="Arial"/>
                <a:ea typeface="Arial"/>
                <a:cs typeface="Arial"/>
                <a:sym typeface="Arial"/>
              </a:endParaRPr>
            </a:p>
          </p:txBody>
        </p:sp>
        <p:sp>
          <p:nvSpPr>
            <p:cNvPr id="37" name="Google Shape;254;p27">
              <a:extLst>
                <a:ext uri="{FF2B5EF4-FFF2-40B4-BE49-F238E27FC236}">
                  <a16:creationId xmlns:a16="http://schemas.microsoft.com/office/drawing/2014/main" id="{217AC832-3E19-4871-825B-247B5A071EA9}"/>
                </a:ext>
              </a:extLst>
            </p:cNvPr>
            <p:cNvSpPr/>
            <p:nvPr/>
          </p:nvSpPr>
          <p:spPr>
            <a:xfrm rot="-5400000">
              <a:off x="3246207" y="323366"/>
              <a:ext cx="1752600" cy="1105867"/>
            </a:xfrm>
            <a:prstGeom prst="flowChartManualOperation">
              <a:avLst/>
            </a:prstGeom>
            <a:solidFill>
              <a:srgbClr val="6498B1"/>
            </a:solidFill>
            <a:ln>
              <a:noFill/>
            </a:ln>
            <a:effectLst>
              <a:outerShdw blurRad="508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38" name="Google Shape;255;p27">
              <a:extLst>
                <a:ext uri="{FF2B5EF4-FFF2-40B4-BE49-F238E27FC236}">
                  <a16:creationId xmlns:a16="http://schemas.microsoft.com/office/drawing/2014/main" id="{7D1EA0B5-8D89-4C0C-BE10-8DC2D227EA82}"/>
                </a:ext>
              </a:extLst>
            </p:cNvPr>
            <p:cNvSpPr txBox="1"/>
            <p:nvPr/>
          </p:nvSpPr>
          <p:spPr>
            <a:xfrm>
              <a:off x="3569574" y="350519"/>
              <a:ext cx="1105867" cy="1051560"/>
            </a:xfrm>
            <a:prstGeom prst="rect">
              <a:avLst/>
            </a:prstGeom>
            <a:noFill/>
            <a:ln>
              <a:noFill/>
            </a:ln>
          </p:spPr>
          <p:txBody>
            <a:bodyPr spcFirstLastPara="1" wrap="square" lIns="139700" tIns="0" rIns="142750" bIns="0" anchor="t" anchorCtr="0">
              <a:noAutofit/>
            </a:bodyPr>
            <a:lstStyle/>
            <a:p>
              <a:pPr marL="0" marR="0" lvl="0" indent="0" algn="l" rtl="0">
                <a:lnSpc>
                  <a:spcPct val="90000"/>
                </a:lnSpc>
                <a:spcBef>
                  <a:spcPts val="0"/>
                </a:spcBef>
                <a:spcAft>
                  <a:spcPts val="0"/>
                </a:spcAft>
                <a:buNone/>
              </a:pPr>
              <a:r>
                <a:rPr lang="es-PE" sz="2000" b="0" i="0" u="none" strike="noStrike" cap="none" dirty="0" err="1">
                  <a:solidFill>
                    <a:schemeClr val="lt1"/>
                  </a:solidFill>
                  <a:latin typeface="Arial"/>
                  <a:ea typeface="Arial"/>
                  <a:cs typeface="Arial"/>
                  <a:sym typeface="Arial"/>
                </a:rPr>
                <a:t>float</a:t>
              </a:r>
              <a:endParaRPr sz="2000" b="0" i="0" u="none" strike="noStrike" cap="none" dirty="0">
                <a:solidFill>
                  <a:schemeClr val="lt1"/>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Arial"/>
                <a:buChar char="•"/>
              </a:pPr>
              <a:r>
                <a:rPr lang="es-PE" sz="1600" b="0" i="0" u="none" strike="noStrike" cap="none" dirty="0">
                  <a:solidFill>
                    <a:schemeClr val="lt1"/>
                  </a:solidFill>
                  <a:latin typeface="Arial"/>
                  <a:ea typeface="Arial"/>
                  <a:cs typeface="Arial"/>
                  <a:sym typeface="Arial"/>
                </a:rPr>
                <a:t>4 bytes</a:t>
              </a:r>
              <a:endParaRPr sz="1600" b="0" i="0" u="none" strike="noStrike" cap="none" dirty="0">
                <a:solidFill>
                  <a:schemeClr val="lt1"/>
                </a:solidFill>
                <a:latin typeface="Arial"/>
                <a:ea typeface="Arial"/>
                <a:cs typeface="Arial"/>
                <a:sym typeface="Arial"/>
              </a:endParaRPr>
            </a:p>
          </p:txBody>
        </p:sp>
        <p:sp>
          <p:nvSpPr>
            <p:cNvPr id="39" name="Google Shape;256;p27">
              <a:extLst>
                <a:ext uri="{FF2B5EF4-FFF2-40B4-BE49-F238E27FC236}">
                  <a16:creationId xmlns:a16="http://schemas.microsoft.com/office/drawing/2014/main" id="{BBA30A9D-C2B1-496A-9FB1-3EFCC105E1B1}"/>
                </a:ext>
              </a:extLst>
            </p:cNvPr>
            <p:cNvSpPr/>
            <p:nvPr/>
          </p:nvSpPr>
          <p:spPr>
            <a:xfrm rot="-5400000">
              <a:off x="4435014" y="323366"/>
              <a:ext cx="1752600" cy="1105867"/>
            </a:xfrm>
            <a:prstGeom prst="flowChartManualOperation">
              <a:avLst/>
            </a:prstGeom>
            <a:solidFill>
              <a:srgbClr val="8B86A4"/>
            </a:solidFill>
            <a:ln>
              <a:noFill/>
            </a:ln>
            <a:effectLst>
              <a:outerShdw blurRad="508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0" name="Google Shape;257;p27">
              <a:extLst>
                <a:ext uri="{FF2B5EF4-FFF2-40B4-BE49-F238E27FC236}">
                  <a16:creationId xmlns:a16="http://schemas.microsoft.com/office/drawing/2014/main" id="{60E2449F-16FA-47AC-A196-08065B19E69B}"/>
                </a:ext>
              </a:extLst>
            </p:cNvPr>
            <p:cNvSpPr txBox="1"/>
            <p:nvPr/>
          </p:nvSpPr>
          <p:spPr>
            <a:xfrm>
              <a:off x="4758381" y="350519"/>
              <a:ext cx="1105867" cy="1051560"/>
            </a:xfrm>
            <a:prstGeom prst="rect">
              <a:avLst/>
            </a:prstGeom>
            <a:noFill/>
            <a:ln>
              <a:noFill/>
            </a:ln>
          </p:spPr>
          <p:txBody>
            <a:bodyPr spcFirstLastPara="1" wrap="square" lIns="139700" tIns="0" rIns="142750" bIns="0" anchor="t" anchorCtr="0">
              <a:noAutofit/>
            </a:bodyPr>
            <a:lstStyle/>
            <a:p>
              <a:pPr marL="0" marR="0" lvl="0" indent="0" algn="l" rtl="0">
                <a:lnSpc>
                  <a:spcPct val="90000"/>
                </a:lnSpc>
                <a:spcBef>
                  <a:spcPts val="0"/>
                </a:spcBef>
                <a:spcAft>
                  <a:spcPts val="0"/>
                </a:spcAft>
                <a:buNone/>
              </a:pPr>
              <a:r>
                <a:rPr lang="es-PE" sz="2000" b="0" i="0" u="none" strike="noStrike" cap="none" dirty="0" err="1">
                  <a:solidFill>
                    <a:schemeClr val="lt1"/>
                  </a:solidFill>
                  <a:latin typeface="Arial"/>
                  <a:ea typeface="Arial"/>
                  <a:cs typeface="Arial"/>
                  <a:sym typeface="Arial"/>
                </a:rPr>
                <a:t>Double</a:t>
              </a:r>
              <a:endParaRPr sz="2000" b="0" i="0" u="none" strike="noStrike" cap="none" dirty="0">
                <a:solidFill>
                  <a:schemeClr val="lt1"/>
                </a:solidFill>
                <a:latin typeface="Arial"/>
                <a:ea typeface="Arial"/>
                <a:cs typeface="Arial"/>
                <a:sym typeface="Arial"/>
              </a:endParaRPr>
            </a:p>
            <a:p>
              <a:pPr marL="171450" marR="0" lvl="1" indent="-171450" algn="l" rtl="0">
                <a:lnSpc>
                  <a:spcPct val="90000"/>
                </a:lnSpc>
                <a:spcBef>
                  <a:spcPts val="770"/>
                </a:spcBef>
                <a:spcAft>
                  <a:spcPts val="0"/>
                </a:spcAft>
                <a:buClr>
                  <a:schemeClr val="lt1"/>
                </a:buClr>
                <a:buSzPts val="1700"/>
                <a:buFont typeface="Arial"/>
                <a:buChar char="•"/>
              </a:pPr>
              <a:r>
                <a:rPr lang="es-PE" sz="1600" b="0" i="0" u="none" strike="noStrike" cap="none" dirty="0">
                  <a:solidFill>
                    <a:schemeClr val="lt1"/>
                  </a:solidFill>
                  <a:latin typeface="Arial"/>
                  <a:ea typeface="Arial"/>
                  <a:cs typeface="Arial"/>
                  <a:sym typeface="Arial"/>
                </a:rPr>
                <a:t>8 bytes</a:t>
              </a:r>
              <a:endParaRPr sz="1600" b="0" i="0" u="none" strike="noStrike" cap="none" dirty="0">
                <a:solidFill>
                  <a:schemeClr val="lt1"/>
                </a:solidFill>
                <a:latin typeface="Arial"/>
                <a:ea typeface="Arial"/>
                <a:cs typeface="Arial"/>
                <a:sym typeface="Arial"/>
              </a:endParaRPr>
            </a:p>
          </p:txBody>
        </p:sp>
      </p:grpSp>
      <p:sp>
        <p:nvSpPr>
          <p:cNvPr id="41" name="Rectángulo: esquinas redondeadas 16">
            <a:extLst>
              <a:ext uri="{FF2B5EF4-FFF2-40B4-BE49-F238E27FC236}">
                <a16:creationId xmlns:a16="http://schemas.microsoft.com/office/drawing/2014/main" id="{6CDD6EDE-EA56-43EE-8421-B58C52403489}"/>
              </a:ext>
            </a:extLst>
          </p:cNvPr>
          <p:cNvSpPr/>
          <p:nvPr/>
        </p:nvSpPr>
        <p:spPr>
          <a:xfrm>
            <a:off x="603250" y="1357268"/>
            <a:ext cx="8069695" cy="1871950"/>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s-PE" sz="2600" b="1" dirty="0">
                <a:solidFill>
                  <a:schemeClr val="tx2">
                    <a:lumMod val="60000"/>
                    <a:lumOff val="40000"/>
                  </a:schemeClr>
                </a:solidFill>
                <a:latin typeface="+mj-lt"/>
              </a:rPr>
              <a:t>El sistema operativo es el encargado de reservar el espacio en la memoria RAM de acuerdo al tipo de dato de las variables, por ejemplo para el caso de tipo de datos primitivos:</a:t>
            </a:r>
          </a:p>
        </p:txBody>
      </p:sp>
      <p:sp>
        <p:nvSpPr>
          <p:cNvPr id="42" name="Marcador de contenido 2"/>
          <p:cNvSpPr txBox="1">
            <a:spLocks/>
          </p:cNvSpPr>
          <p:nvPr/>
        </p:nvSpPr>
        <p:spPr bwMode="auto">
          <a:xfrm>
            <a:off x="2216726" y="4641272"/>
            <a:ext cx="6078619" cy="20992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just">
              <a:buFont typeface="Georgia" pitchFamily="18" charset="0"/>
              <a:buNone/>
            </a:pPr>
            <a:r>
              <a:rPr lang="es-PE" sz="2400" smtClean="0">
                <a:solidFill>
                  <a:srgbClr val="002060"/>
                </a:solidFill>
              </a:rPr>
              <a:t>El programador </a:t>
            </a:r>
            <a:r>
              <a:rPr lang="es-PE" sz="2400" b="1" smtClean="0">
                <a:solidFill>
                  <a:srgbClr val="002060"/>
                </a:solidFill>
              </a:rPr>
              <a:t>no tiene el control en la asignación</a:t>
            </a:r>
            <a:r>
              <a:rPr lang="es-PE" sz="2400" smtClean="0">
                <a:solidFill>
                  <a:srgbClr val="002060"/>
                </a:solidFill>
              </a:rPr>
              <a:t> de la dirección de espacio de la memoria, pero </a:t>
            </a:r>
            <a:r>
              <a:rPr lang="es-PE" sz="2400" b="1" smtClean="0">
                <a:solidFill>
                  <a:srgbClr val="002060"/>
                </a:solidFill>
              </a:rPr>
              <a:t>si puede tener la dirección de memoria (Hexadecimal) de la variable en tiempo de ejecución</a:t>
            </a:r>
            <a:r>
              <a:rPr lang="es-PE" sz="2400" smtClean="0">
                <a:solidFill>
                  <a:srgbClr val="002060"/>
                </a:solidFill>
              </a:rPr>
              <a:t>.</a:t>
            </a:r>
          </a:p>
          <a:p>
            <a:pPr algn="just"/>
            <a:endParaRPr lang="es-PE" sz="2400" dirty="0">
              <a:solidFill>
                <a:srgbClr val="002060"/>
              </a:solidFill>
            </a:endParaRPr>
          </a:p>
        </p:txBody>
      </p:sp>
    </p:spTree>
    <p:extLst>
      <p:ext uri="{BB962C8B-B14F-4D97-AF65-F5344CB8AC3E}">
        <p14:creationId xmlns:p14="http://schemas.microsoft.com/office/powerpoint/2010/main" val="659324242"/>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7101348"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pPr marL="0" indent="0">
              <a:buFont typeface="Georgia" pitchFamily="18" charset="0"/>
              <a:buNone/>
            </a:pPr>
            <a:r>
              <a:rPr lang="es-PE" sz="3200" b="1" dirty="0">
                <a:solidFill>
                  <a:schemeClr val="bg1"/>
                </a:solidFill>
              </a:rPr>
              <a:t>Importancia de las variables dinámicas</a:t>
            </a:r>
          </a:p>
        </p:txBody>
      </p:sp>
      <p:sp>
        <p:nvSpPr>
          <p:cNvPr id="18" name="Marcador de contenido 2"/>
          <p:cNvSpPr txBox="1">
            <a:spLocks/>
          </p:cNvSpPr>
          <p:nvPr/>
        </p:nvSpPr>
        <p:spPr bwMode="auto">
          <a:xfrm>
            <a:off x="603251" y="1600200"/>
            <a:ext cx="77787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s-PE" b="1" dirty="0" smtClean="0">
                <a:solidFill>
                  <a:srgbClr val="FF0000"/>
                </a:solidFill>
              </a:rPr>
              <a:t>Integridad</a:t>
            </a:r>
            <a:r>
              <a:rPr lang="es-PE" dirty="0" smtClean="0">
                <a:solidFill>
                  <a:schemeClr val="accent1">
                    <a:lumMod val="50000"/>
                  </a:schemeClr>
                </a:solidFill>
              </a:rPr>
              <a:t>.- Para poder hacer uso de estas variables en cualquier parte del programa, independientemente de la función o método.</a:t>
            </a:r>
          </a:p>
          <a:p>
            <a:pPr algn="just"/>
            <a:r>
              <a:rPr lang="es-PE" b="1" dirty="0" smtClean="0">
                <a:solidFill>
                  <a:srgbClr val="FF0000"/>
                </a:solidFill>
              </a:rPr>
              <a:t>Unicidad.</a:t>
            </a:r>
            <a:r>
              <a:rPr lang="es-PE" dirty="0" smtClean="0">
                <a:solidFill>
                  <a:schemeClr val="accent1">
                    <a:lumMod val="50000"/>
                  </a:schemeClr>
                </a:solidFill>
              </a:rPr>
              <a:t>- Evitar la duplicidad de datos, por ejemplo en el caso de paso de parámetros por valor.</a:t>
            </a:r>
          </a:p>
          <a:p>
            <a:r>
              <a:rPr lang="es-PE" b="1" dirty="0" smtClean="0">
                <a:solidFill>
                  <a:srgbClr val="FF0000"/>
                </a:solidFill>
              </a:rPr>
              <a:t>Control</a:t>
            </a:r>
            <a:r>
              <a:rPr lang="es-PE" dirty="0" smtClean="0">
                <a:solidFill>
                  <a:schemeClr val="accent1">
                    <a:lumMod val="50000"/>
                  </a:schemeClr>
                </a:solidFill>
              </a:rPr>
              <a:t>.- El programador tiene el control de la existencia de la variable en memoria y poder eliminarlo en cualquier momento.</a:t>
            </a:r>
          </a:p>
          <a:p>
            <a:endParaRPr lang="es-PE" dirty="0" smtClean="0">
              <a:solidFill>
                <a:schemeClr val="accent1">
                  <a:lumMod val="50000"/>
                </a:schemeClr>
              </a:solidFill>
            </a:endParaRPr>
          </a:p>
          <a:p>
            <a:endParaRPr lang="es-PE" dirty="0">
              <a:solidFill>
                <a:schemeClr val="accent1">
                  <a:lumMod val="50000"/>
                </a:schemeClr>
              </a:solidFill>
            </a:endParaRPr>
          </a:p>
        </p:txBody>
      </p:sp>
    </p:spTree>
    <p:extLst>
      <p:ext uri="{BB962C8B-B14F-4D97-AF65-F5344CB8AC3E}">
        <p14:creationId xmlns:p14="http://schemas.microsoft.com/office/powerpoint/2010/main" val="827400248"/>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7101348"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pPr marL="0" indent="0">
              <a:buFont typeface="Georgia" pitchFamily="18" charset="0"/>
              <a:buNone/>
            </a:pPr>
            <a:r>
              <a:rPr lang="es-PE" sz="3200" b="1" dirty="0">
                <a:solidFill>
                  <a:schemeClr val="bg1"/>
                </a:solidFill>
              </a:rPr>
              <a:t>Importancia de las variables dinámicas</a:t>
            </a:r>
          </a:p>
        </p:txBody>
      </p:sp>
      <p:sp>
        <p:nvSpPr>
          <p:cNvPr id="5" name="Marcador de contenido 2"/>
          <p:cNvSpPr txBox="1">
            <a:spLocks/>
          </p:cNvSpPr>
          <p:nvPr/>
        </p:nvSpPr>
        <p:spPr bwMode="auto">
          <a:xfrm>
            <a:off x="625411" y="1406237"/>
            <a:ext cx="8169273" cy="2819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8D89A4"/>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8D89A4"/>
              </a:buClr>
              <a:buFont typeface="Georgia" pitchFamily="18" charset="0"/>
              <a:buChar char="▫"/>
              <a:defRPr sz="2000" kern="1200">
                <a:solidFill>
                  <a:srgbClr val="8D89A4"/>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buFont typeface="Georgia" pitchFamily="18" charset="0"/>
              <a:buNone/>
            </a:pPr>
            <a:r>
              <a:rPr lang="es-PE" dirty="0" smtClean="0">
                <a:solidFill>
                  <a:srgbClr val="FF0000"/>
                </a:solidFill>
              </a:rPr>
              <a:t>Asignación de memoria dinámica</a:t>
            </a:r>
          </a:p>
          <a:p>
            <a:r>
              <a:rPr lang="es-PE" dirty="0" smtClean="0"/>
              <a:t>Para manejar la memoria dinámicamente podemos utilizar los siguientes comandos</a:t>
            </a:r>
          </a:p>
          <a:p>
            <a:pPr marL="0" indent="0">
              <a:buFont typeface="Georgia" pitchFamily="18" charset="0"/>
              <a:buNone/>
            </a:pPr>
            <a:r>
              <a:rPr lang="es-PE" b="1" dirty="0" smtClean="0">
                <a:solidFill>
                  <a:srgbClr val="0070C0"/>
                </a:solidFill>
              </a:rPr>
              <a:t>           New  		 		         </a:t>
            </a:r>
            <a:r>
              <a:rPr lang="es-PE" b="1" dirty="0" err="1" smtClean="0">
                <a:solidFill>
                  <a:srgbClr val="0070C0"/>
                </a:solidFill>
              </a:rPr>
              <a:t>Delete</a:t>
            </a:r>
            <a:endParaRPr lang="es-PE" b="1" dirty="0">
              <a:solidFill>
                <a:srgbClr val="0070C0"/>
              </a:solidFill>
            </a:endParaRPr>
          </a:p>
        </p:txBody>
      </p:sp>
      <p:pic>
        <p:nvPicPr>
          <p:cNvPr id="6" name="Imagen 5">
            <a:extLst>
              <a:ext uri="{FF2B5EF4-FFF2-40B4-BE49-F238E27FC236}">
                <a16:creationId xmlns:a16="http://schemas.microsoft.com/office/drawing/2014/main" id="{AFFF6C12-5E3C-4C18-9A5B-B2FBFB2F3C81}"/>
              </a:ext>
            </a:extLst>
          </p:cNvPr>
          <p:cNvPicPr>
            <a:picLocks noChangeAspect="1"/>
          </p:cNvPicPr>
          <p:nvPr/>
        </p:nvPicPr>
        <p:blipFill>
          <a:blip r:embed="rId2"/>
          <a:stretch>
            <a:fillRect/>
          </a:stretch>
        </p:blipFill>
        <p:spPr>
          <a:xfrm>
            <a:off x="221320" y="3733801"/>
            <a:ext cx="3968750" cy="2617188"/>
          </a:xfrm>
          <a:prstGeom prst="roundRect">
            <a:avLst>
              <a:gd name="adj" fmla="val 256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Imagen 6">
            <a:extLst>
              <a:ext uri="{FF2B5EF4-FFF2-40B4-BE49-F238E27FC236}">
                <a16:creationId xmlns:a16="http://schemas.microsoft.com/office/drawing/2014/main" id="{C3FEFA6A-AAD7-42CB-BB7A-877DD7B61723}"/>
              </a:ext>
            </a:extLst>
          </p:cNvPr>
          <p:cNvPicPr>
            <a:picLocks noChangeAspect="1"/>
          </p:cNvPicPr>
          <p:nvPr/>
        </p:nvPicPr>
        <p:blipFill>
          <a:blip r:embed="rId3"/>
          <a:stretch>
            <a:fillRect/>
          </a:stretch>
        </p:blipFill>
        <p:spPr>
          <a:xfrm>
            <a:off x="4816226" y="3733800"/>
            <a:ext cx="4091237" cy="2617188"/>
          </a:xfrm>
          <a:prstGeom prst="roundRect">
            <a:avLst>
              <a:gd name="adj" fmla="val 1053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5104098"/>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7101348"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pPr marL="0" indent="0">
              <a:buFont typeface="Georgia" pitchFamily="18" charset="0"/>
              <a:buNone/>
            </a:pPr>
            <a:r>
              <a:rPr lang="es-PE" sz="3200" b="1" dirty="0" smtClean="0">
                <a:solidFill>
                  <a:schemeClr val="bg1"/>
                </a:solidFill>
              </a:rPr>
              <a:t>Arreglos dinámicos</a:t>
            </a:r>
            <a:endParaRPr lang="es-PE" sz="3200" b="1" dirty="0">
              <a:solidFill>
                <a:schemeClr val="bg1"/>
              </a:solidFill>
            </a:endParaRPr>
          </a:p>
        </p:txBody>
      </p:sp>
      <p:sp>
        <p:nvSpPr>
          <p:cNvPr id="8" name="Rectángulo: esquinas redondeadas 7">
            <a:extLst>
              <a:ext uri="{FF2B5EF4-FFF2-40B4-BE49-F238E27FC236}">
                <a16:creationId xmlns:a16="http://schemas.microsoft.com/office/drawing/2014/main" id="{3B020B21-A51D-4342-9A21-F9562AC17925}"/>
              </a:ext>
            </a:extLst>
          </p:cNvPr>
          <p:cNvSpPr/>
          <p:nvPr/>
        </p:nvSpPr>
        <p:spPr>
          <a:xfrm>
            <a:off x="470526" y="4748741"/>
            <a:ext cx="5808702" cy="1578553"/>
          </a:xfrm>
          <a:prstGeom prst="roundRect">
            <a:avLst/>
          </a:prstGeom>
          <a:solidFill>
            <a:srgbClr val="B3EBFF"/>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400" dirty="0">
                <a:solidFill>
                  <a:schemeClr val="accent1">
                    <a:lumMod val="75000"/>
                  </a:schemeClr>
                </a:solidFill>
              </a:rPr>
              <a:t> Los arreglos dinámicos se crean utilizando variables de </a:t>
            </a:r>
            <a:r>
              <a:rPr lang="es-MX" sz="2400" dirty="0">
                <a:solidFill>
                  <a:srgbClr val="FF0000"/>
                </a:solidFill>
              </a:rPr>
              <a:t>puntero</a:t>
            </a:r>
            <a:r>
              <a:rPr lang="es-MX" sz="2400" dirty="0">
                <a:solidFill>
                  <a:schemeClr val="accent1">
                    <a:lumMod val="75000"/>
                  </a:schemeClr>
                </a:solidFill>
              </a:rPr>
              <a:t> y funciones de gestión de memoria </a:t>
            </a:r>
            <a:r>
              <a:rPr lang="es-MX" sz="2400" dirty="0">
                <a:solidFill>
                  <a:srgbClr val="FF0000"/>
                </a:solidFill>
              </a:rPr>
              <a:t>new </a:t>
            </a:r>
            <a:r>
              <a:rPr lang="es-MX" sz="2400" dirty="0">
                <a:solidFill>
                  <a:schemeClr val="accent1">
                    <a:lumMod val="75000"/>
                  </a:schemeClr>
                </a:solidFill>
              </a:rPr>
              <a:t>y </a:t>
            </a:r>
            <a:r>
              <a:rPr lang="es-MX" sz="2400" dirty="0">
                <a:solidFill>
                  <a:srgbClr val="FF0000"/>
                </a:solidFill>
              </a:rPr>
              <a:t>delete</a:t>
            </a:r>
            <a:endParaRPr lang="es-PE" sz="2400" dirty="0">
              <a:solidFill>
                <a:srgbClr val="FF0000"/>
              </a:solidFill>
            </a:endParaRPr>
          </a:p>
        </p:txBody>
      </p:sp>
      <p:sp>
        <p:nvSpPr>
          <p:cNvPr id="9" name="Rectángulo: esquinas redondeadas 5">
            <a:extLst>
              <a:ext uri="{FF2B5EF4-FFF2-40B4-BE49-F238E27FC236}">
                <a16:creationId xmlns:a16="http://schemas.microsoft.com/office/drawing/2014/main" id="{ABC34DC9-D14F-47EB-BEC1-07D78A43E73F}"/>
              </a:ext>
            </a:extLst>
          </p:cNvPr>
          <p:cNvSpPr/>
          <p:nvPr/>
        </p:nvSpPr>
        <p:spPr>
          <a:xfrm>
            <a:off x="4034793" y="2524224"/>
            <a:ext cx="4752108" cy="2396185"/>
          </a:xfrm>
          <a:prstGeom prst="roundRect">
            <a:avLst/>
          </a:prstGeom>
          <a:solidFill>
            <a:srgbClr val="DCF0C6"/>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179388" algn="ctr"/>
            <a:r>
              <a:rPr lang="es-MX" sz="2400" dirty="0">
                <a:solidFill>
                  <a:schemeClr val="accent1">
                    <a:lumMod val="75000"/>
                  </a:schemeClr>
                </a:solidFill>
              </a:rPr>
              <a:t>Esta característica se conoce como asignación de memoria dinámica y los arreglos creados en tiempo de ejecución se denominan arreglos dinámicos</a:t>
            </a:r>
            <a:endParaRPr lang="es-PE" sz="2400" dirty="0">
              <a:solidFill>
                <a:schemeClr val="accent1">
                  <a:lumMod val="75000"/>
                </a:schemeClr>
              </a:solidFill>
            </a:endParaRPr>
          </a:p>
        </p:txBody>
      </p:sp>
      <p:sp>
        <p:nvSpPr>
          <p:cNvPr id="10" name="Rectángulo: esquinas redondeadas 2">
            <a:extLst>
              <a:ext uri="{FF2B5EF4-FFF2-40B4-BE49-F238E27FC236}">
                <a16:creationId xmlns:a16="http://schemas.microsoft.com/office/drawing/2014/main" id="{724C87FB-C9F1-473B-A451-6E392D487EEF}"/>
              </a:ext>
            </a:extLst>
          </p:cNvPr>
          <p:cNvSpPr/>
          <p:nvPr/>
        </p:nvSpPr>
        <p:spPr>
          <a:xfrm>
            <a:off x="1456082" y="1570205"/>
            <a:ext cx="3022055" cy="1719265"/>
          </a:xfrm>
          <a:prstGeom prst="roundRect">
            <a:avLst/>
          </a:prstGeom>
          <a:solidFill>
            <a:schemeClr val="accent2">
              <a:lumMod val="20000"/>
              <a:lumOff val="80000"/>
            </a:schemeClr>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sz="2400" dirty="0">
                <a:solidFill>
                  <a:schemeClr val="accent1">
                    <a:lumMod val="75000"/>
                  </a:schemeClr>
                </a:solidFill>
              </a:rPr>
              <a:t>En C, es posible asignar memoria a arreglos en tiempo de ejecución</a:t>
            </a:r>
            <a:endParaRPr lang="es-PE" sz="2400" dirty="0">
              <a:solidFill>
                <a:schemeClr val="accent1">
                  <a:lumMod val="75000"/>
                </a:schemeClr>
              </a:solidFill>
            </a:endParaRPr>
          </a:p>
        </p:txBody>
      </p:sp>
    </p:spTree>
    <p:extLst>
      <p:ext uri="{BB962C8B-B14F-4D97-AF65-F5344CB8AC3E}">
        <p14:creationId xmlns:p14="http://schemas.microsoft.com/office/powerpoint/2010/main" val="87780779"/>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3"/>
          </p:nvPr>
        </p:nvSpPr>
        <p:spPr/>
        <p:txBody>
          <a:bodyPr/>
          <a:lstStyle/>
          <a:p>
            <a:pPr>
              <a:defRPr/>
            </a:pPr>
            <a:r>
              <a:rPr lang="es-ES" smtClean="0"/>
              <a:t>Programación 1 - 2012-01 - Unidad 7 - Memoria Dinámica</a:t>
            </a:r>
            <a:endParaRPr lang="en-US" dirty="0"/>
          </a:p>
        </p:txBody>
      </p:sp>
      <p:sp>
        <p:nvSpPr>
          <p:cNvPr id="3" name="Título 1"/>
          <p:cNvSpPr txBox="1">
            <a:spLocks/>
          </p:cNvSpPr>
          <p:nvPr/>
        </p:nvSpPr>
        <p:spPr>
          <a:xfrm>
            <a:off x="442452" y="296863"/>
            <a:ext cx="7101348" cy="1257300"/>
          </a:xfrm>
          <a:prstGeom prst="rect">
            <a:avLst/>
          </a:prstGeom>
        </p:spPr>
        <p:txBody>
          <a:bodyPr>
            <a:normAutofit/>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itchFamily="34" charset="0"/>
              </a:defRPr>
            </a:lvl2pPr>
            <a:lvl3pPr algn="l" rtl="0" eaLnBrk="0" fontAlgn="base" hangingPunct="0">
              <a:spcBef>
                <a:spcPct val="0"/>
              </a:spcBef>
              <a:spcAft>
                <a:spcPct val="0"/>
              </a:spcAft>
              <a:defRPr sz="4000">
                <a:solidFill>
                  <a:schemeClr val="tx2"/>
                </a:solidFill>
                <a:latin typeface="Calibri" pitchFamily="34" charset="0"/>
              </a:defRPr>
            </a:lvl3pPr>
            <a:lvl4pPr algn="l" rtl="0" eaLnBrk="0" fontAlgn="base" hangingPunct="0">
              <a:spcBef>
                <a:spcPct val="0"/>
              </a:spcBef>
              <a:spcAft>
                <a:spcPct val="0"/>
              </a:spcAft>
              <a:defRPr sz="4000">
                <a:solidFill>
                  <a:schemeClr val="tx2"/>
                </a:solidFill>
                <a:latin typeface="Calibri" pitchFamily="34" charset="0"/>
              </a:defRPr>
            </a:lvl4pPr>
            <a:lvl5pPr algn="l" rtl="0" eaLnBrk="0" fontAlgn="base" hangingPunct="0">
              <a:spcBef>
                <a:spcPct val="0"/>
              </a:spcBef>
              <a:spcAft>
                <a:spcPct val="0"/>
              </a:spcAft>
              <a:defRPr sz="4000">
                <a:solidFill>
                  <a:schemeClr val="tx2"/>
                </a:solidFill>
                <a:latin typeface="Calibri" pitchFamily="34" charset="0"/>
              </a:defRPr>
            </a:lvl5pPr>
            <a:lvl6pPr marL="457200" algn="l" rtl="0" fontAlgn="base">
              <a:spcBef>
                <a:spcPct val="0"/>
              </a:spcBef>
              <a:spcAft>
                <a:spcPct val="0"/>
              </a:spcAft>
              <a:defRPr sz="4000">
                <a:solidFill>
                  <a:schemeClr val="tx2"/>
                </a:solidFill>
                <a:latin typeface="Calibri" pitchFamily="34" charset="0"/>
              </a:defRPr>
            </a:lvl6pPr>
            <a:lvl7pPr marL="914400" algn="l" rtl="0" fontAlgn="base">
              <a:spcBef>
                <a:spcPct val="0"/>
              </a:spcBef>
              <a:spcAft>
                <a:spcPct val="0"/>
              </a:spcAft>
              <a:defRPr sz="4000">
                <a:solidFill>
                  <a:schemeClr val="tx2"/>
                </a:solidFill>
                <a:latin typeface="Calibri" pitchFamily="34" charset="0"/>
              </a:defRPr>
            </a:lvl7pPr>
            <a:lvl8pPr marL="1371600" algn="l" rtl="0" fontAlgn="base">
              <a:spcBef>
                <a:spcPct val="0"/>
              </a:spcBef>
              <a:spcAft>
                <a:spcPct val="0"/>
              </a:spcAft>
              <a:defRPr sz="4000">
                <a:solidFill>
                  <a:schemeClr val="tx2"/>
                </a:solidFill>
                <a:latin typeface="Calibri" pitchFamily="34" charset="0"/>
              </a:defRPr>
            </a:lvl8pPr>
            <a:lvl9pPr marL="1828800" algn="l" rtl="0" fontAlgn="base">
              <a:spcBef>
                <a:spcPct val="0"/>
              </a:spcBef>
              <a:spcAft>
                <a:spcPct val="0"/>
              </a:spcAft>
              <a:defRPr sz="4000">
                <a:solidFill>
                  <a:schemeClr val="tx2"/>
                </a:solidFill>
                <a:latin typeface="Calibri" pitchFamily="34" charset="0"/>
              </a:defRPr>
            </a:lvl9pPr>
          </a:lstStyle>
          <a:p>
            <a:pPr marL="0" indent="0">
              <a:buFont typeface="Georgia" pitchFamily="18" charset="0"/>
              <a:buNone/>
            </a:pPr>
            <a:r>
              <a:rPr lang="es-PE" sz="3200" b="1" dirty="0" smtClean="0">
                <a:solidFill>
                  <a:schemeClr val="bg1"/>
                </a:solidFill>
              </a:rPr>
              <a:t>Arreglos dinámicos</a:t>
            </a:r>
            <a:endParaRPr lang="es-PE" sz="3200" b="1" dirty="0">
              <a:solidFill>
                <a:schemeClr val="bg1"/>
              </a:solidFill>
            </a:endParaRPr>
          </a:p>
        </p:txBody>
      </p:sp>
      <p:sp>
        <p:nvSpPr>
          <p:cNvPr id="7" name="Rectángulo 6">
            <a:extLst>
              <a:ext uri="{FF2B5EF4-FFF2-40B4-BE49-F238E27FC236}">
                <a16:creationId xmlns:a16="http://schemas.microsoft.com/office/drawing/2014/main" id="{3D338AB3-8F15-40C9-808D-E27EAC0DF256}"/>
              </a:ext>
            </a:extLst>
          </p:cNvPr>
          <p:cNvSpPr/>
          <p:nvPr/>
        </p:nvSpPr>
        <p:spPr>
          <a:xfrm>
            <a:off x="838201" y="1704107"/>
            <a:ext cx="942108" cy="665019"/>
          </a:xfrm>
          <a:prstGeom prst="rect">
            <a:avLst/>
          </a:prstGeom>
          <a:solidFill>
            <a:schemeClr val="bg2"/>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dirty="0">
                <a:solidFill>
                  <a:schemeClr val="tx1"/>
                </a:solidFill>
              </a:rPr>
              <a:t>45</a:t>
            </a:r>
            <a:endParaRPr lang="es-PE" dirty="0">
              <a:solidFill>
                <a:schemeClr val="tx1"/>
              </a:solidFill>
            </a:endParaRPr>
          </a:p>
        </p:txBody>
      </p:sp>
      <p:pic>
        <p:nvPicPr>
          <p:cNvPr id="11" name="Imagen 10">
            <a:extLst>
              <a:ext uri="{FF2B5EF4-FFF2-40B4-BE49-F238E27FC236}">
                <a16:creationId xmlns:a16="http://schemas.microsoft.com/office/drawing/2014/main" id="{D458B796-1F4F-4D02-A9D2-D872B2318FB6}"/>
              </a:ext>
            </a:extLst>
          </p:cNvPr>
          <p:cNvPicPr>
            <a:picLocks noChangeAspect="1"/>
          </p:cNvPicPr>
          <p:nvPr/>
        </p:nvPicPr>
        <p:blipFill>
          <a:blip r:embed="rId2"/>
          <a:stretch>
            <a:fillRect/>
          </a:stretch>
        </p:blipFill>
        <p:spPr>
          <a:xfrm>
            <a:off x="3162732" y="1238250"/>
            <a:ext cx="5838825" cy="2190750"/>
          </a:xfrm>
          <a:prstGeom prst="rect">
            <a:avLst/>
          </a:prstGeom>
        </p:spPr>
      </p:pic>
      <p:sp>
        <p:nvSpPr>
          <p:cNvPr id="12" name="Rectángulo 11">
            <a:extLst>
              <a:ext uri="{FF2B5EF4-FFF2-40B4-BE49-F238E27FC236}">
                <a16:creationId xmlns:a16="http://schemas.microsoft.com/office/drawing/2014/main" id="{92396C51-F8BD-483D-8F31-2A7B1A7279AF}"/>
              </a:ext>
            </a:extLst>
          </p:cNvPr>
          <p:cNvSpPr/>
          <p:nvPr/>
        </p:nvSpPr>
        <p:spPr>
          <a:xfrm>
            <a:off x="838201" y="2369126"/>
            <a:ext cx="942108" cy="665019"/>
          </a:xfrm>
          <a:prstGeom prst="rect">
            <a:avLst/>
          </a:prstGeom>
          <a:solidFill>
            <a:schemeClr val="bg2"/>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dirty="0">
                <a:solidFill>
                  <a:schemeClr val="tx1"/>
                </a:solidFill>
              </a:rPr>
              <a:t>80</a:t>
            </a:r>
            <a:endParaRPr lang="es-PE" dirty="0">
              <a:solidFill>
                <a:schemeClr val="tx1"/>
              </a:solidFill>
            </a:endParaRPr>
          </a:p>
        </p:txBody>
      </p:sp>
      <p:sp>
        <p:nvSpPr>
          <p:cNvPr id="13" name="Rectángulo 12">
            <a:extLst>
              <a:ext uri="{FF2B5EF4-FFF2-40B4-BE49-F238E27FC236}">
                <a16:creationId xmlns:a16="http://schemas.microsoft.com/office/drawing/2014/main" id="{7F3C194A-7633-4900-B8CF-BED4D17698CE}"/>
              </a:ext>
            </a:extLst>
          </p:cNvPr>
          <p:cNvSpPr/>
          <p:nvPr/>
        </p:nvSpPr>
        <p:spPr>
          <a:xfrm>
            <a:off x="838201" y="3034145"/>
            <a:ext cx="942108" cy="665019"/>
          </a:xfrm>
          <a:prstGeom prst="rect">
            <a:avLst/>
          </a:prstGeom>
          <a:solidFill>
            <a:schemeClr val="bg2"/>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dirty="0">
                <a:solidFill>
                  <a:schemeClr val="tx1"/>
                </a:solidFill>
              </a:rPr>
              <a:t>30</a:t>
            </a:r>
            <a:endParaRPr lang="es-PE" dirty="0">
              <a:solidFill>
                <a:schemeClr val="tx1"/>
              </a:solidFill>
            </a:endParaRPr>
          </a:p>
        </p:txBody>
      </p:sp>
      <p:sp>
        <p:nvSpPr>
          <p:cNvPr id="14" name="Rectángulo 13">
            <a:extLst>
              <a:ext uri="{FF2B5EF4-FFF2-40B4-BE49-F238E27FC236}">
                <a16:creationId xmlns:a16="http://schemas.microsoft.com/office/drawing/2014/main" id="{5FD0EFC3-0377-46A6-B3A1-5BE72A1B4B5D}"/>
              </a:ext>
            </a:extLst>
          </p:cNvPr>
          <p:cNvSpPr/>
          <p:nvPr/>
        </p:nvSpPr>
        <p:spPr>
          <a:xfrm>
            <a:off x="838201" y="4031673"/>
            <a:ext cx="942108" cy="665019"/>
          </a:xfrm>
          <a:prstGeom prst="rect">
            <a:avLst/>
          </a:prstGeom>
          <a:solidFill>
            <a:schemeClr val="bg2"/>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dirty="0">
                <a:solidFill>
                  <a:schemeClr val="tx1"/>
                </a:solidFill>
              </a:rPr>
              <a:t>45</a:t>
            </a:r>
            <a:endParaRPr lang="es-PE" dirty="0">
              <a:solidFill>
                <a:schemeClr val="tx1"/>
              </a:solidFill>
            </a:endParaRPr>
          </a:p>
        </p:txBody>
      </p:sp>
      <p:sp>
        <p:nvSpPr>
          <p:cNvPr id="15" name="Rectángulo 14">
            <a:extLst>
              <a:ext uri="{FF2B5EF4-FFF2-40B4-BE49-F238E27FC236}">
                <a16:creationId xmlns:a16="http://schemas.microsoft.com/office/drawing/2014/main" id="{08222617-99C5-4CF4-ACB5-A8AFD3A4103E}"/>
              </a:ext>
            </a:extLst>
          </p:cNvPr>
          <p:cNvSpPr/>
          <p:nvPr/>
        </p:nvSpPr>
        <p:spPr>
          <a:xfrm>
            <a:off x="838201" y="5056909"/>
            <a:ext cx="942108" cy="665019"/>
          </a:xfrm>
          <a:prstGeom prst="rect">
            <a:avLst/>
          </a:prstGeom>
          <a:solidFill>
            <a:schemeClr val="bg2"/>
          </a:soli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MX" dirty="0">
                <a:solidFill>
                  <a:schemeClr val="tx1"/>
                </a:solidFill>
              </a:rPr>
              <a:t>77</a:t>
            </a:r>
            <a:endParaRPr lang="es-PE" dirty="0">
              <a:solidFill>
                <a:schemeClr val="tx1"/>
              </a:solidFill>
            </a:endParaRPr>
          </a:p>
        </p:txBody>
      </p:sp>
      <p:sp>
        <p:nvSpPr>
          <p:cNvPr id="16" name="CuadroTexto 15">
            <a:extLst>
              <a:ext uri="{FF2B5EF4-FFF2-40B4-BE49-F238E27FC236}">
                <a16:creationId xmlns:a16="http://schemas.microsoft.com/office/drawing/2014/main" id="{D2DB132E-EB41-4738-BE7A-25818815CBE2}"/>
              </a:ext>
            </a:extLst>
          </p:cNvPr>
          <p:cNvSpPr txBox="1"/>
          <p:nvPr/>
        </p:nvSpPr>
        <p:spPr>
          <a:xfrm>
            <a:off x="1136073" y="4664425"/>
            <a:ext cx="346363" cy="369332"/>
          </a:xfrm>
          <a:prstGeom prst="rect">
            <a:avLst/>
          </a:prstGeom>
          <a:noFill/>
        </p:spPr>
        <p:txBody>
          <a:bodyPr wrap="square" rtlCol="0">
            <a:spAutoFit/>
          </a:bodyPr>
          <a:lstStyle/>
          <a:p>
            <a:r>
              <a:rPr lang="es-MX" b="1" dirty="0"/>
              <a:t>…</a:t>
            </a:r>
            <a:endParaRPr lang="es-PE" b="1" dirty="0"/>
          </a:p>
        </p:txBody>
      </p:sp>
      <p:sp>
        <p:nvSpPr>
          <p:cNvPr id="17" name="CuadroTexto 16">
            <a:extLst>
              <a:ext uri="{FF2B5EF4-FFF2-40B4-BE49-F238E27FC236}">
                <a16:creationId xmlns:a16="http://schemas.microsoft.com/office/drawing/2014/main" id="{43C80761-AA79-484E-AC13-1A899F2D3AC7}"/>
              </a:ext>
            </a:extLst>
          </p:cNvPr>
          <p:cNvSpPr txBox="1"/>
          <p:nvPr/>
        </p:nvSpPr>
        <p:spPr>
          <a:xfrm>
            <a:off x="1136073" y="3680753"/>
            <a:ext cx="346363" cy="369332"/>
          </a:xfrm>
          <a:prstGeom prst="rect">
            <a:avLst/>
          </a:prstGeom>
          <a:noFill/>
        </p:spPr>
        <p:txBody>
          <a:bodyPr wrap="square" rtlCol="0">
            <a:spAutoFit/>
          </a:bodyPr>
          <a:lstStyle/>
          <a:p>
            <a:r>
              <a:rPr lang="es-MX" b="1" dirty="0"/>
              <a:t>…</a:t>
            </a:r>
            <a:endParaRPr lang="es-PE" b="1" dirty="0"/>
          </a:p>
        </p:txBody>
      </p:sp>
      <p:grpSp>
        <p:nvGrpSpPr>
          <p:cNvPr id="18" name="Grupo 17">
            <a:extLst>
              <a:ext uri="{FF2B5EF4-FFF2-40B4-BE49-F238E27FC236}">
                <a16:creationId xmlns:a16="http://schemas.microsoft.com/office/drawing/2014/main" id="{9C7AB6F8-5A1D-41A7-80E6-F69F4A455CDB}"/>
              </a:ext>
            </a:extLst>
          </p:cNvPr>
          <p:cNvGrpSpPr/>
          <p:nvPr/>
        </p:nvGrpSpPr>
        <p:grpSpPr>
          <a:xfrm>
            <a:off x="1780309" y="1773382"/>
            <a:ext cx="5645726" cy="166257"/>
            <a:chOff x="1780309" y="1773382"/>
            <a:chExt cx="5645726" cy="166257"/>
          </a:xfrm>
        </p:grpSpPr>
        <p:cxnSp>
          <p:nvCxnSpPr>
            <p:cNvPr id="19" name="Conector recto de flecha 18">
              <a:extLst>
                <a:ext uri="{FF2B5EF4-FFF2-40B4-BE49-F238E27FC236}">
                  <a16:creationId xmlns:a16="http://schemas.microsoft.com/office/drawing/2014/main" id="{95284DA8-F0F0-4987-956C-9C5FBC1238DD}"/>
                </a:ext>
              </a:extLst>
            </p:cNvPr>
            <p:cNvCxnSpPr/>
            <p:nvPr/>
          </p:nvCxnSpPr>
          <p:spPr>
            <a:xfrm flipH="1">
              <a:off x="1780309" y="1870364"/>
              <a:ext cx="54933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Elipse 19">
              <a:extLst>
                <a:ext uri="{FF2B5EF4-FFF2-40B4-BE49-F238E27FC236}">
                  <a16:creationId xmlns:a16="http://schemas.microsoft.com/office/drawing/2014/main" id="{7295E59B-BACA-4490-8609-2B23EB29A89E}"/>
                </a:ext>
              </a:extLst>
            </p:cNvPr>
            <p:cNvSpPr/>
            <p:nvPr/>
          </p:nvSpPr>
          <p:spPr>
            <a:xfrm>
              <a:off x="7218216" y="1773382"/>
              <a:ext cx="207819" cy="166257"/>
            </a:xfrm>
            <a:prstGeom prst="ellipse">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2455419116"/>
      </p:ext>
    </p:extLst>
  </p:cSld>
  <p:clrMapOvr>
    <a:masterClrMapping/>
  </p:clrMapOvr>
  <p:transition spd="med">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PT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Theme</Template>
  <TotalTime>708</TotalTime>
  <Words>666</Words>
  <Application>Microsoft Office PowerPoint</Application>
  <PresentationFormat>Presentación en pantalla (4:3)</PresentationFormat>
  <Paragraphs>135</Paragraphs>
  <Slides>13</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ＭＳ Ｐゴシック</vt:lpstr>
      <vt:lpstr>ＭＳ Ｐゴシック</vt:lpstr>
      <vt:lpstr>Arial</vt:lpstr>
      <vt:lpstr>Calibri</vt:lpstr>
      <vt:lpstr>Georgia</vt:lpstr>
      <vt:lpstr>Verdana</vt:lpstr>
      <vt:lpstr>Wingdings</vt:lpstr>
      <vt:lpstr>Wingdings 2</vt:lpstr>
      <vt:lpstr>PPT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2</dc:title>
  <dc:creator>Juan Ramírez</dc:creator>
  <cp:lastModifiedBy>Admin</cp:lastModifiedBy>
  <cp:revision>160</cp:revision>
  <dcterms:created xsi:type="dcterms:W3CDTF">2006-08-16T00:00:00Z</dcterms:created>
  <dcterms:modified xsi:type="dcterms:W3CDTF">2022-06-30T23:49:39Z</dcterms:modified>
</cp:coreProperties>
</file>