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handoutMasterIdLst>
    <p:handoutMasterId r:id="rId21"/>
  </p:handoutMasterIdLst>
  <p:sldIdLst>
    <p:sldId id="363" r:id="rId2"/>
    <p:sldId id="412" r:id="rId3"/>
    <p:sldId id="411" r:id="rId4"/>
    <p:sldId id="364" r:id="rId5"/>
    <p:sldId id="365" r:id="rId6"/>
    <p:sldId id="366" r:id="rId7"/>
    <p:sldId id="358" r:id="rId8"/>
    <p:sldId id="403" r:id="rId9"/>
    <p:sldId id="404" r:id="rId10"/>
    <p:sldId id="405" r:id="rId11"/>
    <p:sldId id="406" r:id="rId12"/>
    <p:sldId id="407" r:id="rId13"/>
    <p:sldId id="408" r:id="rId14"/>
    <p:sldId id="409" r:id="rId15"/>
    <p:sldId id="384" r:id="rId16"/>
    <p:sldId id="333" r:id="rId17"/>
    <p:sldId id="336" r:id="rId18"/>
    <p:sldId id="337" r:id="rId19"/>
    <p:sldId id="410" r:id="rId20"/>
  </p:sldIdLst>
  <p:sldSz cx="9144000" cy="6858000" type="screen4x3"/>
  <p:notesSz cx="6858000" cy="9144000"/>
  <p:defaultTextStyle>
    <a:defPPr>
      <a:defRPr lang="es-ES"/>
    </a:defPPr>
    <a:lvl1pPr algn="l" rtl="0" fontAlgn="base">
      <a:spcBef>
        <a:spcPct val="0"/>
      </a:spcBef>
      <a:spcAft>
        <a:spcPct val="0"/>
      </a:spcAft>
      <a:defRPr sz="2000" kern="1200">
        <a:solidFill>
          <a:schemeClr val="accent2"/>
        </a:solidFill>
        <a:latin typeface="Arial" charset="0"/>
        <a:ea typeface="+mn-ea"/>
        <a:cs typeface="+mn-cs"/>
      </a:defRPr>
    </a:lvl1pPr>
    <a:lvl2pPr marL="457200" algn="l" rtl="0" fontAlgn="base">
      <a:spcBef>
        <a:spcPct val="0"/>
      </a:spcBef>
      <a:spcAft>
        <a:spcPct val="0"/>
      </a:spcAft>
      <a:defRPr sz="2000" kern="1200">
        <a:solidFill>
          <a:schemeClr val="accent2"/>
        </a:solidFill>
        <a:latin typeface="Arial" charset="0"/>
        <a:ea typeface="+mn-ea"/>
        <a:cs typeface="+mn-cs"/>
      </a:defRPr>
    </a:lvl2pPr>
    <a:lvl3pPr marL="914400" algn="l" rtl="0" fontAlgn="base">
      <a:spcBef>
        <a:spcPct val="0"/>
      </a:spcBef>
      <a:spcAft>
        <a:spcPct val="0"/>
      </a:spcAft>
      <a:defRPr sz="2000" kern="1200">
        <a:solidFill>
          <a:schemeClr val="accent2"/>
        </a:solidFill>
        <a:latin typeface="Arial" charset="0"/>
        <a:ea typeface="+mn-ea"/>
        <a:cs typeface="+mn-cs"/>
      </a:defRPr>
    </a:lvl3pPr>
    <a:lvl4pPr marL="1371600" algn="l" rtl="0" fontAlgn="base">
      <a:spcBef>
        <a:spcPct val="0"/>
      </a:spcBef>
      <a:spcAft>
        <a:spcPct val="0"/>
      </a:spcAft>
      <a:defRPr sz="2000" kern="1200">
        <a:solidFill>
          <a:schemeClr val="accent2"/>
        </a:solidFill>
        <a:latin typeface="Arial" charset="0"/>
        <a:ea typeface="+mn-ea"/>
        <a:cs typeface="+mn-cs"/>
      </a:defRPr>
    </a:lvl4pPr>
    <a:lvl5pPr marL="1828800" algn="l" rtl="0" fontAlgn="base">
      <a:spcBef>
        <a:spcPct val="0"/>
      </a:spcBef>
      <a:spcAft>
        <a:spcPct val="0"/>
      </a:spcAft>
      <a:defRPr sz="2000" kern="1200">
        <a:solidFill>
          <a:schemeClr val="accent2"/>
        </a:solidFill>
        <a:latin typeface="Arial" charset="0"/>
        <a:ea typeface="+mn-ea"/>
        <a:cs typeface="+mn-cs"/>
      </a:defRPr>
    </a:lvl5pPr>
    <a:lvl6pPr marL="2286000" algn="l" defTabSz="914400" rtl="0" eaLnBrk="1" latinLnBrk="0" hangingPunct="1">
      <a:defRPr sz="2000" kern="1200">
        <a:solidFill>
          <a:schemeClr val="accent2"/>
        </a:solidFill>
        <a:latin typeface="Arial" charset="0"/>
        <a:ea typeface="+mn-ea"/>
        <a:cs typeface="+mn-cs"/>
      </a:defRPr>
    </a:lvl6pPr>
    <a:lvl7pPr marL="2743200" algn="l" defTabSz="914400" rtl="0" eaLnBrk="1" latinLnBrk="0" hangingPunct="1">
      <a:defRPr sz="2000" kern="1200">
        <a:solidFill>
          <a:schemeClr val="accent2"/>
        </a:solidFill>
        <a:latin typeface="Arial" charset="0"/>
        <a:ea typeface="+mn-ea"/>
        <a:cs typeface="+mn-cs"/>
      </a:defRPr>
    </a:lvl7pPr>
    <a:lvl8pPr marL="3200400" algn="l" defTabSz="914400" rtl="0" eaLnBrk="1" latinLnBrk="0" hangingPunct="1">
      <a:defRPr sz="2000" kern="1200">
        <a:solidFill>
          <a:schemeClr val="accent2"/>
        </a:solidFill>
        <a:latin typeface="Arial" charset="0"/>
        <a:ea typeface="+mn-ea"/>
        <a:cs typeface="+mn-cs"/>
      </a:defRPr>
    </a:lvl8pPr>
    <a:lvl9pPr marL="3657600" algn="l" defTabSz="914400" rtl="0" eaLnBrk="1" latinLnBrk="0" hangingPunct="1">
      <a:defRPr sz="2000" kern="1200">
        <a:solidFill>
          <a:schemeClr val="accent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99"/>
    <a:srgbClr val="FFCDDE"/>
    <a:srgbClr val="FF73A2"/>
    <a:srgbClr val="FF3176"/>
    <a:srgbClr val="33CC33"/>
    <a:srgbClr val="3333CC"/>
    <a:srgbClr val="6EA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06" autoAdjust="0"/>
    <p:restoredTop sz="94595" autoAdjust="0"/>
  </p:normalViewPr>
  <p:slideViewPr>
    <p:cSldViewPr snapToGrid="0">
      <p:cViewPr varScale="1">
        <p:scale>
          <a:sx n="60" d="100"/>
          <a:sy n="60" d="100"/>
        </p:scale>
        <p:origin x="134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7" d="100"/>
          <a:sy n="57" d="100"/>
        </p:scale>
        <p:origin x="-1218"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es-E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s-E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s-E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1C95BF66-3B30-4D49-B906-13EE0673036B}" type="slidenum">
              <a:rPr lang="es-ES"/>
              <a:pPr>
                <a:defRPr/>
              </a:pPr>
              <a:t>‹Nº›</a:t>
            </a:fld>
            <a:endParaRPr lang="es-ES"/>
          </a:p>
        </p:txBody>
      </p:sp>
    </p:spTree>
    <p:extLst>
      <p:ext uri="{BB962C8B-B14F-4D97-AF65-F5344CB8AC3E}">
        <p14:creationId xmlns:p14="http://schemas.microsoft.com/office/powerpoint/2010/main" val="3391319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0200" y="762000"/>
            <a:ext cx="3383280" cy="877824"/>
          </a:xfrm>
          <a:prstGeom prst="rect">
            <a:avLst/>
          </a:prstGeom>
        </p:spPr>
        <p:txBody>
          <a:bodyPr anchor="b"/>
          <a:lstStyle>
            <a:lvl1pPr algn="l">
              <a:buNone/>
              <a:defRPr sz="1800" b="1"/>
            </a:lvl1pPr>
          </a:lstStyle>
          <a:p>
            <a:r>
              <a:rPr lang="es-ES" smtClean="0"/>
              <a:t>Haga clic para modificar el estilo de título del patrón</a:t>
            </a:r>
            <a:endParaRPr lang="en-US"/>
          </a:p>
        </p:txBody>
      </p:sp>
      <p:sp>
        <p:nvSpPr>
          <p:cNvPr id="3" name="Text Placeholder 2"/>
          <p:cNvSpPr>
            <a:spLocks noGrp="1"/>
          </p:cNvSpPr>
          <p:nvPr>
            <p:ph type="body" idx="2"/>
          </p:nvPr>
        </p:nvSpPr>
        <p:spPr>
          <a:xfrm>
            <a:off x="5410200" y="1676400"/>
            <a:ext cx="3383280" cy="4953000"/>
          </a:xfrm>
          <a:prstGeom prst="rect">
            <a:avLst/>
          </a:prstGeo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4" name="Content Placeholder 3"/>
          <p:cNvSpPr>
            <a:spLocks noGrp="1"/>
          </p:cNvSpPr>
          <p:nvPr>
            <p:ph sz="half" idx="1"/>
          </p:nvPr>
        </p:nvSpPr>
        <p:spPr>
          <a:xfrm>
            <a:off x="152400" y="533400"/>
            <a:ext cx="5102352" cy="6095047"/>
          </a:xfrm>
          <a:prstGeom prst="rect">
            <a:avLst/>
          </a:prstGeom>
        </p:spPr>
        <p:txBody>
          <a:bodyPr/>
          <a:lstStyle>
            <a:lvl1pPr>
              <a:defRPr sz="3200"/>
            </a:lvl1pPr>
            <a:lvl2pPr>
              <a:defRPr sz="2800"/>
            </a:lvl2pPr>
            <a:lvl3pPr>
              <a:defRPr sz="2400"/>
            </a:lvl3pPr>
            <a:lvl4pPr>
              <a:defRPr sz="2000"/>
            </a:lvl4pPr>
            <a:lvl5pPr>
              <a:defRPr sz="20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2"/>
          <p:cNvSpPr>
            <a:spLocks noGrp="1"/>
          </p:cNvSpPr>
          <p:nvPr>
            <p:ph type="ftr" sz="quarter" idx="10"/>
          </p:nvPr>
        </p:nvSpPr>
        <p:spPr>
          <a:xfrm>
            <a:off x="5527675" y="42182"/>
            <a:ext cx="3497263" cy="225425"/>
          </a:xfrm>
          <a:prstGeom prst="rect">
            <a:avLst/>
          </a:prstGeom>
        </p:spPr>
        <p:txBody>
          <a:bodyPr/>
          <a:lstStyle>
            <a:lvl1pPr>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5527675" y="42182"/>
            <a:ext cx="3497263" cy="225425"/>
          </a:xfrm>
          <a:prstGeom prst="rect">
            <a:avLst/>
          </a:prstGeom>
        </p:spPr>
        <p:txBody>
          <a:bodyPr/>
          <a:lstStyle>
            <a:lvl1pPr>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a:prstGeom prst="rect">
            <a:avLst/>
          </a:prstGeom>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1828800"/>
            <a:ext cx="8229600" cy="47450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Footer Placeholder 2"/>
          <p:cNvSpPr>
            <a:spLocks noGrp="1"/>
          </p:cNvSpPr>
          <p:nvPr>
            <p:ph type="ftr" sz="quarter" idx="10"/>
          </p:nvPr>
        </p:nvSpPr>
        <p:spPr>
          <a:xfrm>
            <a:off x="5527675" y="42182"/>
            <a:ext cx="3497263" cy="225425"/>
          </a:xfrm>
          <a:prstGeom prst="rect">
            <a:avLst/>
          </a:prstGeom>
        </p:spPr>
        <p:txBody>
          <a:bodyPr/>
          <a:lstStyle>
            <a:lvl1pPr>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0"/>
            <a:ext cx="1905000" cy="5867400"/>
          </a:xfrm>
          <a:prstGeom prst="rect">
            <a:avLst/>
          </a:prstGeo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762000"/>
            <a:ext cx="6248400" cy="5867400"/>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Footer Placeholder 2"/>
          <p:cNvSpPr>
            <a:spLocks noGrp="1"/>
          </p:cNvSpPr>
          <p:nvPr>
            <p:ph type="ftr" sz="quarter" idx="10"/>
          </p:nvPr>
        </p:nvSpPr>
        <p:spPr>
          <a:xfrm>
            <a:off x="5527675" y="42182"/>
            <a:ext cx="3497263" cy="225425"/>
          </a:xfrm>
          <a:prstGeom prst="rect">
            <a:avLst/>
          </a:prstGeom>
        </p:spPr>
        <p:txBody>
          <a:bodyPr/>
          <a:lstStyle>
            <a:lvl1pPr>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digo Fuente">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Title 1"/>
          <p:cNvSpPr>
            <a:spLocks noGrp="1"/>
          </p:cNvSpPr>
          <p:nvPr>
            <p:ph type="title"/>
          </p:nvPr>
        </p:nvSpPr>
        <p:spPr>
          <a:xfrm>
            <a:off x="457200" y="685800"/>
            <a:ext cx="8229600" cy="1066800"/>
          </a:xfrm>
          <a:prstGeom prst="rect">
            <a:avLst/>
          </a:prstGeom>
        </p:spPr>
        <p:txBody>
          <a:bodyPr/>
          <a:lstStyle/>
          <a:p>
            <a:r>
              <a:rPr lang="es-ES" smtClean="0"/>
              <a:t>Haga clic para modificar el estilo de título del patrón</a:t>
            </a:r>
            <a:endParaRPr lang="en-US"/>
          </a:p>
        </p:txBody>
      </p:sp>
      <p:sp>
        <p:nvSpPr>
          <p:cNvPr id="3" name="Footer Placeholder 2"/>
          <p:cNvSpPr>
            <a:spLocks noGrp="1"/>
          </p:cNvSpPr>
          <p:nvPr>
            <p:ph type="ftr" sz="quarter" idx="10"/>
          </p:nvPr>
        </p:nvSpPr>
        <p:spPr>
          <a:xfrm>
            <a:off x="5410200" y="144463"/>
            <a:ext cx="3497263" cy="225425"/>
          </a:xfrm>
          <a:prstGeom prst="rect">
            <a:avLst/>
          </a:prstGeom>
        </p:spPr>
        <p:txBody>
          <a:bodyPr/>
          <a:lstStyle>
            <a:lvl1pPr algn="r" eaLnBrk="1" latinLnBrk="0" hangingPunct="1">
              <a:defRPr kumimoji="0" sz="700">
                <a:solidFill>
                  <a:schemeClr val="accent2">
                    <a:lumMod val="60000"/>
                    <a:lumOff val="40000"/>
                  </a:schemeClr>
                </a:solidFill>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a:xfrm>
            <a:off x="5527675" y="42182"/>
            <a:ext cx="3497263" cy="225425"/>
          </a:xfrm>
          <a:prstGeom prst="rect">
            <a:avLst/>
          </a:prstGeom>
        </p:spPr>
        <p:txBody>
          <a:bodyPr/>
          <a:lstStyle>
            <a:lvl1pPr>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a:prstGeom prst="rect">
            <a:avLst/>
          </a:prstGeom>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457200" y="1828800"/>
            <a:ext cx="8229600" cy="47450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unciado y Codigo Fuente">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igo Fuente">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a:prstGeom prst="rect">
            <a:avLst/>
          </a:prstGeo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722313" y="3367088"/>
            <a:ext cx="7772400" cy="1509712"/>
          </a:xfrm>
          <a:prstGeom prst="rect">
            <a:avLst/>
          </a:prstGeo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4" name="Footer Placeholder 2"/>
          <p:cNvSpPr>
            <a:spLocks noGrp="1"/>
          </p:cNvSpPr>
          <p:nvPr>
            <p:ph type="ftr" sz="quarter" idx="10"/>
          </p:nvPr>
        </p:nvSpPr>
        <p:spPr>
          <a:xfrm>
            <a:off x="5527675" y="42182"/>
            <a:ext cx="3497263" cy="225425"/>
          </a:xfrm>
          <a:prstGeom prst="rect">
            <a:avLst/>
          </a:prstGeom>
        </p:spPr>
        <p:txBody>
          <a:bodyPr/>
          <a:lstStyle>
            <a:lvl1pPr>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a:prstGeom prst="rect">
            <a:avLst/>
          </a:prstGeo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828800"/>
            <a:ext cx="4038600" cy="4946587"/>
          </a:xfrm>
          <a:prstGeom prst="rect">
            <a:avLst/>
          </a:prstGeom>
        </p:spPr>
        <p:txBody>
          <a:bodyPr/>
          <a:lstStyle>
            <a:lvl1pPr>
              <a:defRPr sz="2000"/>
            </a:lvl1pPr>
            <a:lvl2pPr>
              <a:defRPr sz="1900"/>
            </a:lvl2pPr>
            <a:lvl3pPr>
              <a:defRPr sz="18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828800"/>
            <a:ext cx="4038600" cy="4946587"/>
          </a:xfrm>
          <a:prstGeom prst="rect">
            <a:avLst/>
          </a:prstGeom>
        </p:spPr>
        <p:txBody>
          <a:bodyPr/>
          <a:lstStyle>
            <a:lvl1pPr>
              <a:defRPr sz="2000"/>
            </a:lvl1pPr>
            <a:lvl2pPr>
              <a:defRPr sz="1900"/>
            </a:lvl2pPr>
            <a:lvl3pPr>
              <a:defRPr sz="18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Footer Placeholder 2"/>
          <p:cNvSpPr>
            <a:spLocks noGrp="1"/>
          </p:cNvSpPr>
          <p:nvPr>
            <p:ph type="ftr" sz="quarter" idx="10"/>
          </p:nvPr>
        </p:nvSpPr>
        <p:spPr>
          <a:xfrm>
            <a:off x="5527675" y="42182"/>
            <a:ext cx="3497263" cy="225425"/>
          </a:xfrm>
          <a:prstGeom prst="rect">
            <a:avLst/>
          </a:prstGeom>
        </p:spPr>
        <p:txBody>
          <a:bodyPr/>
          <a:lstStyle>
            <a:lvl1pPr>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382000" cy="1069848"/>
          </a:xfrm>
          <a:prstGeom prst="rect">
            <a:avLst/>
          </a:prstGeom>
        </p:spPr>
        <p:txBody>
          <a:bodyPr/>
          <a:lstStyle>
            <a:lvl1pPr>
              <a:defRPr sz="4000" b="0" i="0" cap="none" baseline="0"/>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381000" y="1828800"/>
            <a:ext cx="4041648" cy="457200"/>
          </a:xfrm>
          <a:prstGeom prst="rect">
            <a:avLst/>
          </a:prstGeo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Text Placeholder 3"/>
          <p:cNvSpPr>
            <a:spLocks noGrp="1"/>
          </p:cNvSpPr>
          <p:nvPr>
            <p:ph type="body" sz="half" idx="3"/>
          </p:nvPr>
        </p:nvSpPr>
        <p:spPr>
          <a:xfrm>
            <a:off x="4724400" y="1828800"/>
            <a:ext cx="4041775" cy="457200"/>
          </a:xfrm>
          <a:prstGeom prst="rect">
            <a:avLst/>
          </a:prstGeo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Content Placeholder 4"/>
          <p:cNvSpPr>
            <a:spLocks noGrp="1"/>
          </p:cNvSpPr>
          <p:nvPr>
            <p:ph sz="quarter" idx="2"/>
          </p:nvPr>
        </p:nvSpPr>
        <p:spPr>
          <a:xfrm>
            <a:off x="381000" y="2286000"/>
            <a:ext cx="4041648" cy="4308719"/>
          </a:xfrm>
          <a:prstGeom prst="rect">
            <a:avLst/>
          </a:prstGeom>
        </p:spPr>
        <p:txBody>
          <a:bodyPr/>
          <a:lstStyle>
            <a:lvl1pPr>
              <a:defRPr sz="20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Content Placeholder 5"/>
          <p:cNvSpPr>
            <a:spLocks noGrp="1"/>
          </p:cNvSpPr>
          <p:nvPr>
            <p:ph sz="quarter" idx="4"/>
          </p:nvPr>
        </p:nvSpPr>
        <p:spPr>
          <a:xfrm>
            <a:off x="4718304" y="2286000"/>
            <a:ext cx="4041775" cy="4308719"/>
          </a:xfrm>
          <a:prstGeom prst="rect">
            <a:avLst/>
          </a:prstGeom>
        </p:spPr>
        <p:txBody>
          <a:bodyPr/>
          <a:lstStyle>
            <a:lvl1pPr>
              <a:defRPr sz="20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Footer Placeholder 27"/>
          <p:cNvSpPr>
            <a:spLocks noGrp="1"/>
          </p:cNvSpPr>
          <p:nvPr>
            <p:ph type="ftr" sz="quarter" idx="10"/>
          </p:nvPr>
        </p:nvSpPr>
        <p:spPr>
          <a:xfrm>
            <a:off x="5527675" y="42182"/>
            <a:ext cx="3497263" cy="225425"/>
          </a:xfrm>
          <a:prstGeom prst="rect">
            <a:avLst/>
          </a:prstGeom>
        </p:spPr>
        <p:txBody>
          <a:bodyPr rtlCol="0"/>
          <a:lstStyle>
            <a:lvl1pPr>
              <a:defRPr/>
            </a:lvl1pPr>
          </a:lstStyle>
          <a:p>
            <a:pPr>
              <a:defRPr/>
            </a:pPr>
            <a:r>
              <a:rPr lang="es-PE"/>
              <a:t>Programación 1 - 2009-01 - Unidad 5 - Funciones</a:t>
            </a:r>
            <a:endParaRPr lang="es-ES"/>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7" name="Title 1"/>
          <p:cNvSpPr>
            <a:spLocks noGrp="1"/>
          </p:cNvSpPr>
          <p:nvPr>
            <p:ph type="title"/>
          </p:nvPr>
        </p:nvSpPr>
        <p:spPr>
          <a:xfrm>
            <a:off x="457200" y="685800"/>
            <a:ext cx="8229600" cy="1066800"/>
          </a:xfrm>
          <a:prstGeom prst="rect">
            <a:avLst/>
          </a:prstGeom>
        </p:spPr>
        <p:txBody>
          <a:bodyPr/>
          <a:lstStyle/>
          <a:p>
            <a:r>
              <a:rPr lang="es-ES" smtClean="0"/>
              <a:t>Haga clic para modificar el estilo de título del patrón</a:t>
            </a:r>
            <a:endParaRPr lang="en-US"/>
          </a:p>
        </p:txBody>
      </p:sp>
      <p:sp>
        <p:nvSpPr>
          <p:cNvPr id="3" name="Footer Placeholder 2"/>
          <p:cNvSpPr>
            <a:spLocks noGrp="1"/>
          </p:cNvSpPr>
          <p:nvPr>
            <p:ph type="ftr" sz="quarter" idx="10"/>
          </p:nvPr>
        </p:nvSpPr>
        <p:spPr>
          <a:xfrm>
            <a:off x="5410200" y="144463"/>
            <a:ext cx="3497263" cy="225425"/>
          </a:xfrm>
          <a:prstGeom prst="rect">
            <a:avLst/>
          </a:prstGeom>
        </p:spPr>
        <p:txBody>
          <a:bodyPr/>
          <a:lstStyle>
            <a:lvl1pPr algn="r" eaLnBrk="1" latinLnBrk="0" hangingPunct="1">
              <a:defRPr kumimoji="0" sz="700">
                <a:solidFill>
                  <a:schemeClr val="accent2">
                    <a:lumMod val="60000"/>
                    <a:lumOff val="40000"/>
                  </a:schemeClr>
                </a:solidFill>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a:xfrm>
            <a:off x="5410200" y="144463"/>
            <a:ext cx="3497263" cy="225425"/>
          </a:xfrm>
          <a:prstGeom prst="rect">
            <a:avLst/>
          </a:prstGeom>
        </p:spPr>
        <p:txBody>
          <a:bodyPr/>
          <a:lstStyle>
            <a:lvl1pPr algn="r" eaLnBrk="1" latinLnBrk="0" hangingPunct="1">
              <a:defRPr kumimoji="0" sz="700">
                <a:solidFill>
                  <a:schemeClr val="accent2">
                    <a:lumMod val="60000"/>
                    <a:lumOff val="40000"/>
                  </a:schemeClr>
                </a:solidFill>
              </a:defRPr>
            </a:lvl1pPr>
          </a:lstStyle>
          <a:p>
            <a:pPr>
              <a:defRPr/>
            </a:pPr>
            <a:r>
              <a:rPr lang="es-PE"/>
              <a:t>Programación 1 - 2009-01 - Unidad 5 - Funciones</a:t>
            </a:r>
            <a:endParaRPr lang="es-ES" dirty="0"/>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Rectangle 19"/>
          <p:cNvSpPr>
            <a:spLocks noChangeArrowheads="1"/>
          </p:cNvSpPr>
          <p:nvPr userDrawn="1"/>
        </p:nvSpPr>
        <p:spPr bwMode="auto">
          <a:xfrm>
            <a:off x="0" y="6453188"/>
            <a:ext cx="9144000" cy="252412"/>
          </a:xfrm>
          <a:prstGeom prst="rect">
            <a:avLst/>
          </a:prstGeom>
          <a:gradFill rotWithShape="1">
            <a:gsLst>
              <a:gs pos="0">
                <a:srgbClr val="FFFFFF"/>
              </a:gs>
              <a:gs pos="100000">
                <a:schemeClr val="bg2"/>
              </a:gs>
            </a:gsLst>
            <a:lin ang="0" scaled="1"/>
          </a:gradFill>
          <a:ln w="9525" algn="ctr">
            <a:noFill/>
            <a:miter lim="800000"/>
            <a:headEnd/>
            <a:tailEnd/>
          </a:ln>
          <a:effectLst/>
        </p:spPr>
        <p:txBody>
          <a:bodyPr wrap="none" anchor="ctr"/>
          <a:lstStyle/>
          <a:p>
            <a:pPr algn="ctr">
              <a:defRPr/>
            </a:pPr>
            <a:endParaRPr lang="es-PE"/>
          </a:p>
        </p:txBody>
      </p:sp>
      <p:pic>
        <p:nvPicPr>
          <p:cNvPr id="22" name="Imagen 21">
            <a:extLst>
              <a:ext uri="{FF2B5EF4-FFF2-40B4-BE49-F238E27FC236}">
                <a16:creationId xmlns:a16="http://schemas.microsoft.com/office/drawing/2014/main" id="{900FB265-DE80-2617-0488-9E0954450A95}"/>
              </a:ext>
            </a:extLst>
          </p:cNvPr>
          <p:cNvPicPr>
            <a:picLocks noChangeAspect="1"/>
          </p:cNvPicPr>
          <p:nvPr userDrawn="1"/>
        </p:nvPicPr>
        <p:blipFill>
          <a:blip r:embed="rId18"/>
          <a:stretch>
            <a:fillRect/>
          </a:stretch>
        </p:blipFill>
        <p:spPr>
          <a:xfrm>
            <a:off x="1" y="250125"/>
            <a:ext cx="9144000" cy="862604"/>
          </a:xfrm>
          <a:prstGeom prst="rect">
            <a:avLst/>
          </a:prstGeom>
        </p:spPr>
      </p:pic>
    </p:spTree>
  </p:cSld>
  <p:clrMap bg1="lt1" tx1="dk1" bg2="lt2" tx2="dk2" accent1="accent1" accent2="accent2" accent3="accent3" accent4="accent4" accent5="accent5" accent6="accent6" hlink="hlink" folHlink="folHlink"/>
  <p:sldLayoutIdLst>
    <p:sldLayoutId id="2147483882" r:id="rId1"/>
    <p:sldLayoutId id="2147483874" r:id="rId2"/>
    <p:sldLayoutId id="2147483885" r:id="rId3"/>
    <p:sldLayoutId id="2147483886" r:id="rId4"/>
    <p:sldLayoutId id="2147483875" r:id="rId5"/>
    <p:sldLayoutId id="2147483876" r:id="rId6"/>
    <p:sldLayoutId id="2147483887" r:id="rId7"/>
    <p:sldLayoutId id="2147483888" r:id="rId8"/>
    <p:sldLayoutId id="2147483889" r:id="rId9"/>
    <p:sldLayoutId id="2147483877" r:id="rId10"/>
    <p:sldLayoutId id="2147483878" r:id="rId11"/>
    <p:sldLayoutId id="2147483879" r:id="rId12"/>
    <p:sldLayoutId id="2147483880" r:id="rId13"/>
    <p:sldLayoutId id="2147483893" r:id="rId14"/>
    <p:sldLayoutId id="2147483894" r:id="rId15"/>
    <p:sldLayoutId id="2147483881" r:id="rId16"/>
  </p:sldLayoutIdLst>
  <p:transition spd="med">
    <p:random/>
  </p:transition>
  <p:timing>
    <p:tnLst>
      <p:par>
        <p:cTn id="1" dur="indefinite" restart="never" nodeType="tmRoot"/>
      </p:par>
    </p:tnLst>
  </p:timing>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p:titleStyle>
    <p:body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128210" y="3222293"/>
            <a:ext cx="3561348" cy="836362"/>
          </a:xfrm>
          <a:prstGeom prst="rect">
            <a:avLst/>
          </a:prstGeom>
        </p:spPr>
        <p:txBody>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pPr eaLnBrk="1" hangingPunct="1"/>
            <a:r>
              <a:rPr lang="es-PE" sz="4800" b="1" dirty="0" smtClean="0">
                <a:solidFill>
                  <a:srgbClr val="FF0000"/>
                </a:solidFill>
              </a:rPr>
              <a:t>Estructuras</a:t>
            </a:r>
            <a:endParaRPr lang="en-US" sz="4800" b="1" dirty="0" smtClean="0">
              <a:solidFill>
                <a:srgbClr val="FF0000"/>
              </a:solidFill>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422960"/>
            <a:ext cx="8229600" cy="1066800"/>
          </a:xfrm>
          <a:prstGeom prst="rect">
            <a:avLst/>
          </a:prstGeom>
        </p:spPr>
        <p:txBody>
          <a:bodyPr/>
          <a:lstStyle/>
          <a:p>
            <a:pPr eaLnBrk="1" hangingPunct="1"/>
            <a:r>
              <a:rPr lang="es-ES_tradnl" b="1" dirty="0" smtClean="0">
                <a:solidFill>
                  <a:schemeClr val="bg1"/>
                </a:solidFill>
              </a:rPr>
              <a:t>Declaración de variables</a:t>
            </a:r>
            <a:endParaRPr lang="es-ES" b="1" dirty="0" smtClean="0">
              <a:solidFill>
                <a:schemeClr val="bg1"/>
              </a:solidFill>
            </a:endParaRPr>
          </a:p>
        </p:txBody>
      </p:sp>
      <p:sp>
        <p:nvSpPr>
          <p:cNvPr id="21507" name="Rectangle 3"/>
          <p:cNvSpPr>
            <a:spLocks noGrp="1" noChangeArrowheads="1"/>
          </p:cNvSpPr>
          <p:nvPr>
            <p:ph idx="4294967295"/>
          </p:nvPr>
        </p:nvSpPr>
        <p:spPr>
          <a:xfrm>
            <a:off x="426943" y="1514901"/>
            <a:ext cx="8259857" cy="4954138"/>
          </a:xfrm>
          <a:prstGeom prst="rect">
            <a:avLst/>
          </a:prstGeom>
        </p:spPr>
        <p:txBody>
          <a:bodyPr/>
          <a:lstStyle/>
          <a:p>
            <a:pPr marL="109537" indent="0" algn="just">
              <a:buNone/>
            </a:pPr>
            <a:r>
              <a:rPr lang="es-ES" sz="2400" dirty="0">
                <a:solidFill>
                  <a:srgbClr val="002060"/>
                </a:solidFill>
              </a:rPr>
              <a:t>Segunda: Definir el tipo de dato estructura con un nombre determinado y declarar posteriormente las variables de ese tipo de dato. Para ello la estructura se identificará con un nombre de forma obligatoria.</a:t>
            </a:r>
          </a:p>
          <a:p>
            <a:pPr algn="just"/>
            <a:endParaRPr lang="es-ES" sz="2400" dirty="0">
              <a:solidFill>
                <a:srgbClr val="002060"/>
              </a:solidFill>
            </a:endParaRPr>
          </a:p>
          <a:p>
            <a:pPr marL="109537" indent="0" algn="just">
              <a:buNone/>
            </a:pPr>
            <a:r>
              <a:rPr lang="es-ES" sz="2400" dirty="0" err="1" smtClean="0">
                <a:solidFill>
                  <a:srgbClr val="002060"/>
                </a:solidFill>
              </a:rPr>
              <a:t>struct</a:t>
            </a:r>
            <a:r>
              <a:rPr lang="es-ES" sz="2400" dirty="0" smtClean="0">
                <a:solidFill>
                  <a:srgbClr val="002060"/>
                </a:solidFill>
              </a:rPr>
              <a:t>  </a:t>
            </a:r>
            <a:r>
              <a:rPr lang="es-ES" sz="2400" dirty="0">
                <a:solidFill>
                  <a:srgbClr val="002060"/>
                </a:solidFill>
              </a:rPr>
              <a:t>tarjetas {</a:t>
            </a:r>
          </a:p>
          <a:p>
            <a:pPr marL="109537" indent="0" algn="just">
              <a:buNone/>
            </a:pPr>
            <a:r>
              <a:rPr lang="es-ES" sz="2400" dirty="0">
                <a:solidFill>
                  <a:srgbClr val="002060"/>
                </a:solidFill>
              </a:rPr>
              <a:t>      </a:t>
            </a:r>
            <a:r>
              <a:rPr lang="es-ES" sz="2400" dirty="0" err="1" smtClean="0">
                <a:solidFill>
                  <a:srgbClr val="002060"/>
                </a:solidFill>
              </a:rPr>
              <a:t>long</a:t>
            </a:r>
            <a:r>
              <a:rPr lang="es-ES" sz="2400" dirty="0" smtClean="0">
                <a:solidFill>
                  <a:srgbClr val="002060"/>
                </a:solidFill>
              </a:rPr>
              <a:t> </a:t>
            </a:r>
            <a:r>
              <a:rPr lang="es-ES" sz="2400" dirty="0" err="1" smtClean="0">
                <a:solidFill>
                  <a:srgbClr val="002060"/>
                </a:solidFill>
              </a:rPr>
              <a:t>long</a:t>
            </a:r>
            <a:r>
              <a:rPr lang="es-ES" sz="2400" dirty="0" smtClean="0">
                <a:solidFill>
                  <a:srgbClr val="002060"/>
                </a:solidFill>
              </a:rPr>
              <a:t>  </a:t>
            </a:r>
            <a:r>
              <a:rPr lang="es-ES" sz="2400" dirty="0" err="1">
                <a:solidFill>
                  <a:srgbClr val="002060"/>
                </a:solidFill>
              </a:rPr>
              <a:t>num_tarjeta</a:t>
            </a:r>
            <a:r>
              <a:rPr lang="es-ES" sz="2400" dirty="0">
                <a:solidFill>
                  <a:srgbClr val="002060"/>
                </a:solidFill>
              </a:rPr>
              <a:t>;</a:t>
            </a:r>
          </a:p>
          <a:p>
            <a:pPr marL="109537" indent="0" algn="just">
              <a:buNone/>
            </a:pPr>
            <a:r>
              <a:rPr lang="es-ES" sz="2400" dirty="0">
                <a:solidFill>
                  <a:srgbClr val="002060"/>
                </a:solidFill>
              </a:rPr>
              <a:t>  </a:t>
            </a:r>
            <a:r>
              <a:rPr lang="es-ES" sz="2400" dirty="0" smtClean="0">
                <a:solidFill>
                  <a:srgbClr val="002060"/>
                </a:solidFill>
              </a:rPr>
              <a:t>    </a:t>
            </a:r>
            <a:r>
              <a:rPr lang="es-ES" sz="2400" dirty="0" err="1" smtClean="0">
                <a:solidFill>
                  <a:srgbClr val="002060"/>
                </a:solidFill>
              </a:rPr>
              <a:t>char</a:t>
            </a:r>
            <a:r>
              <a:rPr lang="es-ES" sz="2400" dirty="0" smtClean="0">
                <a:solidFill>
                  <a:srgbClr val="002060"/>
                </a:solidFill>
              </a:rPr>
              <a:t> </a:t>
            </a:r>
            <a:r>
              <a:rPr lang="es-ES" sz="2400" dirty="0" err="1">
                <a:solidFill>
                  <a:srgbClr val="002060"/>
                </a:solidFill>
              </a:rPr>
              <a:t>tipo_cuenta</a:t>
            </a:r>
            <a:r>
              <a:rPr lang="es-ES" sz="2400" dirty="0">
                <a:solidFill>
                  <a:srgbClr val="002060"/>
                </a:solidFill>
              </a:rPr>
              <a:t>; </a:t>
            </a:r>
          </a:p>
          <a:p>
            <a:pPr marL="109537" indent="0" algn="just">
              <a:buNone/>
            </a:pPr>
            <a:r>
              <a:rPr lang="es-ES" sz="2400" dirty="0" smtClean="0">
                <a:solidFill>
                  <a:srgbClr val="002060"/>
                </a:solidFill>
              </a:rPr>
              <a:t>      </a:t>
            </a:r>
            <a:r>
              <a:rPr lang="es-ES" sz="2400" dirty="0" err="1" smtClean="0">
                <a:solidFill>
                  <a:srgbClr val="002060"/>
                </a:solidFill>
              </a:rPr>
              <a:t>float</a:t>
            </a:r>
            <a:r>
              <a:rPr lang="es-ES" sz="2400" dirty="0" smtClean="0">
                <a:solidFill>
                  <a:srgbClr val="002060"/>
                </a:solidFill>
              </a:rPr>
              <a:t>  </a:t>
            </a:r>
            <a:r>
              <a:rPr lang="es-ES" sz="2400" dirty="0">
                <a:solidFill>
                  <a:srgbClr val="002060"/>
                </a:solidFill>
              </a:rPr>
              <a:t>saldo; </a:t>
            </a:r>
          </a:p>
          <a:p>
            <a:pPr marL="109537" indent="0" algn="just">
              <a:buNone/>
            </a:pPr>
            <a:r>
              <a:rPr lang="es-ES" sz="2400" dirty="0">
                <a:solidFill>
                  <a:srgbClr val="002060"/>
                </a:solidFill>
              </a:rPr>
              <a:t>      </a:t>
            </a:r>
            <a:r>
              <a:rPr lang="es-ES" sz="2400" dirty="0" smtClean="0">
                <a:solidFill>
                  <a:srgbClr val="002060"/>
                </a:solidFill>
              </a:rPr>
              <a:t>} </a:t>
            </a:r>
            <a:endParaRPr lang="es-ES" sz="2400" dirty="0">
              <a:solidFill>
                <a:srgbClr val="002060"/>
              </a:solidFill>
            </a:endParaRPr>
          </a:p>
          <a:p>
            <a:pPr marL="109537" indent="0" algn="just">
              <a:buNone/>
            </a:pPr>
            <a:r>
              <a:rPr lang="es-ES" sz="2400" dirty="0" err="1">
                <a:solidFill>
                  <a:srgbClr val="002060"/>
                </a:solidFill>
              </a:rPr>
              <a:t>struct</a:t>
            </a:r>
            <a:r>
              <a:rPr lang="es-ES" sz="2400" dirty="0">
                <a:solidFill>
                  <a:srgbClr val="002060"/>
                </a:solidFill>
              </a:rPr>
              <a:t>  tarjetas cli1, cli2; </a:t>
            </a:r>
          </a:p>
          <a:p>
            <a:pPr marL="109537" indent="0" algn="just">
              <a:buNone/>
            </a:pPr>
            <a:endParaRPr lang="es-ES" sz="2400" dirty="0">
              <a:solidFill>
                <a:srgbClr val="002060"/>
              </a:solidFill>
            </a:endParaRPr>
          </a:p>
          <a:p>
            <a:pPr marL="109537" indent="0" algn="just">
              <a:buNone/>
            </a:pPr>
            <a:endParaRPr lang="es-ES" sz="2400" dirty="0">
              <a:solidFill>
                <a:srgbClr val="002060"/>
              </a:solidFill>
            </a:endParaRPr>
          </a:p>
        </p:txBody>
      </p:sp>
    </p:spTree>
    <p:extLst>
      <p:ext uri="{BB962C8B-B14F-4D97-AF65-F5344CB8AC3E}">
        <p14:creationId xmlns:p14="http://schemas.microsoft.com/office/powerpoint/2010/main" val="2216922245"/>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326408"/>
            <a:ext cx="8229600" cy="1066800"/>
          </a:xfrm>
          <a:prstGeom prst="rect">
            <a:avLst/>
          </a:prstGeom>
        </p:spPr>
        <p:txBody>
          <a:bodyPr/>
          <a:lstStyle/>
          <a:p>
            <a:pPr eaLnBrk="1" hangingPunct="1"/>
            <a:r>
              <a:rPr lang="es-ES_tradnl" b="1" dirty="0" smtClean="0">
                <a:solidFill>
                  <a:schemeClr val="bg1"/>
                </a:solidFill>
              </a:rPr>
              <a:t>Acceso a los elementos de un </a:t>
            </a:r>
            <a:r>
              <a:rPr lang="es-ES_tradnl" b="1" dirty="0" err="1" smtClean="0">
                <a:solidFill>
                  <a:schemeClr val="bg1"/>
                </a:solidFill>
              </a:rPr>
              <a:t>struct</a:t>
            </a:r>
            <a:endParaRPr lang="es-ES" b="1" dirty="0" smtClean="0">
              <a:solidFill>
                <a:schemeClr val="bg1"/>
              </a:solidFill>
            </a:endParaRPr>
          </a:p>
        </p:txBody>
      </p:sp>
      <p:sp>
        <p:nvSpPr>
          <p:cNvPr id="21507" name="Rectangle 3"/>
          <p:cNvSpPr>
            <a:spLocks noGrp="1" noChangeArrowheads="1"/>
          </p:cNvSpPr>
          <p:nvPr>
            <p:ph idx="4294967295"/>
          </p:nvPr>
        </p:nvSpPr>
        <p:spPr>
          <a:xfrm>
            <a:off x="426943" y="1514901"/>
            <a:ext cx="8259857" cy="4954138"/>
          </a:xfrm>
          <a:prstGeom prst="rect">
            <a:avLst/>
          </a:prstGeom>
        </p:spPr>
        <p:txBody>
          <a:bodyPr/>
          <a:lstStyle/>
          <a:p>
            <a:pPr marL="109537" indent="0" algn="just">
              <a:buNone/>
            </a:pPr>
            <a:r>
              <a:rPr lang="es-PE" sz="2400" dirty="0"/>
              <a:t>Para acceder a cada uno de los datos que forman </a:t>
            </a:r>
            <a:r>
              <a:rPr lang="es-PE" sz="2400" dirty="0" smtClean="0"/>
              <a:t>la estructura, </a:t>
            </a:r>
            <a:r>
              <a:rPr lang="es-PE" sz="2400" dirty="0"/>
              <a:t>tanto si queremos leer su valor como si queremos </a:t>
            </a:r>
            <a:r>
              <a:rPr lang="es-PE" sz="2400" dirty="0" smtClean="0"/>
              <a:t>modificarlo, </a:t>
            </a:r>
            <a:r>
              <a:rPr lang="es-PE" sz="2400" dirty="0"/>
              <a:t>se debe indicar el </a:t>
            </a:r>
            <a:r>
              <a:rPr lang="es-PE" sz="2400" dirty="0" smtClean="0"/>
              <a:t>nombre de </a:t>
            </a:r>
            <a:r>
              <a:rPr lang="es-PE" sz="2400" dirty="0"/>
              <a:t>la variable y el del dato (o campo) separados por un </a:t>
            </a:r>
            <a:r>
              <a:rPr lang="es-PE" sz="2400" dirty="0" smtClean="0"/>
              <a:t>punto.</a:t>
            </a:r>
            <a:endParaRPr lang="es-ES" sz="2400" dirty="0"/>
          </a:p>
          <a:p>
            <a:pPr marL="109537" indent="0">
              <a:buNone/>
            </a:pPr>
            <a:r>
              <a:rPr lang="es-PE" sz="2000" dirty="0" err="1"/>
              <a:t>struct</a:t>
            </a:r>
            <a:endParaRPr lang="es-PE" sz="2000" dirty="0"/>
          </a:p>
          <a:p>
            <a:pPr marL="109537" indent="0">
              <a:buNone/>
            </a:pPr>
            <a:r>
              <a:rPr lang="es-PE" sz="2000" dirty="0"/>
              <a:t>{</a:t>
            </a:r>
          </a:p>
          <a:p>
            <a:pPr marL="109537" indent="0">
              <a:buNone/>
            </a:pPr>
            <a:r>
              <a:rPr lang="es-PE" sz="2000" dirty="0" smtClean="0"/>
              <a:t>     </a:t>
            </a:r>
            <a:r>
              <a:rPr lang="es-PE" sz="2000" dirty="0" err="1" smtClean="0"/>
              <a:t>char</a:t>
            </a:r>
            <a:r>
              <a:rPr lang="es-PE" sz="2000" dirty="0" smtClean="0"/>
              <a:t> </a:t>
            </a:r>
            <a:r>
              <a:rPr lang="es-PE" sz="2000" dirty="0"/>
              <a:t>inicial;</a:t>
            </a:r>
          </a:p>
          <a:p>
            <a:pPr marL="109537" indent="0">
              <a:buNone/>
            </a:pPr>
            <a:r>
              <a:rPr lang="es-PE" sz="2000" dirty="0" smtClean="0"/>
              <a:t>     </a:t>
            </a:r>
            <a:r>
              <a:rPr lang="es-PE" sz="2000" dirty="0" err="1" smtClean="0"/>
              <a:t>int</a:t>
            </a:r>
            <a:r>
              <a:rPr lang="es-PE" sz="2000" dirty="0" smtClean="0"/>
              <a:t> </a:t>
            </a:r>
            <a:r>
              <a:rPr lang="es-PE" sz="2000" dirty="0"/>
              <a:t>edad;</a:t>
            </a:r>
          </a:p>
          <a:p>
            <a:pPr marL="109537" indent="0">
              <a:buNone/>
            </a:pPr>
            <a:r>
              <a:rPr lang="es-PE" sz="2000" dirty="0" smtClean="0"/>
              <a:t>     </a:t>
            </a:r>
            <a:r>
              <a:rPr lang="es-PE" sz="2000" dirty="0" err="1" smtClean="0"/>
              <a:t>float</a:t>
            </a:r>
            <a:r>
              <a:rPr lang="es-PE" sz="2000" dirty="0" smtClean="0"/>
              <a:t> </a:t>
            </a:r>
            <a:r>
              <a:rPr lang="es-PE" sz="2000" dirty="0"/>
              <a:t>nota;</a:t>
            </a:r>
          </a:p>
          <a:p>
            <a:pPr marL="109537" indent="0">
              <a:buNone/>
            </a:pPr>
            <a:r>
              <a:rPr lang="es-PE" sz="2000" dirty="0"/>
              <a:t>} persona;</a:t>
            </a:r>
          </a:p>
          <a:p>
            <a:pPr marL="109537" indent="0">
              <a:buNone/>
            </a:pPr>
            <a:r>
              <a:rPr lang="es-PE" sz="2000" dirty="0" smtClean="0"/>
              <a:t>   </a:t>
            </a:r>
            <a:r>
              <a:rPr lang="es-PE" sz="2000" dirty="0" err="1" smtClean="0"/>
              <a:t>persona.inicial</a:t>
            </a:r>
            <a:r>
              <a:rPr lang="es-PE" sz="2000" dirty="0" smtClean="0"/>
              <a:t> </a:t>
            </a:r>
            <a:r>
              <a:rPr lang="es-PE" sz="2000" dirty="0"/>
              <a:t>= 'J';</a:t>
            </a:r>
          </a:p>
          <a:p>
            <a:pPr marL="109537" indent="0">
              <a:buNone/>
            </a:pPr>
            <a:r>
              <a:rPr lang="es-PE" sz="2000" dirty="0" smtClean="0"/>
              <a:t>   </a:t>
            </a:r>
            <a:r>
              <a:rPr lang="es-PE" sz="2000" dirty="0" err="1" smtClean="0"/>
              <a:t>persona.edad</a:t>
            </a:r>
            <a:r>
              <a:rPr lang="es-PE" sz="2000" dirty="0" smtClean="0"/>
              <a:t> </a:t>
            </a:r>
            <a:r>
              <a:rPr lang="es-PE" sz="2000" dirty="0"/>
              <a:t>= 20;</a:t>
            </a:r>
          </a:p>
          <a:p>
            <a:pPr marL="109537" indent="0">
              <a:buNone/>
            </a:pPr>
            <a:r>
              <a:rPr lang="es-PE" sz="2000" dirty="0" smtClean="0"/>
              <a:t>   </a:t>
            </a:r>
            <a:r>
              <a:rPr lang="es-PE" sz="2000" dirty="0" err="1" smtClean="0"/>
              <a:t>persona.nota</a:t>
            </a:r>
            <a:r>
              <a:rPr lang="es-PE" sz="2000" dirty="0" smtClean="0"/>
              <a:t> </a:t>
            </a:r>
            <a:r>
              <a:rPr lang="es-PE" sz="2000" dirty="0"/>
              <a:t>= 7.5;</a:t>
            </a:r>
            <a:endParaRPr lang="es-ES" sz="2000" dirty="0"/>
          </a:p>
          <a:p>
            <a:pPr marL="109537" indent="0" algn="just">
              <a:buNone/>
            </a:pPr>
            <a:endParaRPr lang="es-ES" sz="2400" dirty="0"/>
          </a:p>
        </p:txBody>
      </p:sp>
    </p:spTree>
    <p:extLst>
      <p:ext uri="{BB962C8B-B14F-4D97-AF65-F5344CB8AC3E}">
        <p14:creationId xmlns:p14="http://schemas.microsoft.com/office/powerpoint/2010/main" val="2968149818"/>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426488"/>
            <a:ext cx="8229600" cy="1066800"/>
          </a:xfrm>
          <a:prstGeom prst="rect">
            <a:avLst/>
          </a:prstGeom>
        </p:spPr>
        <p:txBody>
          <a:bodyPr/>
          <a:lstStyle/>
          <a:p>
            <a:pPr eaLnBrk="1" hangingPunct="1"/>
            <a:r>
              <a:rPr lang="es-ES_tradnl" b="1" dirty="0" smtClean="0">
                <a:solidFill>
                  <a:schemeClr val="bg1"/>
                </a:solidFill>
              </a:rPr>
              <a:t>Estructuras anidadas</a:t>
            </a:r>
            <a:endParaRPr lang="es-ES" b="1" dirty="0" smtClean="0">
              <a:solidFill>
                <a:schemeClr val="bg1"/>
              </a:solidFill>
            </a:endParaRPr>
          </a:p>
        </p:txBody>
      </p:sp>
      <p:sp>
        <p:nvSpPr>
          <p:cNvPr id="21507" name="Rectangle 3"/>
          <p:cNvSpPr>
            <a:spLocks noGrp="1" noChangeArrowheads="1"/>
          </p:cNvSpPr>
          <p:nvPr>
            <p:ph idx="4294967295"/>
          </p:nvPr>
        </p:nvSpPr>
        <p:spPr>
          <a:xfrm>
            <a:off x="426943" y="1119118"/>
            <a:ext cx="8259857" cy="1692323"/>
          </a:xfrm>
          <a:prstGeom prst="rect">
            <a:avLst/>
          </a:prstGeom>
        </p:spPr>
        <p:txBody>
          <a:bodyPr/>
          <a:lstStyle/>
          <a:p>
            <a:pPr marL="109537" indent="0" algn="just">
              <a:buNone/>
            </a:pPr>
            <a:r>
              <a:rPr lang="es-PE" sz="2400" dirty="0" smtClean="0"/>
              <a:t>Podemos </a:t>
            </a:r>
            <a:r>
              <a:rPr lang="es-PE" sz="2400" dirty="0"/>
              <a:t>encontrarnos con </a:t>
            </a:r>
            <a:r>
              <a:rPr lang="es-PE" sz="2400" dirty="0" smtClean="0"/>
              <a:t>una estructura </a:t>
            </a:r>
            <a:r>
              <a:rPr lang="es-PE" sz="2400" dirty="0"/>
              <a:t>que tenga varios datos, y que a su vez ocurra que uno de esos datos esté formado por varios datos </a:t>
            </a:r>
            <a:r>
              <a:rPr lang="es-PE" sz="2400" dirty="0" smtClean="0"/>
              <a:t>más sencillos</a:t>
            </a:r>
            <a:r>
              <a:rPr lang="es-PE" sz="2400" dirty="0"/>
              <a:t>. Para hacerlo desde C++, incluiríamos un “</a:t>
            </a:r>
            <a:r>
              <a:rPr lang="es-PE" sz="2400" dirty="0" err="1"/>
              <a:t>struct</a:t>
            </a:r>
            <a:r>
              <a:rPr lang="es-PE" sz="2400" dirty="0"/>
              <a:t>” dentro de otro, así</a:t>
            </a:r>
            <a:r>
              <a:rPr lang="es-PE" sz="2400" dirty="0" smtClean="0"/>
              <a:t>:</a:t>
            </a:r>
            <a:endParaRPr lang="es-PE" sz="2400" dirty="0"/>
          </a:p>
          <a:p>
            <a:pPr marL="109537" indent="0" algn="just">
              <a:buNone/>
            </a:pPr>
            <a:endParaRPr lang="es-ES" sz="2400" dirty="0"/>
          </a:p>
        </p:txBody>
      </p:sp>
      <p:graphicFrame>
        <p:nvGraphicFramePr>
          <p:cNvPr id="6" name="Tabla 5"/>
          <p:cNvGraphicFramePr>
            <a:graphicFrameLocks noGrp="1"/>
          </p:cNvGraphicFramePr>
          <p:nvPr>
            <p:extLst>
              <p:ext uri="{D42A27DB-BD31-4B8C-83A1-F6EECF244321}">
                <p14:modId xmlns:p14="http://schemas.microsoft.com/office/powerpoint/2010/main" val="128315104"/>
              </p:ext>
            </p:extLst>
          </p:nvPr>
        </p:nvGraphicFramePr>
        <p:xfrm>
          <a:off x="423086" y="2816362"/>
          <a:ext cx="8550322" cy="3383280"/>
        </p:xfrm>
        <a:graphic>
          <a:graphicData uri="http://schemas.openxmlformats.org/drawingml/2006/table">
            <a:tbl>
              <a:tblPr firstRow="1" bandRow="1">
                <a:tableStyleId>{2D5ABB26-0587-4C30-8999-92F81FD0307C}</a:tableStyleId>
              </a:tblPr>
              <a:tblGrid>
                <a:gridCol w="4275161">
                  <a:extLst>
                    <a:ext uri="{9D8B030D-6E8A-4147-A177-3AD203B41FA5}">
                      <a16:colId xmlns:a16="http://schemas.microsoft.com/office/drawing/2014/main" val="20000"/>
                    </a:ext>
                  </a:extLst>
                </a:gridCol>
                <a:gridCol w="4275161">
                  <a:extLst>
                    <a:ext uri="{9D8B030D-6E8A-4147-A177-3AD203B41FA5}">
                      <a16:colId xmlns:a16="http://schemas.microsoft.com/office/drawing/2014/main" val="20001"/>
                    </a:ext>
                  </a:extLst>
                </a:gridCol>
              </a:tblGrid>
              <a:tr h="370840">
                <a:tc>
                  <a:txBody>
                    <a:bodyPr/>
                    <a:lstStyle/>
                    <a:p>
                      <a:pPr marL="109537" indent="0">
                        <a:buNone/>
                      </a:pPr>
                      <a:r>
                        <a:rPr lang="es-PE" sz="1800" dirty="0" err="1" smtClean="0"/>
                        <a:t>struct</a:t>
                      </a:r>
                      <a:r>
                        <a:rPr lang="es-PE" sz="1800" dirty="0" smtClean="0"/>
                        <a:t> </a:t>
                      </a:r>
                      <a:r>
                        <a:rPr lang="es-PE" sz="1800" dirty="0" err="1" smtClean="0"/>
                        <a:t>fechaNacimiento</a:t>
                      </a:r>
                      <a:endParaRPr lang="es-PE" sz="1800" dirty="0" smtClean="0"/>
                    </a:p>
                    <a:p>
                      <a:pPr marL="109537" indent="0">
                        <a:buNone/>
                      </a:pPr>
                      <a:r>
                        <a:rPr lang="es-PE" sz="1800" dirty="0" smtClean="0"/>
                        <a:t>{</a:t>
                      </a:r>
                    </a:p>
                    <a:p>
                      <a:pPr marL="109537" indent="0">
                        <a:buNone/>
                      </a:pPr>
                      <a:r>
                        <a:rPr lang="es-PE" sz="1800" dirty="0" smtClean="0"/>
                        <a:t>    </a:t>
                      </a:r>
                      <a:r>
                        <a:rPr lang="es-PE" sz="1800" dirty="0" err="1" smtClean="0"/>
                        <a:t>int</a:t>
                      </a:r>
                      <a:r>
                        <a:rPr lang="es-PE" sz="1800" dirty="0" smtClean="0"/>
                        <a:t> </a:t>
                      </a:r>
                      <a:r>
                        <a:rPr lang="es-PE" sz="1800" dirty="0" err="1" smtClean="0"/>
                        <a:t>dia</a:t>
                      </a:r>
                      <a:r>
                        <a:rPr lang="es-PE" sz="1800" dirty="0" smtClean="0"/>
                        <a:t>;</a:t>
                      </a:r>
                    </a:p>
                    <a:p>
                      <a:pPr marL="109537" indent="0">
                        <a:buNone/>
                      </a:pPr>
                      <a:r>
                        <a:rPr lang="es-PE" sz="1800" dirty="0" smtClean="0"/>
                        <a:t>    </a:t>
                      </a:r>
                      <a:r>
                        <a:rPr lang="es-PE" sz="1800" dirty="0" err="1" smtClean="0"/>
                        <a:t>int</a:t>
                      </a:r>
                      <a:r>
                        <a:rPr lang="es-PE" sz="1800" dirty="0" smtClean="0"/>
                        <a:t> mes;</a:t>
                      </a:r>
                    </a:p>
                    <a:p>
                      <a:pPr marL="109537" indent="0">
                        <a:buNone/>
                      </a:pPr>
                      <a:r>
                        <a:rPr lang="es-PE" sz="1800" dirty="0" smtClean="0"/>
                        <a:t>    </a:t>
                      </a:r>
                      <a:r>
                        <a:rPr lang="es-PE" sz="1800" dirty="0" err="1" smtClean="0"/>
                        <a:t>int</a:t>
                      </a:r>
                      <a:r>
                        <a:rPr lang="es-PE" sz="1800" dirty="0" smtClean="0"/>
                        <a:t> </a:t>
                      </a:r>
                      <a:r>
                        <a:rPr lang="es-PE" sz="1800" dirty="0" err="1" smtClean="0"/>
                        <a:t>anio</a:t>
                      </a:r>
                      <a:r>
                        <a:rPr lang="es-PE" sz="1800" dirty="0" smtClean="0"/>
                        <a:t>;</a:t>
                      </a:r>
                    </a:p>
                    <a:p>
                      <a:pPr marL="109537" indent="0">
                        <a:buNone/>
                      </a:pPr>
                      <a:r>
                        <a:rPr lang="es-PE" sz="1800" dirty="0" smtClean="0"/>
                        <a:t>};</a:t>
                      </a:r>
                    </a:p>
                    <a:p>
                      <a:pPr marL="109537" indent="0">
                        <a:buNone/>
                      </a:pPr>
                      <a:r>
                        <a:rPr lang="es-PE" sz="1800" dirty="0" err="1" smtClean="0"/>
                        <a:t>struct</a:t>
                      </a:r>
                      <a:r>
                        <a:rPr lang="es-PE" sz="1800" dirty="0" smtClean="0"/>
                        <a:t> </a:t>
                      </a:r>
                      <a:r>
                        <a:rPr lang="es-PE" sz="1800" dirty="0" err="1" smtClean="0"/>
                        <a:t>datosPersona</a:t>
                      </a:r>
                      <a:endParaRPr lang="es-PE" sz="1800" dirty="0" smtClean="0"/>
                    </a:p>
                    <a:p>
                      <a:pPr marL="109537" indent="0">
                        <a:buNone/>
                      </a:pPr>
                      <a:r>
                        <a:rPr lang="es-PE" sz="1800" dirty="0" smtClean="0"/>
                        <a:t>{</a:t>
                      </a:r>
                    </a:p>
                    <a:p>
                      <a:pPr marL="109537" indent="0">
                        <a:buNone/>
                      </a:pPr>
                      <a:r>
                        <a:rPr lang="es-PE" sz="1800" dirty="0" smtClean="0"/>
                        <a:t>    </a:t>
                      </a:r>
                      <a:r>
                        <a:rPr lang="es-PE" sz="1800" dirty="0" err="1" smtClean="0"/>
                        <a:t>char</a:t>
                      </a:r>
                      <a:r>
                        <a:rPr lang="es-PE" sz="1800" dirty="0" smtClean="0"/>
                        <a:t> inicial;</a:t>
                      </a:r>
                    </a:p>
                    <a:p>
                      <a:pPr marL="109537" indent="0">
                        <a:buNone/>
                      </a:pPr>
                      <a:r>
                        <a:rPr lang="es-PE" sz="1800" dirty="0" smtClean="0"/>
                        <a:t>    </a:t>
                      </a:r>
                      <a:r>
                        <a:rPr lang="es-PE" sz="1800" dirty="0" err="1" smtClean="0"/>
                        <a:t>struct</a:t>
                      </a:r>
                      <a:r>
                        <a:rPr lang="es-PE" sz="1800" dirty="0" smtClean="0"/>
                        <a:t>  </a:t>
                      </a:r>
                      <a:r>
                        <a:rPr lang="es-PE" sz="1800" dirty="0" err="1" smtClean="0"/>
                        <a:t>fechaNacimiento</a:t>
                      </a:r>
                      <a:r>
                        <a:rPr lang="es-PE" sz="1800" dirty="0" smtClean="0"/>
                        <a:t> </a:t>
                      </a:r>
                      <a:r>
                        <a:rPr lang="es-PE" sz="1800" dirty="0" err="1" smtClean="0"/>
                        <a:t>diaNacimiento</a:t>
                      </a:r>
                      <a:r>
                        <a:rPr lang="es-PE" sz="1800" dirty="0" smtClean="0"/>
                        <a:t>;</a:t>
                      </a:r>
                    </a:p>
                    <a:p>
                      <a:pPr marL="109537" indent="0">
                        <a:buNone/>
                      </a:pPr>
                      <a:r>
                        <a:rPr lang="es-PE" sz="1800" dirty="0" smtClean="0"/>
                        <a:t>    </a:t>
                      </a:r>
                      <a:r>
                        <a:rPr lang="es-PE" sz="1800" dirty="0" err="1" smtClean="0"/>
                        <a:t>float</a:t>
                      </a:r>
                      <a:r>
                        <a:rPr lang="es-PE" sz="1800" dirty="0" smtClean="0"/>
                        <a:t> nota;</a:t>
                      </a:r>
                    </a:p>
                    <a:p>
                      <a:pPr marL="109537" indent="0">
                        <a:buNone/>
                      </a:pPr>
                      <a:r>
                        <a:rPr lang="es-PE" sz="1800" dirty="0" smtClean="0"/>
                        <a:t>};</a:t>
                      </a:r>
                    </a:p>
                  </a:txBody>
                  <a:tcPr/>
                </a:tc>
                <a:tc>
                  <a:txBody>
                    <a:bodyPr/>
                    <a:lstStyle/>
                    <a:p>
                      <a:pPr marL="109537" indent="0">
                        <a:buNone/>
                      </a:pPr>
                      <a:r>
                        <a:rPr lang="es-PE" sz="1800" dirty="0" err="1" smtClean="0"/>
                        <a:t>int</a:t>
                      </a:r>
                      <a:r>
                        <a:rPr lang="es-PE" sz="1800" dirty="0" smtClean="0"/>
                        <a:t> </a:t>
                      </a:r>
                      <a:r>
                        <a:rPr lang="es-PE" sz="1800" dirty="0" err="1" smtClean="0"/>
                        <a:t>main</a:t>
                      </a:r>
                      <a:r>
                        <a:rPr lang="es-PE" sz="1800" dirty="0" smtClean="0"/>
                        <a:t>()</a:t>
                      </a:r>
                    </a:p>
                    <a:p>
                      <a:pPr marL="109537" indent="0">
                        <a:buNone/>
                      </a:pPr>
                      <a:r>
                        <a:rPr lang="es-PE" sz="1800" dirty="0" smtClean="0"/>
                        <a:t>{</a:t>
                      </a:r>
                    </a:p>
                    <a:p>
                      <a:pPr marL="109537" indent="0">
                        <a:buNone/>
                      </a:pPr>
                      <a:r>
                        <a:rPr lang="es-PE" sz="1800" dirty="0" smtClean="0"/>
                        <a:t>     </a:t>
                      </a:r>
                      <a:r>
                        <a:rPr lang="es-PE" sz="1800" dirty="0" err="1" smtClean="0"/>
                        <a:t>struct</a:t>
                      </a:r>
                      <a:r>
                        <a:rPr lang="es-PE" sz="1800" dirty="0" smtClean="0"/>
                        <a:t> </a:t>
                      </a:r>
                      <a:r>
                        <a:rPr lang="es-PE" sz="1800" dirty="0" err="1" smtClean="0"/>
                        <a:t>datosPersona</a:t>
                      </a:r>
                      <a:r>
                        <a:rPr lang="es-PE" sz="1800" dirty="0" smtClean="0"/>
                        <a:t> persona;</a:t>
                      </a:r>
                    </a:p>
                    <a:p>
                      <a:pPr marL="109537" indent="0">
                        <a:buNone/>
                      </a:pPr>
                      <a:r>
                        <a:rPr lang="es-PE" sz="1800" baseline="0" dirty="0" smtClean="0"/>
                        <a:t>     </a:t>
                      </a:r>
                      <a:r>
                        <a:rPr lang="es-PE" sz="1800" dirty="0" err="1" smtClean="0"/>
                        <a:t>persona.inicial</a:t>
                      </a:r>
                      <a:r>
                        <a:rPr lang="es-PE" sz="1800" dirty="0" smtClean="0"/>
                        <a:t> = 'I';</a:t>
                      </a:r>
                    </a:p>
                    <a:p>
                      <a:pPr marL="109537" indent="0">
                        <a:buNone/>
                      </a:pPr>
                      <a:r>
                        <a:rPr lang="es-PE" sz="1800" dirty="0" smtClean="0"/>
                        <a:t>     </a:t>
                      </a:r>
                      <a:r>
                        <a:rPr lang="es-PE" sz="1800" dirty="0" err="1" smtClean="0"/>
                        <a:t>persona.diaNacimiento.mes</a:t>
                      </a:r>
                      <a:r>
                        <a:rPr lang="es-PE" sz="1800" dirty="0" smtClean="0"/>
                        <a:t> = 8;</a:t>
                      </a:r>
                    </a:p>
                    <a:p>
                      <a:pPr marL="109537" indent="0">
                        <a:buNone/>
                      </a:pPr>
                      <a:r>
                        <a:rPr lang="es-PE" sz="1800" dirty="0" smtClean="0"/>
                        <a:t>     </a:t>
                      </a:r>
                      <a:r>
                        <a:rPr lang="es-PE" sz="1800" dirty="0" err="1" smtClean="0"/>
                        <a:t>persona.nota</a:t>
                      </a:r>
                      <a:r>
                        <a:rPr lang="es-PE" sz="1800" dirty="0" smtClean="0"/>
                        <a:t> = 7.5;</a:t>
                      </a:r>
                    </a:p>
                    <a:p>
                      <a:pPr marL="109537" indent="0">
                        <a:buNone/>
                      </a:pPr>
                      <a:r>
                        <a:rPr lang="es-PE" sz="1800" dirty="0" smtClean="0"/>
                        <a:t>     </a:t>
                      </a:r>
                      <a:r>
                        <a:rPr lang="es-PE" sz="1800" dirty="0" err="1" smtClean="0"/>
                        <a:t>cout</a:t>
                      </a:r>
                      <a:r>
                        <a:rPr lang="es-PE" sz="1800" dirty="0" smtClean="0"/>
                        <a:t> &lt;&lt; "La nota es " &lt;&lt; </a:t>
                      </a:r>
                      <a:r>
                        <a:rPr lang="es-PE" sz="1800" dirty="0" err="1" smtClean="0"/>
                        <a:t>persona.nota</a:t>
                      </a:r>
                      <a:r>
                        <a:rPr lang="es-PE" sz="1800" dirty="0" smtClean="0"/>
                        <a:t>;</a:t>
                      </a:r>
                    </a:p>
                    <a:p>
                      <a:pPr marL="109537" indent="0">
                        <a:buNone/>
                      </a:pPr>
                      <a:r>
                        <a:rPr lang="es-PE" sz="1800" dirty="0" smtClean="0"/>
                        <a:t>     _</a:t>
                      </a:r>
                      <a:r>
                        <a:rPr lang="es-PE" sz="1800" dirty="0" err="1" smtClean="0"/>
                        <a:t>getch</a:t>
                      </a:r>
                      <a:r>
                        <a:rPr lang="es-PE" sz="1800" dirty="0" smtClean="0"/>
                        <a:t>();     </a:t>
                      </a:r>
                    </a:p>
                    <a:p>
                      <a:pPr marL="109537" indent="0">
                        <a:buNone/>
                      </a:pPr>
                      <a:r>
                        <a:rPr lang="es-PE" sz="1800" dirty="0" smtClean="0"/>
                        <a:t>     </a:t>
                      </a:r>
                      <a:r>
                        <a:rPr lang="es-PE" sz="1800" dirty="0" err="1" smtClean="0"/>
                        <a:t>return</a:t>
                      </a:r>
                      <a:r>
                        <a:rPr lang="es-PE" sz="1800" dirty="0" smtClean="0"/>
                        <a:t> 0;</a:t>
                      </a:r>
                    </a:p>
                    <a:p>
                      <a:pPr marL="109537" indent="0">
                        <a:buNone/>
                      </a:pPr>
                      <a:r>
                        <a:rPr lang="es-PE" sz="1800" dirty="0" smtClean="0"/>
                        <a:t>}</a:t>
                      </a:r>
                      <a:endParaRPr lang="es-ES" sz="1800" dirty="0" smtClean="0"/>
                    </a:p>
                    <a:p>
                      <a:endParaRPr lang="es-PE"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62785573"/>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371896"/>
            <a:ext cx="8229600" cy="1066800"/>
          </a:xfrm>
          <a:prstGeom prst="rect">
            <a:avLst/>
          </a:prstGeom>
        </p:spPr>
        <p:txBody>
          <a:bodyPr/>
          <a:lstStyle/>
          <a:p>
            <a:pPr eaLnBrk="1" hangingPunct="1"/>
            <a:r>
              <a:rPr lang="es-ES_tradnl" sz="3600" b="1" dirty="0" err="1" smtClean="0">
                <a:solidFill>
                  <a:schemeClr val="bg1"/>
                </a:solidFill>
              </a:rPr>
              <a:t>Typedef</a:t>
            </a:r>
            <a:endParaRPr lang="es-ES" sz="3600" b="1" dirty="0" smtClean="0">
              <a:solidFill>
                <a:schemeClr val="bg1"/>
              </a:solidFill>
            </a:endParaRPr>
          </a:p>
        </p:txBody>
      </p:sp>
      <p:sp>
        <p:nvSpPr>
          <p:cNvPr id="21507" name="Rectangle 3"/>
          <p:cNvSpPr>
            <a:spLocks noGrp="1" noChangeArrowheads="1"/>
          </p:cNvSpPr>
          <p:nvPr>
            <p:ph idx="4294967295"/>
          </p:nvPr>
        </p:nvSpPr>
        <p:spPr>
          <a:xfrm>
            <a:off x="426943" y="1337477"/>
            <a:ext cx="8259857" cy="4954138"/>
          </a:xfrm>
          <a:prstGeom prst="rect">
            <a:avLst/>
          </a:prstGeom>
        </p:spPr>
        <p:txBody>
          <a:bodyPr/>
          <a:lstStyle/>
          <a:p>
            <a:pPr marL="109537" indent="0" algn="just">
              <a:buNone/>
            </a:pPr>
            <a:r>
              <a:rPr lang="es-PE" sz="2400" dirty="0">
                <a:solidFill>
                  <a:srgbClr val="002060"/>
                </a:solidFill>
              </a:rPr>
              <a:t>La palabra clave </a:t>
            </a:r>
            <a:r>
              <a:rPr lang="es-PE" sz="2400" dirty="0" err="1">
                <a:solidFill>
                  <a:srgbClr val="002060"/>
                </a:solidFill>
              </a:rPr>
              <a:t>typedef</a:t>
            </a:r>
            <a:r>
              <a:rPr lang="es-PE" sz="2400" dirty="0">
                <a:solidFill>
                  <a:srgbClr val="002060"/>
                </a:solidFill>
              </a:rPr>
              <a:t> permite definir explícitamente </a:t>
            </a:r>
            <a:r>
              <a:rPr lang="es-PE" sz="2400" dirty="0" smtClean="0">
                <a:solidFill>
                  <a:srgbClr val="002060"/>
                </a:solidFill>
              </a:rPr>
              <a:t>un nuevo </a:t>
            </a:r>
            <a:r>
              <a:rPr lang="es-PE" sz="2400" dirty="0">
                <a:solidFill>
                  <a:srgbClr val="002060"/>
                </a:solidFill>
              </a:rPr>
              <a:t>nombre de tipo. Realmente no se crea un nuevo tipo </a:t>
            </a:r>
            <a:r>
              <a:rPr lang="es-PE" sz="2400" dirty="0" smtClean="0">
                <a:solidFill>
                  <a:srgbClr val="002060"/>
                </a:solidFill>
              </a:rPr>
              <a:t>sino que </a:t>
            </a:r>
            <a:r>
              <a:rPr lang="es-PE" sz="2400" dirty="0">
                <a:solidFill>
                  <a:srgbClr val="002060"/>
                </a:solidFill>
              </a:rPr>
              <a:t>se define un ‘alias’ para un tipo existente. Este permite </a:t>
            </a:r>
            <a:r>
              <a:rPr lang="es-PE" sz="2400" dirty="0" smtClean="0">
                <a:solidFill>
                  <a:srgbClr val="002060"/>
                </a:solidFill>
              </a:rPr>
              <a:t>usar nombres </a:t>
            </a:r>
            <a:r>
              <a:rPr lang="es-PE" sz="2400" dirty="0">
                <a:solidFill>
                  <a:srgbClr val="002060"/>
                </a:solidFill>
              </a:rPr>
              <a:t>más descriptivos para los tipos de datos que usamos </a:t>
            </a:r>
            <a:r>
              <a:rPr lang="es-PE" sz="2400" dirty="0" smtClean="0">
                <a:solidFill>
                  <a:srgbClr val="002060"/>
                </a:solidFill>
              </a:rPr>
              <a:t>y para </a:t>
            </a:r>
            <a:r>
              <a:rPr lang="es-PE" sz="2400" dirty="0">
                <a:solidFill>
                  <a:srgbClr val="002060"/>
                </a:solidFill>
              </a:rPr>
              <a:t>las estructuras que hallamos creado.</a:t>
            </a:r>
          </a:p>
          <a:p>
            <a:pPr marL="109537" indent="0">
              <a:buNone/>
            </a:pPr>
            <a:r>
              <a:rPr lang="es-PE" sz="2400" dirty="0">
                <a:solidFill>
                  <a:srgbClr val="002060"/>
                </a:solidFill>
              </a:rPr>
              <a:t>La sintaxis de la sentencia </a:t>
            </a:r>
            <a:r>
              <a:rPr lang="es-PE" sz="2400" dirty="0" err="1">
                <a:solidFill>
                  <a:srgbClr val="002060"/>
                </a:solidFill>
              </a:rPr>
              <a:t>typedef</a:t>
            </a:r>
            <a:r>
              <a:rPr lang="es-PE" sz="2400" dirty="0">
                <a:solidFill>
                  <a:srgbClr val="002060"/>
                </a:solidFill>
              </a:rPr>
              <a:t> es la siguiente</a:t>
            </a:r>
            <a:r>
              <a:rPr lang="es-PE" sz="2400" dirty="0" smtClean="0">
                <a:solidFill>
                  <a:srgbClr val="002060"/>
                </a:solidFill>
              </a:rPr>
              <a:t>:</a:t>
            </a:r>
            <a:endParaRPr lang="es-ES" sz="2400" dirty="0">
              <a:solidFill>
                <a:srgbClr val="002060"/>
              </a:solidFill>
            </a:endParaRPr>
          </a:p>
          <a:p>
            <a:pPr marL="109537" indent="0" algn="ctr">
              <a:spcBef>
                <a:spcPts val="600"/>
              </a:spcBef>
              <a:buNone/>
            </a:pPr>
            <a:r>
              <a:rPr lang="es-PE" sz="2400" dirty="0" err="1">
                <a:solidFill>
                  <a:srgbClr val="002060"/>
                </a:solidFill>
              </a:rPr>
              <a:t>typedef</a:t>
            </a:r>
            <a:r>
              <a:rPr lang="es-PE" sz="2400" dirty="0">
                <a:solidFill>
                  <a:srgbClr val="002060"/>
                </a:solidFill>
              </a:rPr>
              <a:t> tipo alias;</a:t>
            </a:r>
          </a:p>
          <a:p>
            <a:pPr algn="just">
              <a:spcBef>
                <a:spcPts val="600"/>
              </a:spcBef>
              <a:buFont typeface="Arial" panose="020B0604020202020204" pitchFamily="34" charset="0"/>
              <a:buChar char="•"/>
            </a:pPr>
            <a:r>
              <a:rPr lang="es-PE" sz="2400" dirty="0" smtClean="0">
                <a:solidFill>
                  <a:srgbClr val="002060"/>
                </a:solidFill>
              </a:rPr>
              <a:t>tipo </a:t>
            </a:r>
            <a:r>
              <a:rPr lang="es-PE" sz="2400" dirty="0">
                <a:solidFill>
                  <a:srgbClr val="002060"/>
                </a:solidFill>
              </a:rPr>
              <a:t>es cualquier tipo de datos existente </a:t>
            </a:r>
            <a:r>
              <a:rPr lang="es-PE" sz="2400" dirty="0" smtClean="0">
                <a:solidFill>
                  <a:srgbClr val="002060"/>
                </a:solidFill>
              </a:rPr>
              <a:t>o </a:t>
            </a:r>
            <a:r>
              <a:rPr lang="es-PE" sz="2400" dirty="0">
                <a:solidFill>
                  <a:srgbClr val="002060"/>
                </a:solidFill>
              </a:rPr>
              <a:t>la </a:t>
            </a:r>
            <a:r>
              <a:rPr lang="es-PE" sz="2400" dirty="0" smtClean="0">
                <a:solidFill>
                  <a:srgbClr val="002060"/>
                </a:solidFill>
              </a:rPr>
              <a:t>definición de </a:t>
            </a:r>
            <a:r>
              <a:rPr lang="es-PE" sz="2400" dirty="0">
                <a:solidFill>
                  <a:srgbClr val="002060"/>
                </a:solidFill>
              </a:rPr>
              <a:t>una estructura</a:t>
            </a:r>
          </a:p>
          <a:p>
            <a:pPr algn="just">
              <a:spcBef>
                <a:spcPts val="600"/>
              </a:spcBef>
              <a:buFont typeface="Arial" panose="020B0604020202020204" pitchFamily="34" charset="0"/>
              <a:buChar char="•"/>
            </a:pPr>
            <a:r>
              <a:rPr lang="es-PE" sz="2400" dirty="0" smtClean="0">
                <a:solidFill>
                  <a:srgbClr val="002060"/>
                </a:solidFill>
              </a:rPr>
              <a:t>alias </a:t>
            </a:r>
            <a:r>
              <a:rPr lang="es-PE" sz="2400" dirty="0">
                <a:solidFill>
                  <a:srgbClr val="002060"/>
                </a:solidFill>
              </a:rPr>
              <a:t>es el nuevo nombre para ese tipo.</a:t>
            </a:r>
            <a:endParaRPr lang="es-ES" sz="2400" dirty="0">
              <a:solidFill>
                <a:srgbClr val="002060"/>
              </a:solidFill>
            </a:endParaRPr>
          </a:p>
        </p:txBody>
      </p:sp>
    </p:spTree>
    <p:extLst>
      <p:ext uri="{BB962C8B-B14F-4D97-AF65-F5344CB8AC3E}">
        <p14:creationId xmlns:p14="http://schemas.microsoft.com/office/powerpoint/2010/main" val="3471467867"/>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371896"/>
            <a:ext cx="8229600" cy="1066800"/>
          </a:xfrm>
          <a:prstGeom prst="rect">
            <a:avLst/>
          </a:prstGeom>
        </p:spPr>
        <p:txBody>
          <a:bodyPr/>
          <a:lstStyle/>
          <a:p>
            <a:pPr eaLnBrk="1" hangingPunct="1"/>
            <a:r>
              <a:rPr lang="es-ES_tradnl" sz="3200" b="1" dirty="0" err="1" smtClean="0">
                <a:solidFill>
                  <a:schemeClr val="bg1"/>
                </a:solidFill>
              </a:rPr>
              <a:t>Typedef</a:t>
            </a:r>
            <a:endParaRPr lang="es-ES" sz="3200" b="1" dirty="0" smtClean="0">
              <a:solidFill>
                <a:schemeClr val="bg1"/>
              </a:solidFill>
            </a:endParaRPr>
          </a:p>
        </p:txBody>
      </p:sp>
      <p:sp>
        <p:nvSpPr>
          <p:cNvPr id="21507" name="Rectangle 3"/>
          <p:cNvSpPr>
            <a:spLocks noGrp="1" noChangeArrowheads="1"/>
          </p:cNvSpPr>
          <p:nvPr>
            <p:ph idx="4294967295"/>
          </p:nvPr>
        </p:nvSpPr>
        <p:spPr>
          <a:xfrm>
            <a:off x="426943" y="1337477"/>
            <a:ext cx="8259857" cy="4954138"/>
          </a:xfrm>
          <a:prstGeom prst="rect">
            <a:avLst/>
          </a:prstGeom>
        </p:spPr>
        <p:txBody>
          <a:bodyPr/>
          <a:lstStyle/>
          <a:p>
            <a:pPr marL="109537" indent="0" algn="just">
              <a:buNone/>
            </a:pPr>
            <a:r>
              <a:rPr lang="es-PE" sz="2400" dirty="0">
                <a:solidFill>
                  <a:srgbClr val="002060"/>
                </a:solidFill>
              </a:rPr>
              <a:t>De la misma forma, podemos usar </a:t>
            </a:r>
            <a:r>
              <a:rPr lang="es-PE" sz="2400" dirty="0" err="1">
                <a:solidFill>
                  <a:srgbClr val="002060"/>
                </a:solidFill>
              </a:rPr>
              <a:t>typedef</a:t>
            </a:r>
            <a:r>
              <a:rPr lang="es-PE" sz="2400" dirty="0">
                <a:solidFill>
                  <a:srgbClr val="002060"/>
                </a:solidFill>
              </a:rPr>
              <a:t> para crear alias para</a:t>
            </a:r>
          </a:p>
          <a:p>
            <a:pPr marL="109537" indent="0" algn="just">
              <a:buNone/>
            </a:pPr>
            <a:r>
              <a:rPr lang="es-PE" sz="2400" dirty="0">
                <a:solidFill>
                  <a:srgbClr val="002060"/>
                </a:solidFill>
              </a:rPr>
              <a:t>estructuras. </a:t>
            </a:r>
            <a:endParaRPr lang="es-PE" sz="2400" dirty="0" smtClean="0">
              <a:solidFill>
                <a:srgbClr val="002060"/>
              </a:solidFill>
            </a:endParaRPr>
          </a:p>
          <a:p>
            <a:pPr marL="109537" indent="0" algn="just">
              <a:buNone/>
            </a:pPr>
            <a:endParaRPr lang="es-PE" sz="2400" dirty="0">
              <a:solidFill>
                <a:srgbClr val="002060"/>
              </a:solidFill>
            </a:endParaRPr>
          </a:p>
          <a:p>
            <a:pPr marL="109537" indent="0" algn="just">
              <a:buNone/>
            </a:pPr>
            <a:r>
              <a:rPr lang="es-PE" sz="2400" dirty="0" smtClean="0">
                <a:solidFill>
                  <a:srgbClr val="002060"/>
                </a:solidFill>
              </a:rPr>
              <a:t>Por </a:t>
            </a:r>
            <a:r>
              <a:rPr lang="es-PE" sz="2400" dirty="0">
                <a:solidFill>
                  <a:srgbClr val="002060"/>
                </a:solidFill>
              </a:rPr>
              <a:t>ejemplo:</a:t>
            </a:r>
          </a:p>
          <a:p>
            <a:pPr marL="109537" indent="0" algn="just">
              <a:buNone/>
            </a:pPr>
            <a:endParaRPr lang="es-PE" sz="2400" dirty="0" smtClean="0">
              <a:solidFill>
                <a:srgbClr val="002060"/>
              </a:solidFill>
            </a:endParaRPr>
          </a:p>
          <a:p>
            <a:pPr marL="109537" indent="0" algn="just">
              <a:buNone/>
            </a:pPr>
            <a:r>
              <a:rPr lang="es-PE" sz="2400" dirty="0" err="1" smtClean="0">
                <a:solidFill>
                  <a:srgbClr val="002060"/>
                </a:solidFill>
              </a:rPr>
              <a:t>typedef</a:t>
            </a:r>
            <a:r>
              <a:rPr lang="es-PE" sz="2400" dirty="0" smtClean="0">
                <a:solidFill>
                  <a:srgbClr val="002060"/>
                </a:solidFill>
              </a:rPr>
              <a:t> </a:t>
            </a:r>
            <a:r>
              <a:rPr lang="es-PE" sz="2400" dirty="0" err="1">
                <a:solidFill>
                  <a:srgbClr val="002060"/>
                </a:solidFill>
              </a:rPr>
              <a:t>struct</a:t>
            </a:r>
            <a:r>
              <a:rPr lang="es-PE" sz="2400" dirty="0">
                <a:solidFill>
                  <a:srgbClr val="002060"/>
                </a:solidFill>
              </a:rPr>
              <a:t> { /* </a:t>
            </a:r>
            <a:r>
              <a:rPr lang="es-PE" sz="2400" dirty="0" err="1">
                <a:solidFill>
                  <a:srgbClr val="002060"/>
                </a:solidFill>
              </a:rPr>
              <a:t>definicion</a:t>
            </a:r>
            <a:r>
              <a:rPr lang="es-PE" sz="2400" dirty="0">
                <a:solidFill>
                  <a:srgbClr val="002060"/>
                </a:solidFill>
              </a:rPr>
              <a:t> de la estructura </a:t>
            </a:r>
            <a:r>
              <a:rPr lang="es-PE" sz="2400" dirty="0" err="1" smtClean="0">
                <a:solidFill>
                  <a:srgbClr val="002060"/>
                </a:solidFill>
              </a:rPr>
              <a:t>t_datos</a:t>
            </a:r>
            <a:r>
              <a:rPr lang="es-PE" sz="2400" dirty="0" smtClean="0">
                <a:solidFill>
                  <a:srgbClr val="002060"/>
                </a:solidFill>
              </a:rPr>
              <a:t> </a:t>
            </a:r>
            <a:r>
              <a:rPr lang="es-PE" sz="2400" dirty="0">
                <a:solidFill>
                  <a:srgbClr val="002060"/>
                </a:solidFill>
              </a:rPr>
              <a:t>*/</a:t>
            </a:r>
          </a:p>
          <a:p>
            <a:pPr marL="109537" indent="0" algn="just">
              <a:buNone/>
            </a:pPr>
            <a:r>
              <a:rPr lang="es-PE" sz="2400" dirty="0" smtClean="0">
                <a:solidFill>
                  <a:srgbClr val="002060"/>
                </a:solidFill>
              </a:rPr>
              <a:t>      </a:t>
            </a:r>
            <a:r>
              <a:rPr lang="es-PE" sz="2400" dirty="0" err="1" smtClean="0">
                <a:solidFill>
                  <a:srgbClr val="002060"/>
                </a:solidFill>
              </a:rPr>
              <a:t>float</a:t>
            </a:r>
            <a:r>
              <a:rPr lang="es-PE" sz="2400" dirty="0" smtClean="0">
                <a:solidFill>
                  <a:srgbClr val="002060"/>
                </a:solidFill>
              </a:rPr>
              <a:t> sueldo;</a:t>
            </a:r>
            <a:endParaRPr lang="es-PE" sz="2400" dirty="0">
              <a:solidFill>
                <a:srgbClr val="002060"/>
              </a:solidFill>
            </a:endParaRPr>
          </a:p>
          <a:p>
            <a:pPr marL="109537" indent="0" algn="just">
              <a:buNone/>
            </a:pPr>
            <a:r>
              <a:rPr lang="es-PE" sz="2400" dirty="0" smtClean="0">
                <a:solidFill>
                  <a:srgbClr val="002060"/>
                </a:solidFill>
              </a:rPr>
              <a:t>      </a:t>
            </a:r>
            <a:r>
              <a:rPr lang="es-PE" sz="2400" dirty="0" err="1" smtClean="0">
                <a:solidFill>
                  <a:srgbClr val="002060"/>
                </a:solidFill>
              </a:rPr>
              <a:t>char</a:t>
            </a:r>
            <a:r>
              <a:rPr lang="es-PE" sz="2400" dirty="0" smtClean="0">
                <a:solidFill>
                  <a:srgbClr val="002060"/>
                </a:solidFill>
              </a:rPr>
              <a:t> </a:t>
            </a:r>
            <a:r>
              <a:rPr lang="es-PE" sz="2400" dirty="0" err="1" smtClean="0">
                <a:solidFill>
                  <a:srgbClr val="002060"/>
                </a:solidFill>
              </a:rPr>
              <a:t>categoria</a:t>
            </a:r>
            <a:r>
              <a:rPr lang="es-PE" sz="2400" dirty="0" smtClean="0">
                <a:solidFill>
                  <a:srgbClr val="002060"/>
                </a:solidFill>
              </a:rPr>
              <a:t>;</a:t>
            </a:r>
          </a:p>
          <a:p>
            <a:pPr marL="109537" indent="0" algn="just">
              <a:buNone/>
            </a:pPr>
            <a:r>
              <a:rPr lang="es-PE" sz="2400" dirty="0">
                <a:solidFill>
                  <a:srgbClr val="002060"/>
                </a:solidFill>
              </a:rPr>
              <a:t> </a:t>
            </a:r>
            <a:r>
              <a:rPr lang="es-PE" sz="2400" dirty="0" smtClean="0">
                <a:solidFill>
                  <a:srgbClr val="002060"/>
                </a:solidFill>
              </a:rPr>
              <a:t>     </a:t>
            </a:r>
            <a:r>
              <a:rPr lang="es-PE" sz="2400" dirty="0" err="1" smtClean="0">
                <a:solidFill>
                  <a:srgbClr val="002060"/>
                </a:solidFill>
              </a:rPr>
              <a:t>int</a:t>
            </a:r>
            <a:r>
              <a:rPr lang="es-PE" sz="2400" dirty="0" smtClean="0">
                <a:solidFill>
                  <a:srgbClr val="002060"/>
                </a:solidFill>
              </a:rPr>
              <a:t> </a:t>
            </a:r>
            <a:r>
              <a:rPr lang="es-PE" sz="2400" dirty="0" err="1" smtClean="0">
                <a:solidFill>
                  <a:srgbClr val="002060"/>
                </a:solidFill>
              </a:rPr>
              <a:t>codigopostal</a:t>
            </a:r>
            <a:r>
              <a:rPr lang="es-PE" sz="2400" dirty="0" smtClean="0">
                <a:solidFill>
                  <a:srgbClr val="002060"/>
                </a:solidFill>
              </a:rPr>
              <a:t>;</a:t>
            </a:r>
            <a:endParaRPr lang="es-PE" sz="2400" dirty="0">
              <a:solidFill>
                <a:srgbClr val="002060"/>
              </a:solidFill>
            </a:endParaRPr>
          </a:p>
          <a:p>
            <a:pPr marL="109537" indent="0" algn="just">
              <a:buNone/>
            </a:pPr>
            <a:r>
              <a:rPr lang="es-PE" sz="2400" dirty="0">
                <a:solidFill>
                  <a:srgbClr val="002060"/>
                </a:solidFill>
              </a:rPr>
              <a:t>} </a:t>
            </a:r>
            <a:r>
              <a:rPr lang="es-PE" sz="2400" dirty="0" err="1" smtClean="0">
                <a:solidFill>
                  <a:srgbClr val="002060"/>
                </a:solidFill>
              </a:rPr>
              <a:t>t_datos</a:t>
            </a:r>
            <a:r>
              <a:rPr lang="es-PE" sz="2400" dirty="0" smtClean="0">
                <a:solidFill>
                  <a:srgbClr val="002060"/>
                </a:solidFill>
              </a:rPr>
              <a:t>;     </a:t>
            </a:r>
            <a:r>
              <a:rPr lang="es-PE" sz="2400" dirty="0">
                <a:solidFill>
                  <a:srgbClr val="002060"/>
                </a:solidFill>
              </a:rPr>
              <a:t>/*</a:t>
            </a:r>
            <a:r>
              <a:rPr lang="es-PE" sz="2400" dirty="0" err="1" smtClean="0">
                <a:solidFill>
                  <a:srgbClr val="002060"/>
                </a:solidFill>
              </a:rPr>
              <a:t>t_datos</a:t>
            </a:r>
            <a:r>
              <a:rPr lang="es-PE" sz="2400" dirty="0" smtClean="0">
                <a:solidFill>
                  <a:srgbClr val="002060"/>
                </a:solidFill>
              </a:rPr>
              <a:t> </a:t>
            </a:r>
            <a:r>
              <a:rPr lang="es-PE" sz="2400" dirty="0">
                <a:solidFill>
                  <a:srgbClr val="002060"/>
                </a:solidFill>
              </a:rPr>
              <a:t>es el alias para la estructura */</a:t>
            </a:r>
            <a:endParaRPr lang="es-ES" sz="2400" dirty="0">
              <a:solidFill>
                <a:srgbClr val="002060"/>
              </a:solidFill>
            </a:endParaRPr>
          </a:p>
        </p:txBody>
      </p:sp>
    </p:spTree>
    <p:extLst>
      <p:ext uri="{BB962C8B-B14F-4D97-AF65-F5344CB8AC3E}">
        <p14:creationId xmlns:p14="http://schemas.microsoft.com/office/powerpoint/2010/main" val="4170554639"/>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idx="4294967295"/>
          </p:nvPr>
        </p:nvSpPr>
        <p:spPr>
          <a:xfrm>
            <a:off x="177421" y="457200"/>
            <a:ext cx="8730041" cy="936171"/>
          </a:xfrm>
          <a:prstGeom prst="rect">
            <a:avLst/>
          </a:prstGeom>
        </p:spPr>
        <p:txBody>
          <a:bodyPr/>
          <a:lstStyle/>
          <a:p>
            <a:pPr eaLnBrk="1" hangingPunct="1"/>
            <a:r>
              <a:rPr lang="es-PE" sz="2800" b="1" dirty="0" smtClean="0">
                <a:solidFill>
                  <a:schemeClr val="bg1"/>
                </a:solidFill>
              </a:rPr>
              <a:t>Declaración y creación  de Arreglos de estructuras</a:t>
            </a:r>
            <a:endParaRPr lang="es-ES" sz="2800" b="1" dirty="0" smtClean="0">
              <a:solidFill>
                <a:schemeClr val="bg1"/>
              </a:solidFill>
            </a:endParaRPr>
          </a:p>
        </p:txBody>
      </p:sp>
      <p:sp>
        <p:nvSpPr>
          <p:cNvPr id="66562" name="Rectangle 3"/>
          <p:cNvSpPr>
            <a:spLocks noGrp="1"/>
          </p:cNvSpPr>
          <p:nvPr>
            <p:ph type="body" idx="4294967295"/>
          </p:nvPr>
        </p:nvSpPr>
        <p:spPr>
          <a:xfrm>
            <a:off x="818866" y="1524000"/>
            <a:ext cx="8088596" cy="4641850"/>
          </a:xfrm>
          <a:prstGeom prst="rect">
            <a:avLst/>
          </a:prstGeom>
        </p:spPr>
        <p:txBody>
          <a:bodyPr/>
          <a:lstStyle/>
          <a:p>
            <a:pPr marL="109537" indent="0" algn="just">
              <a:buNone/>
            </a:pPr>
            <a:r>
              <a:rPr lang="es-PE" sz="2400" dirty="0" err="1">
                <a:solidFill>
                  <a:srgbClr val="002060"/>
                </a:solidFill>
              </a:rPr>
              <a:t>t</a:t>
            </a:r>
            <a:r>
              <a:rPr lang="es-PE" sz="2400" dirty="0" err="1" smtClean="0">
                <a:solidFill>
                  <a:srgbClr val="002060"/>
                </a:solidFill>
              </a:rPr>
              <a:t>ypedef</a:t>
            </a:r>
            <a:r>
              <a:rPr lang="es-PE" sz="2400" dirty="0" smtClean="0">
                <a:solidFill>
                  <a:srgbClr val="002060"/>
                </a:solidFill>
              </a:rPr>
              <a:t> </a:t>
            </a:r>
            <a:r>
              <a:rPr lang="es-PE" sz="2400" dirty="0" err="1" smtClean="0">
                <a:solidFill>
                  <a:srgbClr val="002060"/>
                </a:solidFill>
              </a:rPr>
              <a:t>struct</a:t>
            </a:r>
            <a:r>
              <a:rPr lang="es-PE" sz="2400" dirty="0" smtClean="0">
                <a:solidFill>
                  <a:srgbClr val="002060"/>
                </a:solidFill>
              </a:rPr>
              <a:t> </a:t>
            </a:r>
          </a:p>
          <a:p>
            <a:pPr marL="109537" indent="0" algn="just">
              <a:buNone/>
            </a:pPr>
            <a:r>
              <a:rPr lang="es-PE" sz="2400" dirty="0" smtClean="0">
                <a:solidFill>
                  <a:srgbClr val="002060"/>
                </a:solidFill>
              </a:rPr>
              <a:t>{</a:t>
            </a:r>
          </a:p>
          <a:p>
            <a:pPr marL="109537" indent="0" algn="just">
              <a:buNone/>
            </a:pPr>
            <a:r>
              <a:rPr lang="es-PE" sz="2400" dirty="0" smtClean="0">
                <a:solidFill>
                  <a:srgbClr val="002060"/>
                </a:solidFill>
              </a:rPr>
              <a:t>     </a:t>
            </a:r>
            <a:r>
              <a:rPr lang="es-PE" sz="2400" dirty="0" err="1" smtClean="0">
                <a:solidFill>
                  <a:srgbClr val="002060"/>
                </a:solidFill>
              </a:rPr>
              <a:t>char</a:t>
            </a:r>
            <a:r>
              <a:rPr lang="es-PE" sz="2400" dirty="0" smtClean="0">
                <a:solidFill>
                  <a:srgbClr val="002060"/>
                </a:solidFill>
              </a:rPr>
              <a:t> </a:t>
            </a:r>
            <a:r>
              <a:rPr lang="es-PE" sz="2400" dirty="0">
                <a:solidFill>
                  <a:srgbClr val="002060"/>
                </a:solidFill>
              </a:rPr>
              <a:t>inicial;</a:t>
            </a:r>
          </a:p>
          <a:p>
            <a:pPr marL="109537" indent="0" algn="just">
              <a:buNone/>
            </a:pPr>
            <a:r>
              <a:rPr lang="es-PE" sz="2400" dirty="0" smtClean="0">
                <a:solidFill>
                  <a:srgbClr val="002060"/>
                </a:solidFill>
              </a:rPr>
              <a:t>     </a:t>
            </a:r>
            <a:r>
              <a:rPr lang="es-PE" sz="2400" dirty="0" err="1" smtClean="0">
                <a:solidFill>
                  <a:srgbClr val="002060"/>
                </a:solidFill>
              </a:rPr>
              <a:t>int</a:t>
            </a:r>
            <a:r>
              <a:rPr lang="es-PE" sz="2400" dirty="0" smtClean="0">
                <a:solidFill>
                  <a:srgbClr val="002060"/>
                </a:solidFill>
              </a:rPr>
              <a:t> </a:t>
            </a:r>
            <a:r>
              <a:rPr lang="es-PE" sz="2400" dirty="0">
                <a:solidFill>
                  <a:srgbClr val="002060"/>
                </a:solidFill>
              </a:rPr>
              <a:t>edad;</a:t>
            </a:r>
          </a:p>
          <a:p>
            <a:pPr marL="109537" indent="0" algn="just">
              <a:buNone/>
            </a:pPr>
            <a:r>
              <a:rPr lang="es-PE" sz="2400" dirty="0" smtClean="0">
                <a:solidFill>
                  <a:srgbClr val="002060"/>
                </a:solidFill>
              </a:rPr>
              <a:t>     </a:t>
            </a:r>
            <a:r>
              <a:rPr lang="es-PE" sz="2400" dirty="0" err="1" smtClean="0">
                <a:solidFill>
                  <a:srgbClr val="002060"/>
                </a:solidFill>
              </a:rPr>
              <a:t>float</a:t>
            </a:r>
            <a:r>
              <a:rPr lang="es-PE" sz="2400" dirty="0" smtClean="0">
                <a:solidFill>
                  <a:srgbClr val="002060"/>
                </a:solidFill>
              </a:rPr>
              <a:t> </a:t>
            </a:r>
            <a:r>
              <a:rPr lang="es-PE" sz="2400" dirty="0">
                <a:solidFill>
                  <a:srgbClr val="002060"/>
                </a:solidFill>
              </a:rPr>
              <a:t>nota;</a:t>
            </a:r>
          </a:p>
          <a:p>
            <a:pPr marL="109537" indent="0" algn="just">
              <a:buNone/>
            </a:pPr>
            <a:r>
              <a:rPr lang="es-PE" sz="2400" dirty="0" smtClean="0">
                <a:solidFill>
                  <a:srgbClr val="002060"/>
                </a:solidFill>
              </a:rPr>
              <a:t>} </a:t>
            </a:r>
            <a:r>
              <a:rPr lang="es-PE" sz="2400" dirty="0" err="1" smtClean="0">
                <a:solidFill>
                  <a:srgbClr val="002060"/>
                </a:solidFill>
              </a:rPr>
              <a:t>tdatosPersona</a:t>
            </a:r>
            <a:r>
              <a:rPr lang="es-PE" sz="2400" dirty="0" smtClean="0">
                <a:solidFill>
                  <a:srgbClr val="002060"/>
                </a:solidFill>
              </a:rPr>
              <a:t>;</a:t>
            </a:r>
          </a:p>
          <a:p>
            <a:pPr marL="109537" indent="0" algn="just">
              <a:buNone/>
            </a:pPr>
            <a:endParaRPr lang="es-PE" sz="2400" dirty="0" smtClean="0">
              <a:solidFill>
                <a:srgbClr val="002060"/>
              </a:solidFill>
            </a:endParaRPr>
          </a:p>
          <a:p>
            <a:pPr marL="109537" indent="0" algn="just">
              <a:buNone/>
            </a:pPr>
            <a:r>
              <a:rPr lang="es-PE" sz="2400" dirty="0" err="1" smtClean="0">
                <a:solidFill>
                  <a:srgbClr val="002060"/>
                </a:solidFill>
              </a:rPr>
              <a:t>tdatosPersona</a:t>
            </a:r>
            <a:r>
              <a:rPr lang="es-PE" sz="2400" dirty="0" smtClean="0">
                <a:solidFill>
                  <a:srgbClr val="002060"/>
                </a:solidFill>
              </a:rPr>
              <a:t> </a:t>
            </a:r>
            <a:r>
              <a:rPr lang="es-PE" sz="2400" dirty="0">
                <a:solidFill>
                  <a:srgbClr val="002060"/>
                </a:solidFill>
              </a:rPr>
              <a:t>*</a:t>
            </a:r>
            <a:r>
              <a:rPr lang="es-PE" sz="2400" dirty="0" smtClean="0">
                <a:solidFill>
                  <a:srgbClr val="002060"/>
                </a:solidFill>
              </a:rPr>
              <a:t>personas;</a:t>
            </a:r>
          </a:p>
          <a:p>
            <a:pPr marL="109537" indent="0" algn="just">
              <a:buNone/>
            </a:pPr>
            <a:endParaRPr lang="es-PE" sz="2400" dirty="0">
              <a:solidFill>
                <a:srgbClr val="002060"/>
              </a:solidFill>
            </a:endParaRPr>
          </a:p>
          <a:p>
            <a:pPr marL="109537" indent="0" algn="just">
              <a:buNone/>
            </a:pPr>
            <a:r>
              <a:rPr lang="es-PE" sz="2400" dirty="0" smtClean="0">
                <a:solidFill>
                  <a:srgbClr val="002060"/>
                </a:solidFill>
              </a:rPr>
              <a:t>personas </a:t>
            </a:r>
            <a:r>
              <a:rPr lang="es-PE" sz="2400" dirty="0">
                <a:solidFill>
                  <a:srgbClr val="002060"/>
                </a:solidFill>
              </a:rPr>
              <a:t>= new </a:t>
            </a:r>
            <a:r>
              <a:rPr lang="es-PE" sz="2400" dirty="0" err="1" smtClean="0">
                <a:solidFill>
                  <a:srgbClr val="002060"/>
                </a:solidFill>
              </a:rPr>
              <a:t>tdatosPersona</a:t>
            </a:r>
            <a:r>
              <a:rPr lang="es-PE" sz="2400" dirty="0" smtClean="0">
                <a:solidFill>
                  <a:srgbClr val="002060"/>
                </a:solidFill>
              </a:rPr>
              <a:t>[50</a:t>
            </a:r>
            <a:r>
              <a:rPr lang="es-PE" sz="2400" dirty="0">
                <a:solidFill>
                  <a:srgbClr val="002060"/>
                </a:solidFill>
              </a:rPr>
              <a:t>];</a:t>
            </a:r>
            <a:endParaRPr lang="es-PE" sz="2400" dirty="0" smtClean="0">
              <a:solidFill>
                <a:srgbClr val="002060"/>
              </a:solidFill>
            </a:endParaRPr>
          </a:p>
        </p:txBody>
      </p:sp>
    </p:spTree>
    <p:extLst>
      <p:ext uri="{BB962C8B-B14F-4D97-AF65-F5344CB8AC3E}">
        <p14:creationId xmlns:p14="http://schemas.microsoft.com/office/powerpoint/2010/main" val="1660738496"/>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87338" y="1700213"/>
            <a:ext cx="8605837" cy="2520950"/>
          </a:xfrm>
        </p:spPr>
        <p:txBody>
          <a:bodyPr/>
          <a:lstStyle/>
          <a:p>
            <a:pPr algn="ctr" eaLnBrk="1" hangingPunct="1"/>
            <a:r>
              <a:rPr lang="es-ES_tradnl" sz="6600" b="1" dirty="0" smtClean="0">
                <a:solidFill>
                  <a:srgbClr val="002060"/>
                </a:solidFill>
              </a:rPr>
              <a:t>Ejercicios </a:t>
            </a:r>
            <a:endParaRPr lang="es-ES" sz="6600" b="1" dirty="0" smtClean="0">
              <a:solidFill>
                <a:srgbClr val="002060"/>
              </a:solidFill>
            </a:endParaRPr>
          </a:p>
        </p:txBody>
      </p:sp>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74233" y="372857"/>
            <a:ext cx="8229600" cy="1066800"/>
          </a:xfrm>
        </p:spPr>
        <p:txBody>
          <a:bodyPr/>
          <a:lstStyle/>
          <a:p>
            <a:pPr eaLnBrk="1" hangingPunct="1"/>
            <a:r>
              <a:rPr lang="es-ES_tradnl" sz="3200" b="1" dirty="0" smtClean="0">
                <a:solidFill>
                  <a:schemeClr val="bg1"/>
                </a:solidFill>
              </a:rPr>
              <a:t>Ejercicio 1 – Ficha imágenes</a:t>
            </a:r>
            <a:endParaRPr lang="es-ES" sz="3200" b="1" dirty="0" smtClean="0">
              <a:solidFill>
                <a:schemeClr val="bg1"/>
              </a:solidFill>
            </a:endParaRPr>
          </a:p>
        </p:txBody>
      </p:sp>
      <p:sp>
        <p:nvSpPr>
          <p:cNvPr id="214019" name="Rectangle 3"/>
          <p:cNvSpPr>
            <a:spLocks noChangeArrowheads="1"/>
          </p:cNvSpPr>
          <p:nvPr/>
        </p:nvSpPr>
        <p:spPr bwMode="auto">
          <a:xfrm>
            <a:off x="593624" y="1631882"/>
            <a:ext cx="7990818" cy="4524315"/>
          </a:xfrm>
          <a:prstGeom prst="rect">
            <a:avLst/>
          </a:prstGeom>
          <a:noFill/>
          <a:ln w="9525" algn="ctr">
            <a:noFill/>
            <a:miter lim="800000"/>
            <a:headEnd/>
            <a:tailEnd/>
          </a:ln>
          <a:effectLst/>
        </p:spPr>
        <p:txBody>
          <a:bodyPr wrap="square" anchor="ctr">
            <a:spAutoFit/>
          </a:bodyPr>
          <a:lstStyle/>
          <a:p>
            <a:pPr algn="just"/>
            <a:r>
              <a:rPr lang="es-PE" sz="2400" dirty="0" smtClean="0">
                <a:solidFill>
                  <a:schemeClr val="tx1"/>
                </a:solidFill>
                <a:latin typeface="+mn-lt"/>
              </a:rPr>
              <a:t>Elabore un </a:t>
            </a:r>
            <a:r>
              <a:rPr lang="es-PE" sz="2400" dirty="0">
                <a:solidFill>
                  <a:schemeClr val="tx1"/>
                </a:solidFill>
                <a:latin typeface="+mn-lt"/>
              </a:rPr>
              <a:t>programa </a:t>
            </a:r>
            <a:r>
              <a:rPr lang="es-PE" sz="2400" dirty="0" smtClean="0">
                <a:solidFill>
                  <a:schemeClr val="tx1"/>
                </a:solidFill>
                <a:latin typeface="+mn-lt"/>
              </a:rPr>
              <a:t>en C++ que </a:t>
            </a:r>
            <a:r>
              <a:rPr lang="es-PE" sz="2400" dirty="0">
                <a:solidFill>
                  <a:schemeClr val="tx1"/>
                </a:solidFill>
                <a:latin typeface="+mn-lt"/>
              </a:rPr>
              <a:t>permita guardar datos de "imágenes" </a:t>
            </a:r>
            <a:r>
              <a:rPr lang="es-PE" sz="2400" dirty="0" smtClean="0">
                <a:solidFill>
                  <a:schemeClr val="tx1"/>
                </a:solidFill>
                <a:latin typeface="+mn-lt"/>
              </a:rPr>
              <a:t>(archivos que </a:t>
            </a:r>
            <a:r>
              <a:rPr lang="es-PE" sz="2400" dirty="0">
                <a:solidFill>
                  <a:schemeClr val="tx1"/>
                </a:solidFill>
                <a:latin typeface="+mn-lt"/>
              </a:rPr>
              <a:t>contengan fotografías o cualquier otro tipo </a:t>
            </a:r>
            <a:r>
              <a:rPr lang="es-PE" sz="2400" dirty="0" smtClean="0">
                <a:solidFill>
                  <a:schemeClr val="tx1"/>
                </a:solidFill>
                <a:latin typeface="+mn-lt"/>
              </a:rPr>
              <a:t>de información </a:t>
            </a:r>
            <a:r>
              <a:rPr lang="es-PE" sz="2400" dirty="0">
                <a:solidFill>
                  <a:schemeClr val="tx1"/>
                </a:solidFill>
                <a:latin typeface="+mn-lt"/>
              </a:rPr>
              <a:t>gráfica</a:t>
            </a:r>
            <a:r>
              <a:rPr lang="es-PE" sz="2400" dirty="0" smtClean="0">
                <a:solidFill>
                  <a:schemeClr val="tx1"/>
                </a:solidFill>
                <a:latin typeface="+mn-lt"/>
              </a:rPr>
              <a:t>).</a:t>
            </a:r>
          </a:p>
          <a:p>
            <a:pPr algn="just"/>
            <a:endParaRPr lang="es-PE" sz="2400" dirty="0" smtClean="0">
              <a:solidFill>
                <a:schemeClr val="tx1"/>
              </a:solidFill>
              <a:latin typeface="+mn-lt"/>
            </a:endParaRPr>
          </a:p>
          <a:p>
            <a:pPr algn="just"/>
            <a:r>
              <a:rPr lang="es-PE" sz="2400" dirty="0" smtClean="0">
                <a:solidFill>
                  <a:schemeClr val="tx1"/>
                </a:solidFill>
                <a:latin typeface="+mn-lt"/>
              </a:rPr>
              <a:t>De </a:t>
            </a:r>
            <a:r>
              <a:rPr lang="es-PE" sz="2400" dirty="0">
                <a:solidFill>
                  <a:schemeClr val="tx1"/>
                </a:solidFill>
                <a:latin typeface="+mn-lt"/>
              </a:rPr>
              <a:t>cada imagen se debe guardar: </a:t>
            </a:r>
            <a:r>
              <a:rPr lang="es-PE" sz="2400" dirty="0" smtClean="0">
                <a:solidFill>
                  <a:schemeClr val="tx1"/>
                </a:solidFill>
                <a:latin typeface="+mn-lt"/>
              </a:rPr>
              <a:t>tipo (</a:t>
            </a:r>
            <a:r>
              <a:rPr lang="es-PE" sz="2400" dirty="0" err="1" smtClean="0">
                <a:solidFill>
                  <a:schemeClr val="tx1"/>
                </a:solidFill>
                <a:latin typeface="+mn-lt"/>
              </a:rPr>
              <a:t>char</a:t>
            </a:r>
            <a:r>
              <a:rPr lang="es-PE" sz="2400" dirty="0" smtClean="0">
                <a:solidFill>
                  <a:schemeClr val="tx1"/>
                </a:solidFill>
                <a:latin typeface="+mn-lt"/>
              </a:rPr>
              <a:t>), </a:t>
            </a:r>
            <a:r>
              <a:rPr lang="es-PE" sz="2400" dirty="0">
                <a:solidFill>
                  <a:schemeClr val="tx1"/>
                </a:solidFill>
                <a:latin typeface="+mn-lt"/>
              </a:rPr>
              <a:t>ancho en píxeles (por ejemplo 2000), alto en píxeles (por ejemplo</a:t>
            </a:r>
            <a:r>
              <a:rPr lang="es-PE" sz="2400" dirty="0" smtClean="0">
                <a:solidFill>
                  <a:schemeClr val="tx1"/>
                </a:solidFill>
                <a:latin typeface="+mn-lt"/>
              </a:rPr>
              <a:t>, 3000</a:t>
            </a:r>
            <a:r>
              <a:rPr lang="es-PE" sz="2400" dirty="0">
                <a:solidFill>
                  <a:schemeClr val="tx1"/>
                </a:solidFill>
                <a:latin typeface="+mn-lt"/>
              </a:rPr>
              <a:t>), tamaño en Kb (por ejemplo 145,6). </a:t>
            </a:r>
            <a:endParaRPr lang="es-PE" sz="2400" dirty="0" smtClean="0">
              <a:solidFill>
                <a:schemeClr val="tx1"/>
              </a:solidFill>
              <a:latin typeface="+mn-lt"/>
            </a:endParaRPr>
          </a:p>
          <a:p>
            <a:pPr algn="just"/>
            <a:endParaRPr lang="es-PE" sz="2400" dirty="0">
              <a:solidFill>
                <a:schemeClr val="tx1"/>
              </a:solidFill>
              <a:latin typeface="+mn-lt"/>
            </a:endParaRPr>
          </a:p>
          <a:p>
            <a:pPr algn="just"/>
            <a:r>
              <a:rPr lang="es-PE" sz="2400" dirty="0" smtClean="0">
                <a:solidFill>
                  <a:schemeClr val="tx1"/>
                </a:solidFill>
                <a:latin typeface="+mn-lt"/>
              </a:rPr>
              <a:t>El </a:t>
            </a:r>
            <a:r>
              <a:rPr lang="es-PE" sz="2400" dirty="0">
                <a:solidFill>
                  <a:schemeClr val="tx1"/>
                </a:solidFill>
                <a:latin typeface="+mn-lt"/>
              </a:rPr>
              <a:t>programa debe ser capaz de almacenar hasta </a:t>
            </a:r>
            <a:r>
              <a:rPr lang="es-PE" sz="2400" dirty="0" smtClean="0">
                <a:solidFill>
                  <a:schemeClr val="tx1"/>
                </a:solidFill>
                <a:latin typeface="+mn-lt"/>
              </a:rPr>
              <a:t>un máximo de 100 imágenes. Debe </a:t>
            </a:r>
            <a:r>
              <a:rPr lang="es-PE" sz="2400" dirty="0">
                <a:solidFill>
                  <a:schemeClr val="tx1"/>
                </a:solidFill>
                <a:latin typeface="+mn-lt"/>
              </a:rPr>
              <a:t>permitir las opciones: añadir una ficha nueva, ver </a:t>
            </a:r>
            <a:r>
              <a:rPr lang="es-PE" sz="2400" dirty="0" smtClean="0">
                <a:solidFill>
                  <a:schemeClr val="tx1"/>
                </a:solidFill>
                <a:latin typeface="+mn-lt"/>
              </a:rPr>
              <a:t>la información de todas </a:t>
            </a:r>
            <a:r>
              <a:rPr lang="es-PE" sz="2400" dirty="0">
                <a:solidFill>
                  <a:schemeClr val="tx1"/>
                </a:solidFill>
                <a:latin typeface="+mn-lt"/>
              </a:rPr>
              <a:t>las </a:t>
            </a:r>
            <a:r>
              <a:rPr lang="es-PE" sz="2400" dirty="0" smtClean="0">
                <a:solidFill>
                  <a:schemeClr val="tx1"/>
                </a:solidFill>
                <a:latin typeface="+mn-lt"/>
              </a:rPr>
              <a:t>fichas, </a:t>
            </a:r>
            <a:r>
              <a:rPr lang="es-PE" sz="2400" dirty="0">
                <a:solidFill>
                  <a:schemeClr val="tx1"/>
                </a:solidFill>
                <a:latin typeface="+mn-lt"/>
              </a:rPr>
              <a:t>buscar </a:t>
            </a:r>
            <a:r>
              <a:rPr lang="es-PE" sz="2400" dirty="0" smtClean="0">
                <a:solidFill>
                  <a:schemeClr val="tx1"/>
                </a:solidFill>
                <a:latin typeface="+mn-lt"/>
              </a:rPr>
              <a:t>las fichas que tenga </a:t>
            </a:r>
            <a:r>
              <a:rPr lang="es-PE" sz="2400" dirty="0">
                <a:solidFill>
                  <a:schemeClr val="tx1"/>
                </a:solidFill>
                <a:latin typeface="+mn-lt"/>
              </a:rPr>
              <a:t>un cierto </a:t>
            </a:r>
            <a:r>
              <a:rPr lang="es-PE" sz="2400" dirty="0" smtClean="0">
                <a:solidFill>
                  <a:schemeClr val="tx1"/>
                </a:solidFill>
                <a:latin typeface="+mn-lt"/>
              </a:rPr>
              <a:t>tipo.</a:t>
            </a:r>
            <a:endParaRPr lang="es-PE" sz="2400" b="1" dirty="0">
              <a:solidFill>
                <a:schemeClr val="tx1"/>
              </a:solidFill>
              <a:latin typeface="+mn-lt"/>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diamond(in)">
                                      <p:cBhvr>
                                        <p:cTn id="7" dur="20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20675" y="381000"/>
            <a:ext cx="8229600" cy="1066800"/>
          </a:xfrm>
        </p:spPr>
        <p:txBody>
          <a:bodyPr/>
          <a:lstStyle/>
          <a:p>
            <a:pPr eaLnBrk="1" hangingPunct="1"/>
            <a:r>
              <a:rPr lang="es-ES_tradnl" sz="3600" b="1" dirty="0" smtClean="0">
                <a:solidFill>
                  <a:schemeClr val="bg1"/>
                </a:solidFill>
              </a:rPr>
              <a:t>Ejercicio 2 – Fecha de nacimiento</a:t>
            </a:r>
            <a:endParaRPr lang="es-ES" sz="3600" b="1" dirty="0" smtClean="0">
              <a:solidFill>
                <a:schemeClr val="bg1"/>
              </a:solidFill>
            </a:endParaRPr>
          </a:p>
        </p:txBody>
      </p:sp>
      <p:sp>
        <p:nvSpPr>
          <p:cNvPr id="214019" name="Rectangle 3"/>
          <p:cNvSpPr>
            <a:spLocks noChangeArrowheads="1"/>
          </p:cNvSpPr>
          <p:nvPr/>
        </p:nvSpPr>
        <p:spPr bwMode="auto">
          <a:xfrm>
            <a:off x="539750" y="1667629"/>
            <a:ext cx="7791450" cy="3785652"/>
          </a:xfrm>
          <a:prstGeom prst="rect">
            <a:avLst/>
          </a:prstGeom>
          <a:noFill/>
          <a:ln w="9525" algn="ctr">
            <a:noFill/>
            <a:miter lim="800000"/>
            <a:headEnd/>
            <a:tailEnd/>
          </a:ln>
          <a:effectLst/>
        </p:spPr>
        <p:txBody>
          <a:bodyPr anchor="ctr">
            <a:spAutoFit/>
          </a:bodyPr>
          <a:lstStyle/>
          <a:p>
            <a:pPr algn="just"/>
            <a:r>
              <a:rPr lang="es-PE" sz="2400" dirty="0" smtClean="0">
                <a:solidFill>
                  <a:srgbClr val="002060"/>
                </a:solidFill>
                <a:latin typeface="+mn-lt"/>
              </a:rPr>
              <a:t>Elabore un </a:t>
            </a:r>
            <a:r>
              <a:rPr lang="es-PE" sz="2400" dirty="0">
                <a:solidFill>
                  <a:srgbClr val="002060"/>
                </a:solidFill>
                <a:latin typeface="+mn-lt"/>
              </a:rPr>
              <a:t>programa </a:t>
            </a:r>
            <a:r>
              <a:rPr lang="es-PE" sz="2400" dirty="0" smtClean="0">
                <a:solidFill>
                  <a:srgbClr val="002060"/>
                </a:solidFill>
                <a:latin typeface="+mn-lt"/>
              </a:rPr>
              <a:t>en C++ que </a:t>
            </a:r>
            <a:r>
              <a:rPr lang="es-PE" sz="2400" dirty="0">
                <a:solidFill>
                  <a:srgbClr val="002060"/>
                </a:solidFill>
                <a:latin typeface="+mn-lt"/>
              </a:rPr>
              <a:t>pida datos de </a:t>
            </a:r>
            <a:r>
              <a:rPr lang="es-PE" sz="2400" dirty="0" smtClean="0">
                <a:solidFill>
                  <a:srgbClr val="002060"/>
                </a:solidFill>
                <a:latin typeface="+mn-lt"/>
              </a:rPr>
              <a:t>un conjunto de personas (el número máximo será de 50).</a:t>
            </a:r>
          </a:p>
          <a:p>
            <a:pPr algn="just"/>
            <a:endParaRPr lang="es-PE" sz="2400" dirty="0" smtClean="0">
              <a:solidFill>
                <a:srgbClr val="002060"/>
              </a:solidFill>
              <a:latin typeface="+mn-lt"/>
            </a:endParaRPr>
          </a:p>
          <a:p>
            <a:pPr algn="just"/>
            <a:r>
              <a:rPr lang="es-PE" sz="2400" dirty="0" smtClean="0">
                <a:solidFill>
                  <a:srgbClr val="002060"/>
                </a:solidFill>
                <a:latin typeface="+mn-lt"/>
              </a:rPr>
              <a:t>Los datos de las personas es: sexo, día </a:t>
            </a:r>
            <a:r>
              <a:rPr lang="es-PE" sz="2400" dirty="0">
                <a:solidFill>
                  <a:srgbClr val="002060"/>
                </a:solidFill>
                <a:latin typeface="+mn-lt"/>
              </a:rPr>
              <a:t>de nacimiento, mes de </a:t>
            </a:r>
            <a:r>
              <a:rPr lang="es-PE" sz="2400" dirty="0" smtClean="0">
                <a:solidFill>
                  <a:srgbClr val="002060"/>
                </a:solidFill>
                <a:latin typeface="+mn-lt"/>
              </a:rPr>
              <a:t>nacimiento </a:t>
            </a:r>
            <a:r>
              <a:rPr lang="es-PE" sz="2400" dirty="0">
                <a:solidFill>
                  <a:srgbClr val="002060"/>
                </a:solidFill>
                <a:latin typeface="+mn-lt"/>
              </a:rPr>
              <a:t>y año de </a:t>
            </a:r>
            <a:r>
              <a:rPr lang="es-PE" sz="2400" dirty="0" smtClean="0">
                <a:solidFill>
                  <a:srgbClr val="002060"/>
                </a:solidFill>
                <a:latin typeface="+mn-lt"/>
              </a:rPr>
              <a:t>nacimiento.</a:t>
            </a:r>
          </a:p>
          <a:p>
            <a:pPr algn="just"/>
            <a:endParaRPr lang="es-PE" sz="2400" dirty="0">
              <a:solidFill>
                <a:srgbClr val="002060"/>
              </a:solidFill>
              <a:latin typeface="+mn-lt"/>
            </a:endParaRPr>
          </a:p>
          <a:p>
            <a:pPr algn="just"/>
            <a:r>
              <a:rPr lang="es-PE" sz="2400" dirty="0" smtClean="0">
                <a:solidFill>
                  <a:srgbClr val="002060"/>
                </a:solidFill>
                <a:latin typeface="+mn-lt"/>
              </a:rPr>
              <a:t>Después </a:t>
            </a:r>
            <a:r>
              <a:rPr lang="es-PE" sz="2400" dirty="0">
                <a:solidFill>
                  <a:srgbClr val="002060"/>
                </a:solidFill>
                <a:latin typeface="+mn-lt"/>
              </a:rPr>
              <a:t>deberá repetir lo siguiente: preguntar un número de mes y mostrar en pantalla los datos de </a:t>
            </a:r>
            <a:r>
              <a:rPr lang="es-PE" sz="2400" dirty="0" smtClean="0">
                <a:solidFill>
                  <a:srgbClr val="002060"/>
                </a:solidFill>
                <a:latin typeface="+mn-lt"/>
              </a:rPr>
              <a:t>las personas </a:t>
            </a:r>
            <a:r>
              <a:rPr lang="es-PE" sz="2400" dirty="0">
                <a:solidFill>
                  <a:srgbClr val="002060"/>
                </a:solidFill>
                <a:latin typeface="+mn-lt"/>
              </a:rPr>
              <a:t>que cumplan </a:t>
            </a:r>
            <a:r>
              <a:rPr lang="es-PE" sz="2400" dirty="0" smtClean="0">
                <a:solidFill>
                  <a:srgbClr val="002060"/>
                </a:solidFill>
                <a:latin typeface="+mn-lt"/>
              </a:rPr>
              <a:t>años </a:t>
            </a:r>
            <a:r>
              <a:rPr lang="es-PE" sz="2400" dirty="0">
                <a:solidFill>
                  <a:srgbClr val="002060"/>
                </a:solidFill>
                <a:latin typeface="+mn-lt"/>
              </a:rPr>
              <a:t>durante ese mes. </a:t>
            </a:r>
            <a:r>
              <a:rPr lang="es-PE" sz="2400" dirty="0" smtClean="0">
                <a:solidFill>
                  <a:srgbClr val="002060"/>
                </a:solidFill>
                <a:latin typeface="+mn-lt"/>
              </a:rPr>
              <a:t>El proceso terminará </a:t>
            </a:r>
            <a:r>
              <a:rPr lang="es-PE" sz="2400" dirty="0">
                <a:solidFill>
                  <a:srgbClr val="002060"/>
                </a:solidFill>
                <a:latin typeface="+mn-lt"/>
              </a:rPr>
              <a:t>de repetirse cuando se teclee 0 como número de mes.</a:t>
            </a:r>
            <a:endParaRPr lang="es-ES" sz="2400" b="1" dirty="0">
              <a:solidFill>
                <a:srgbClr val="002060"/>
              </a:solidFill>
              <a:latin typeface="+mn-lt"/>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diamond(in)">
                                      <p:cBhvr>
                                        <p:cTn id="7" dur="20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391984"/>
            <a:ext cx="8229600" cy="1066800"/>
          </a:xfrm>
        </p:spPr>
        <p:txBody>
          <a:bodyPr/>
          <a:lstStyle/>
          <a:p>
            <a:pPr eaLnBrk="1" hangingPunct="1"/>
            <a:r>
              <a:rPr lang="es-ES_tradnl" sz="3600" b="1" dirty="0" smtClean="0">
                <a:solidFill>
                  <a:schemeClr val="bg1"/>
                </a:solidFill>
              </a:rPr>
              <a:t>Ejercicio 3 – Edad promedio</a:t>
            </a:r>
            <a:endParaRPr lang="es-ES" sz="3600" b="1" dirty="0" smtClean="0">
              <a:solidFill>
                <a:schemeClr val="bg1"/>
              </a:solidFill>
            </a:endParaRPr>
          </a:p>
        </p:txBody>
      </p:sp>
      <p:sp>
        <p:nvSpPr>
          <p:cNvPr id="214019" name="Rectangle 3"/>
          <p:cNvSpPr>
            <a:spLocks noChangeArrowheads="1"/>
          </p:cNvSpPr>
          <p:nvPr/>
        </p:nvSpPr>
        <p:spPr bwMode="auto">
          <a:xfrm>
            <a:off x="457200" y="1613036"/>
            <a:ext cx="8161338" cy="3970318"/>
          </a:xfrm>
          <a:prstGeom prst="rect">
            <a:avLst/>
          </a:prstGeom>
          <a:noFill/>
          <a:ln w="9525" algn="ctr">
            <a:noFill/>
            <a:miter lim="800000"/>
            <a:headEnd/>
            <a:tailEnd/>
          </a:ln>
          <a:effectLst/>
        </p:spPr>
        <p:txBody>
          <a:bodyPr wrap="square" anchor="ctr">
            <a:spAutoFit/>
          </a:bodyPr>
          <a:lstStyle/>
          <a:p>
            <a:pPr algn="just">
              <a:defRPr/>
            </a:pPr>
            <a:r>
              <a:rPr lang="es-PE" sz="2800" dirty="0">
                <a:solidFill>
                  <a:srgbClr val="002060"/>
                </a:solidFill>
                <a:latin typeface="+mn-lt"/>
              </a:rPr>
              <a:t>Elaborar una programa en </a:t>
            </a:r>
            <a:r>
              <a:rPr lang="es-PE" sz="2800" dirty="0" smtClean="0">
                <a:solidFill>
                  <a:srgbClr val="002060"/>
                </a:solidFill>
                <a:latin typeface="+mn-lt"/>
              </a:rPr>
              <a:t>C++ </a:t>
            </a:r>
            <a:r>
              <a:rPr lang="es-PE" sz="2800" dirty="0">
                <a:solidFill>
                  <a:srgbClr val="002060"/>
                </a:solidFill>
                <a:latin typeface="+mn-lt"/>
              </a:rPr>
              <a:t>que usando arreglos </a:t>
            </a:r>
            <a:r>
              <a:rPr lang="es-PE" sz="2800" dirty="0" smtClean="0">
                <a:solidFill>
                  <a:srgbClr val="002060"/>
                </a:solidFill>
                <a:latin typeface="+mn-lt"/>
              </a:rPr>
              <a:t>de estructuras lea </a:t>
            </a:r>
            <a:r>
              <a:rPr lang="es-PE" sz="2800" dirty="0">
                <a:solidFill>
                  <a:srgbClr val="002060"/>
                </a:solidFill>
                <a:latin typeface="+mn-lt"/>
              </a:rPr>
              <a:t>las Categorías y las Edades de 10 empleados de la empresa ABC.</a:t>
            </a:r>
          </a:p>
          <a:p>
            <a:pPr algn="just">
              <a:defRPr/>
            </a:pPr>
            <a:endParaRPr lang="es-PE" sz="2800" dirty="0">
              <a:solidFill>
                <a:srgbClr val="002060"/>
              </a:solidFill>
              <a:latin typeface="+mn-lt"/>
            </a:endParaRPr>
          </a:p>
          <a:p>
            <a:pPr algn="just">
              <a:defRPr/>
            </a:pPr>
            <a:r>
              <a:rPr lang="es-PE" sz="2800" dirty="0">
                <a:solidFill>
                  <a:srgbClr val="002060"/>
                </a:solidFill>
                <a:latin typeface="+mn-lt"/>
              </a:rPr>
              <a:t>Las categorías pueden ser: A, B o C</a:t>
            </a:r>
          </a:p>
          <a:p>
            <a:pPr algn="just">
              <a:defRPr/>
            </a:pPr>
            <a:endParaRPr lang="es-PE" sz="2800" dirty="0">
              <a:solidFill>
                <a:srgbClr val="002060"/>
              </a:solidFill>
              <a:latin typeface="+mn-lt"/>
            </a:endParaRPr>
          </a:p>
          <a:p>
            <a:pPr algn="just">
              <a:defRPr/>
            </a:pPr>
            <a:r>
              <a:rPr lang="es-PE" sz="2800" dirty="0">
                <a:solidFill>
                  <a:srgbClr val="002060"/>
                </a:solidFill>
                <a:latin typeface="+mn-lt"/>
              </a:rPr>
              <a:t>El programa luego deberá solicitar una categoría dada por el usuario y calcular el promedio de las edades de los empleados que pertenecen a dicha </a:t>
            </a:r>
            <a:r>
              <a:rPr lang="es-PE" sz="2800" dirty="0" smtClean="0">
                <a:solidFill>
                  <a:srgbClr val="002060"/>
                </a:solidFill>
                <a:latin typeface="+mn-lt"/>
              </a:rPr>
              <a:t>categoría.</a:t>
            </a:r>
            <a:endParaRPr lang="es-PE" sz="2800" dirty="0">
              <a:solidFill>
                <a:srgbClr val="002060"/>
              </a:solidFill>
              <a:latin typeface="+mn-lt"/>
            </a:endParaRPr>
          </a:p>
        </p:txBody>
      </p:sp>
    </p:spTree>
    <p:extLst>
      <p:ext uri="{BB962C8B-B14F-4D97-AF65-F5344CB8AC3E}">
        <p14:creationId xmlns:p14="http://schemas.microsoft.com/office/powerpoint/2010/main" val="171272518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diamond(in)">
                                      <p:cBhvr>
                                        <p:cTn id="7" dur="20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33400" y="1736558"/>
            <a:ext cx="5105400" cy="609600"/>
          </a:xfrm>
          <a:prstGeom prst="rect">
            <a:avLst/>
          </a:prstGeom>
        </p:spPr>
        <p:txBody>
          <a:bodyPr/>
          <a:lst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eaLnBrk="1" hangingPunct="1">
              <a:buNone/>
            </a:pPr>
            <a:r>
              <a:rPr lang="es-PE" sz="4000" b="1" dirty="0" smtClean="0">
                <a:solidFill>
                  <a:srgbClr val="002060"/>
                </a:solidFill>
              </a:rPr>
              <a:t>Temario</a:t>
            </a:r>
            <a:endParaRPr lang="en-US" sz="4000" b="1" dirty="0" smtClean="0">
              <a:solidFill>
                <a:srgbClr val="002060"/>
              </a:solidFill>
            </a:endParaRPr>
          </a:p>
        </p:txBody>
      </p:sp>
      <p:sp>
        <p:nvSpPr>
          <p:cNvPr id="5" name="Content Placeholder 3"/>
          <p:cNvSpPr txBox="1">
            <a:spLocks/>
          </p:cNvSpPr>
          <p:nvPr/>
        </p:nvSpPr>
        <p:spPr>
          <a:xfrm>
            <a:off x="533400" y="2422358"/>
            <a:ext cx="8610600" cy="2814638"/>
          </a:xfrm>
          <a:prstGeom prst="rect">
            <a:avLst/>
          </a:prstGeom>
        </p:spPr>
        <p:txBody>
          <a:bodyPr>
            <a:normAutofit lnSpcReduction="10000"/>
          </a:bodyPr>
          <a:lst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ü"/>
            </a:pPr>
            <a:r>
              <a:rPr lang="es-ES" dirty="0" smtClean="0">
                <a:solidFill>
                  <a:srgbClr val="002060"/>
                </a:solidFill>
              </a:rPr>
              <a:t>Definición</a:t>
            </a:r>
          </a:p>
          <a:p>
            <a:pPr>
              <a:buFont typeface="Wingdings" panose="05000000000000000000" pitchFamily="2" charset="2"/>
              <a:buChar char="ü"/>
            </a:pPr>
            <a:r>
              <a:rPr lang="es-ES" dirty="0" smtClean="0">
                <a:solidFill>
                  <a:srgbClr val="002060"/>
                </a:solidFill>
              </a:rPr>
              <a:t>Declaración</a:t>
            </a:r>
          </a:p>
          <a:p>
            <a:pPr>
              <a:buFont typeface="Wingdings" panose="05000000000000000000" pitchFamily="2" charset="2"/>
              <a:buChar char="ü"/>
            </a:pPr>
            <a:r>
              <a:rPr lang="es-ES" dirty="0" smtClean="0">
                <a:solidFill>
                  <a:srgbClr val="002060"/>
                </a:solidFill>
              </a:rPr>
              <a:t>Acceso a los elementos de un </a:t>
            </a:r>
            <a:r>
              <a:rPr lang="es-ES" dirty="0" err="1" smtClean="0">
                <a:solidFill>
                  <a:srgbClr val="002060"/>
                </a:solidFill>
              </a:rPr>
              <a:t>struct</a:t>
            </a:r>
            <a:endParaRPr lang="es-ES" dirty="0" smtClean="0">
              <a:solidFill>
                <a:srgbClr val="002060"/>
              </a:solidFill>
            </a:endParaRPr>
          </a:p>
          <a:p>
            <a:pPr>
              <a:buFont typeface="Wingdings" panose="05000000000000000000" pitchFamily="2" charset="2"/>
              <a:buChar char="ü"/>
            </a:pPr>
            <a:r>
              <a:rPr lang="es-ES" dirty="0" smtClean="0">
                <a:solidFill>
                  <a:srgbClr val="002060"/>
                </a:solidFill>
              </a:rPr>
              <a:t>Estructuras anidadas</a:t>
            </a:r>
          </a:p>
          <a:p>
            <a:pPr>
              <a:buFont typeface="Wingdings" panose="05000000000000000000" pitchFamily="2" charset="2"/>
              <a:buChar char="ü"/>
            </a:pPr>
            <a:r>
              <a:rPr lang="es-ES" dirty="0" err="1" smtClean="0">
                <a:solidFill>
                  <a:srgbClr val="002060"/>
                </a:solidFill>
              </a:rPr>
              <a:t>Typedef</a:t>
            </a:r>
            <a:endParaRPr lang="es-ES" dirty="0" smtClean="0">
              <a:solidFill>
                <a:srgbClr val="002060"/>
              </a:solidFill>
            </a:endParaRPr>
          </a:p>
          <a:p>
            <a:pPr>
              <a:buFont typeface="Wingdings" panose="05000000000000000000" pitchFamily="2" charset="2"/>
              <a:buChar char="ü"/>
            </a:pPr>
            <a:r>
              <a:rPr lang="es-ES" dirty="0" smtClean="0">
                <a:solidFill>
                  <a:srgbClr val="002060"/>
                </a:solidFill>
              </a:rPr>
              <a:t>Arreglos de </a:t>
            </a:r>
            <a:r>
              <a:rPr lang="es-ES" dirty="0" err="1" smtClean="0">
                <a:solidFill>
                  <a:srgbClr val="002060"/>
                </a:solidFill>
              </a:rPr>
              <a:t>struct</a:t>
            </a:r>
            <a:endParaRPr lang="es-ES" dirty="0">
              <a:solidFill>
                <a:srgbClr val="002060"/>
              </a:solidFill>
            </a:endParaRPr>
          </a:p>
        </p:txBody>
      </p:sp>
    </p:spTree>
    <p:extLst>
      <p:ext uri="{BB962C8B-B14F-4D97-AF65-F5344CB8AC3E}">
        <p14:creationId xmlns:p14="http://schemas.microsoft.com/office/powerpoint/2010/main" val="3890676646"/>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468313" y="1218795"/>
            <a:ext cx="8172450" cy="3046988"/>
          </a:xfrm>
          <a:prstGeom prst="rect">
            <a:avLst/>
          </a:prstGeom>
          <a:noFill/>
          <a:ln w="9525" algn="ctr">
            <a:noFill/>
            <a:miter lim="800000"/>
            <a:headEnd/>
            <a:tailEnd/>
          </a:ln>
        </p:spPr>
        <p:txBody>
          <a:bodyPr anchor="ctr">
            <a:spAutoFit/>
          </a:bodyPr>
          <a:lstStyle/>
          <a:p>
            <a:endParaRPr lang="es-PE" sz="3200" b="1" dirty="0">
              <a:solidFill>
                <a:srgbClr val="002060"/>
              </a:solidFill>
              <a:latin typeface="Calibri" pitchFamily="34" charset="0"/>
            </a:endParaRPr>
          </a:p>
          <a:p>
            <a:pPr algn="just"/>
            <a:r>
              <a:rPr lang="es-PE" sz="3200" b="1" dirty="0">
                <a:solidFill>
                  <a:srgbClr val="002060"/>
                </a:solidFill>
                <a:latin typeface="Calibri" pitchFamily="34" charset="0"/>
              </a:rPr>
              <a:t>Elaborar un programa en Lenguaje </a:t>
            </a:r>
            <a:r>
              <a:rPr lang="es-PE" sz="3200" b="1" dirty="0" smtClean="0">
                <a:solidFill>
                  <a:srgbClr val="002060"/>
                </a:solidFill>
                <a:latin typeface="Calibri" pitchFamily="34" charset="0"/>
              </a:rPr>
              <a:t>C++ </a:t>
            </a:r>
            <a:r>
              <a:rPr lang="es-PE" sz="3200" b="1" dirty="0">
                <a:solidFill>
                  <a:srgbClr val="002060"/>
                </a:solidFill>
                <a:latin typeface="Calibri" pitchFamily="34" charset="0"/>
              </a:rPr>
              <a:t>que lea </a:t>
            </a:r>
            <a:r>
              <a:rPr lang="es-PE" sz="3200" b="1" dirty="0" smtClean="0">
                <a:solidFill>
                  <a:srgbClr val="002060"/>
                </a:solidFill>
                <a:latin typeface="Calibri" pitchFamily="34" charset="0"/>
              </a:rPr>
              <a:t>las edades y sexo de </a:t>
            </a:r>
            <a:r>
              <a:rPr lang="es-PE" sz="3200" b="1" dirty="0">
                <a:solidFill>
                  <a:srgbClr val="002060"/>
                </a:solidFill>
                <a:latin typeface="Calibri" pitchFamily="34" charset="0"/>
              </a:rPr>
              <a:t>un </a:t>
            </a:r>
            <a:r>
              <a:rPr lang="es-PE" sz="3200" b="1" dirty="0" smtClean="0">
                <a:solidFill>
                  <a:srgbClr val="002060"/>
                </a:solidFill>
                <a:latin typeface="Calibri" pitchFamily="34" charset="0"/>
              </a:rPr>
              <a:t>conjunto de 5 personas </a:t>
            </a:r>
            <a:r>
              <a:rPr lang="es-PE" sz="3200" b="1" dirty="0">
                <a:solidFill>
                  <a:srgbClr val="002060"/>
                </a:solidFill>
                <a:latin typeface="Calibri" pitchFamily="34" charset="0"/>
              </a:rPr>
              <a:t>y luego </a:t>
            </a:r>
            <a:r>
              <a:rPr lang="es-PE" sz="3200" b="1" dirty="0" smtClean="0">
                <a:solidFill>
                  <a:srgbClr val="002060"/>
                </a:solidFill>
                <a:latin typeface="Calibri" pitchFamily="34" charset="0"/>
              </a:rPr>
              <a:t>imprima los datos </a:t>
            </a:r>
            <a:r>
              <a:rPr lang="es-PE" sz="3200" b="1" dirty="0">
                <a:solidFill>
                  <a:srgbClr val="002060"/>
                </a:solidFill>
                <a:latin typeface="Calibri" pitchFamily="34" charset="0"/>
              </a:rPr>
              <a:t>en orden inverso al ingresado</a:t>
            </a:r>
          </a:p>
          <a:p>
            <a:endParaRPr lang="es-ES" sz="3200" b="1" dirty="0">
              <a:solidFill>
                <a:srgbClr val="002060"/>
              </a:solidFill>
              <a:latin typeface="Calibri" pitchFamily="34" charset="0"/>
            </a:endParaRPr>
          </a:p>
        </p:txBody>
      </p:sp>
      <p:sp>
        <p:nvSpPr>
          <p:cNvPr id="2" name="Rectángulo 1"/>
          <p:cNvSpPr/>
          <p:nvPr/>
        </p:nvSpPr>
        <p:spPr>
          <a:xfrm>
            <a:off x="468313" y="501787"/>
            <a:ext cx="1941365" cy="584775"/>
          </a:xfrm>
          <a:prstGeom prst="rect">
            <a:avLst/>
          </a:prstGeom>
        </p:spPr>
        <p:txBody>
          <a:bodyPr wrap="none">
            <a:spAutoFit/>
          </a:bodyPr>
          <a:lstStyle/>
          <a:p>
            <a:r>
              <a:rPr lang="es-PE" sz="3200" b="1" dirty="0">
                <a:solidFill>
                  <a:schemeClr val="bg1"/>
                </a:solidFill>
                <a:latin typeface="Calibri" pitchFamily="34" charset="0"/>
              </a:rPr>
              <a:t>Problema:</a:t>
            </a:r>
          </a:p>
        </p:txBody>
      </p:sp>
    </p:spTree>
    <p:extLst>
      <p:ext uri="{BB962C8B-B14F-4D97-AF65-F5344CB8AC3E}">
        <p14:creationId xmlns:p14="http://schemas.microsoft.com/office/powerpoint/2010/main" val="2862372247"/>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09575" y="381000"/>
            <a:ext cx="8229600" cy="698500"/>
          </a:xfrm>
          <a:prstGeom prst="rect">
            <a:avLst/>
          </a:prstGeom>
        </p:spPr>
        <p:txBody>
          <a:bodyPr/>
          <a:lstStyle/>
          <a:p>
            <a:pPr eaLnBrk="1" hangingPunct="1"/>
            <a:r>
              <a:rPr lang="es-ES_tradnl" sz="3600" b="1" dirty="0" smtClean="0">
                <a:solidFill>
                  <a:schemeClr val="bg1"/>
                </a:solidFill>
              </a:rPr>
              <a:t>Solución  – Con Arreglos paralelos</a:t>
            </a:r>
            <a:endParaRPr lang="es-ES" sz="3600" b="1" dirty="0" smtClean="0">
              <a:solidFill>
                <a:schemeClr val="bg1"/>
              </a:solidFill>
            </a:endParaRPr>
          </a:p>
        </p:txBody>
      </p:sp>
      <p:sp>
        <p:nvSpPr>
          <p:cNvPr id="212996" name="Rectangle 4"/>
          <p:cNvSpPr>
            <a:spLocks noChangeArrowheads="1"/>
          </p:cNvSpPr>
          <p:nvPr/>
        </p:nvSpPr>
        <p:spPr bwMode="auto">
          <a:xfrm>
            <a:off x="409575" y="1253334"/>
            <a:ext cx="8394700" cy="5139869"/>
          </a:xfrm>
          <a:prstGeom prst="rect">
            <a:avLst/>
          </a:prstGeom>
          <a:noFill/>
          <a:ln w="9525" algn="ctr">
            <a:noFill/>
            <a:miter lim="800000"/>
            <a:headEnd/>
            <a:tailEnd/>
          </a:ln>
          <a:effectLst/>
        </p:spPr>
        <p:txBody>
          <a:bodyPr anchor="ctr">
            <a:spAutoFit/>
          </a:bodyPr>
          <a:lstStyle/>
          <a:p>
            <a:pPr marL="363538" indent="-363538"/>
            <a:r>
              <a:rPr lang="en-US" sz="2400" dirty="0" err="1" smtClean="0">
                <a:solidFill>
                  <a:srgbClr val="0000FF"/>
                </a:solidFill>
                <a:effectLst>
                  <a:outerShdw blurRad="38100" dist="38100" dir="2700000" algn="tl">
                    <a:srgbClr val="C0C0C0"/>
                  </a:outerShdw>
                </a:effectLst>
                <a:latin typeface="Calibri" pitchFamily="34" charset="0"/>
              </a:rPr>
              <a:t>int</a:t>
            </a:r>
            <a:r>
              <a:rPr lang="en-US" sz="2400" dirty="0" smtClean="0">
                <a:solidFill>
                  <a:schemeClr val="tx1"/>
                </a:solidFill>
                <a:latin typeface="Calibri" pitchFamily="34" charset="0"/>
              </a:rPr>
              <a:t> </a:t>
            </a:r>
            <a:r>
              <a:rPr lang="en-US" sz="2400" dirty="0">
                <a:solidFill>
                  <a:srgbClr val="CC0000"/>
                </a:solidFill>
                <a:effectLst>
                  <a:outerShdw blurRad="38100" dist="38100" dir="2700000" algn="tl">
                    <a:srgbClr val="C0C0C0"/>
                  </a:outerShdw>
                </a:effectLst>
                <a:latin typeface="Calibri" pitchFamily="34" charset="0"/>
              </a:rPr>
              <a:t>main</a:t>
            </a:r>
            <a:r>
              <a:rPr lang="en-US" sz="2400" dirty="0" smtClean="0">
                <a:solidFill>
                  <a:schemeClr val="tx1"/>
                </a:solidFill>
                <a:latin typeface="Calibri" pitchFamily="34" charset="0"/>
              </a:rPr>
              <a:t>() </a:t>
            </a:r>
            <a:endParaRPr lang="en-US" sz="2400" dirty="0">
              <a:solidFill>
                <a:schemeClr val="tx1"/>
              </a:solidFill>
              <a:latin typeface="Calibri" pitchFamily="34" charset="0"/>
            </a:endParaRPr>
          </a:p>
          <a:p>
            <a:pPr marL="363538" indent="-363538"/>
            <a:r>
              <a:rPr lang="en-US" sz="2400" dirty="0">
                <a:solidFill>
                  <a:schemeClr val="tx1"/>
                </a:solidFill>
                <a:latin typeface="Calibri" pitchFamily="34" charset="0"/>
              </a:rPr>
              <a:t>{	</a:t>
            </a:r>
            <a:r>
              <a:rPr lang="en-US" sz="1800" dirty="0" err="1">
                <a:solidFill>
                  <a:schemeClr val="tx1"/>
                </a:solidFill>
                <a:latin typeface="Calibri" pitchFamily="34" charset="0"/>
              </a:rPr>
              <a:t>int</a:t>
            </a:r>
            <a:r>
              <a:rPr lang="en-US" sz="1800" dirty="0">
                <a:solidFill>
                  <a:schemeClr val="tx1"/>
                </a:solidFill>
                <a:latin typeface="Calibri" pitchFamily="34" charset="0"/>
              </a:rPr>
              <a:t> </a:t>
            </a:r>
            <a:r>
              <a:rPr lang="en-US" sz="1800" dirty="0" smtClean="0">
                <a:solidFill>
                  <a:schemeClr val="tx1"/>
                </a:solidFill>
                <a:latin typeface="Calibri" pitchFamily="34" charset="0"/>
              </a:rPr>
              <a:t>*</a:t>
            </a:r>
            <a:r>
              <a:rPr lang="en-US" sz="1800" dirty="0" err="1" smtClean="0">
                <a:solidFill>
                  <a:schemeClr val="tx1"/>
                </a:solidFill>
                <a:latin typeface="Calibri" pitchFamily="34" charset="0"/>
              </a:rPr>
              <a:t>Vedad</a:t>
            </a:r>
            <a:r>
              <a:rPr lang="en-US" sz="1800" dirty="0" smtClean="0">
                <a:solidFill>
                  <a:schemeClr val="tx1"/>
                </a:solidFill>
                <a:latin typeface="Calibri" pitchFamily="34" charset="0"/>
              </a:rPr>
              <a:t>;</a:t>
            </a:r>
          </a:p>
          <a:p>
            <a:pPr marL="363538" indent="-363538"/>
            <a:r>
              <a:rPr lang="en-US" sz="1800" dirty="0">
                <a:solidFill>
                  <a:schemeClr val="tx1"/>
                </a:solidFill>
                <a:latin typeface="Calibri" pitchFamily="34" charset="0"/>
              </a:rPr>
              <a:t> </a:t>
            </a:r>
            <a:r>
              <a:rPr lang="en-US" sz="1800" dirty="0" smtClean="0">
                <a:solidFill>
                  <a:schemeClr val="tx1"/>
                </a:solidFill>
                <a:latin typeface="Calibri" pitchFamily="34" charset="0"/>
              </a:rPr>
              <a:t>      char *</a:t>
            </a:r>
            <a:r>
              <a:rPr lang="en-US" sz="1800" dirty="0" err="1" smtClean="0">
                <a:solidFill>
                  <a:schemeClr val="tx1"/>
                </a:solidFill>
                <a:latin typeface="Calibri" pitchFamily="34" charset="0"/>
              </a:rPr>
              <a:t>Vsexo</a:t>
            </a:r>
            <a:r>
              <a:rPr lang="en-US" sz="1800" dirty="0" smtClean="0">
                <a:solidFill>
                  <a:schemeClr val="tx1"/>
                </a:solidFill>
                <a:latin typeface="Calibri" pitchFamily="34" charset="0"/>
              </a:rPr>
              <a:t>;</a:t>
            </a:r>
          </a:p>
          <a:p>
            <a:pPr marL="363538" indent="-363538"/>
            <a:r>
              <a:rPr lang="en-US" sz="1800" dirty="0">
                <a:solidFill>
                  <a:schemeClr val="tx1"/>
                </a:solidFill>
                <a:latin typeface="Calibri" pitchFamily="34" charset="0"/>
              </a:rPr>
              <a:t> </a:t>
            </a:r>
            <a:r>
              <a:rPr lang="en-US" sz="1800" dirty="0" smtClean="0">
                <a:solidFill>
                  <a:schemeClr val="tx1"/>
                </a:solidFill>
                <a:latin typeface="Calibri" pitchFamily="34" charset="0"/>
              </a:rPr>
              <a:t>      </a:t>
            </a:r>
            <a:r>
              <a:rPr lang="en-US" sz="1800" dirty="0" err="1" smtClean="0">
                <a:solidFill>
                  <a:schemeClr val="tx1"/>
                </a:solidFill>
                <a:latin typeface="Calibri" pitchFamily="34" charset="0"/>
              </a:rPr>
              <a:t>Vedad</a:t>
            </a:r>
            <a:r>
              <a:rPr lang="en-US" sz="1800" dirty="0" smtClean="0">
                <a:solidFill>
                  <a:schemeClr val="tx1"/>
                </a:solidFill>
                <a:latin typeface="Calibri" pitchFamily="34" charset="0"/>
              </a:rPr>
              <a:t> = new </a:t>
            </a:r>
            <a:r>
              <a:rPr lang="en-US" sz="1800" dirty="0" err="1" smtClean="0">
                <a:solidFill>
                  <a:schemeClr val="tx1"/>
                </a:solidFill>
                <a:latin typeface="Calibri" pitchFamily="34" charset="0"/>
              </a:rPr>
              <a:t>int</a:t>
            </a:r>
            <a:r>
              <a:rPr lang="en-US" sz="1800" dirty="0" smtClean="0">
                <a:solidFill>
                  <a:schemeClr val="tx1"/>
                </a:solidFill>
                <a:latin typeface="Calibri" pitchFamily="34" charset="0"/>
              </a:rPr>
              <a:t>[5];</a:t>
            </a:r>
            <a:endParaRPr lang="en-US" sz="1800" dirty="0">
              <a:solidFill>
                <a:schemeClr val="folHlink"/>
              </a:solidFill>
              <a:latin typeface="Calibri" pitchFamily="34" charset="0"/>
            </a:endParaRPr>
          </a:p>
          <a:p>
            <a:pPr marL="363538" indent="-363538"/>
            <a:r>
              <a:rPr lang="en-US" sz="1800" dirty="0" smtClean="0">
                <a:solidFill>
                  <a:schemeClr val="tx1"/>
                </a:solidFill>
                <a:latin typeface="Calibri" pitchFamily="34" charset="0"/>
              </a:rPr>
              <a:t>       </a:t>
            </a:r>
            <a:r>
              <a:rPr lang="en-US" sz="1800" dirty="0" err="1" smtClean="0">
                <a:solidFill>
                  <a:schemeClr val="tx1"/>
                </a:solidFill>
                <a:latin typeface="Calibri" pitchFamily="34" charset="0"/>
              </a:rPr>
              <a:t>Vsexo</a:t>
            </a:r>
            <a:r>
              <a:rPr lang="en-US" sz="1800" dirty="0" smtClean="0">
                <a:solidFill>
                  <a:schemeClr val="tx1"/>
                </a:solidFill>
                <a:latin typeface="Calibri" pitchFamily="34" charset="0"/>
              </a:rPr>
              <a:t> = new char[5];</a:t>
            </a:r>
            <a:endParaRPr lang="en-US" sz="1800" dirty="0">
              <a:solidFill>
                <a:schemeClr val="tx1"/>
              </a:solidFill>
              <a:latin typeface="Calibri" pitchFamily="34" charset="0"/>
            </a:endParaRPr>
          </a:p>
          <a:p>
            <a:pPr marL="363538" indent="-363538"/>
            <a:r>
              <a:rPr lang="en-US" sz="1800" dirty="0">
                <a:solidFill>
                  <a:schemeClr val="tx1"/>
                </a:solidFill>
                <a:latin typeface="Calibri" pitchFamily="34" charset="0"/>
              </a:rPr>
              <a:t>	</a:t>
            </a:r>
            <a:r>
              <a:rPr lang="en-US" dirty="0">
                <a:solidFill>
                  <a:schemeClr val="folHlink"/>
                </a:solidFill>
                <a:latin typeface="Calibri" pitchFamily="34" charset="0"/>
              </a:rPr>
              <a:t>//</a:t>
            </a:r>
            <a:r>
              <a:rPr lang="en-US" dirty="0" err="1">
                <a:solidFill>
                  <a:schemeClr val="folHlink"/>
                </a:solidFill>
                <a:latin typeface="Calibri" pitchFamily="34" charset="0"/>
              </a:rPr>
              <a:t>Ingreso</a:t>
            </a:r>
            <a:r>
              <a:rPr lang="en-US" dirty="0">
                <a:solidFill>
                  <a:schemeClr val="folHlink"/>
                </a:solidFill>
                <a:latin typeface="Calibri" pitchFamily="34" charset="0"/>
              </a:rPr>
              <a:t> de </a:t>
            </a:r>
            <a:r>
              <a:rPr lang="en-US" dirty="0" err="1">
                <a:solidFill>
                  <a:schemeClr val="folHlink"/>
                </a:solidFill>
                <a:latin typeface="Calibri" pitchFamily="34" charset="0"/>
              </a:rPr>
              <a:t>Datos</a:t>
            </a:r>
            <a:endParaRPr lang="en-US" dirty="0">
              <a:solidFill>
                <a:schemeClr val="folHlink"/>
              </a:solidFill>
              <a:latin typeface="Calibri" pitchFamily="34" charset="0"/>
            </a:endParaRPr>
          </a:p>
          <a:p>
            <a:pPr marL="363538" indent="-363538"/>
            <a:r>
              <a:rPr lang="en-US" sz="1800" dirty="0" smtClean="0">
                <a:solidFill>
                  <a:schemeClr val="tx1"/>
                </a:solidFill>
                <a:latin typeface="Calibri" pitchFamily="34" charset="0"/>
              </a:rPr>
              <a:t>      for(</a:t>
            </a:r>
            <a:r>
              <a:rPr lang="en-US" sz="1800" dirty="0" err="1" smtClean="0">
                <a:solidFill>
                  <a:schemeClr val="tx1"/>
                </a:solidFill>
                <a:latin typeface="Calibri" pitchFamily="34" charset="0"/>
              </a:rPr>
              <a:t>int</a:t>
            </a:r>
            <a:r>
              <a:rPr lang="en-US" sz="1800" dirty="0" smtClean="0">
                <a:solidFill>
                  <a:schemeClr val="tx1"/>
                </a:solidFill>
                <a:latin typeface="Calibri" pitchFamily="34" charset="0"/>
              </a:rPr>
              <a:t> </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=0; </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 &lt; 5; </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a:t>
            </a:r>
          </a:p>
          <a:p>
            <a:pPr marL="363538" indent="-363538"/>
            <a:r>
              <a:rPr lang="en-US" sz="1800" dirty="0" smtClean="0">
                <a:solidFill>
                  <a:schemeClr val="tx1"/>
                </a:solidFill>
                <a:latin typeface="Calibri" pitchFamily="34" charset="0"/>
              </a:rPr>
              <a:t>        {</a:t>
            </a:r>
          </a:p>
          <a:p>
            <a:pPr marL="363538" indent="-363538"/>
            <a:r>
              <a:rPr lang="en-US" sz="1800" dirty="0" smtClean="0">
                <a:solidFill>
                  <a:schemeClr val="tx1"/>
                </a:solidFill>
                <a:latin typeface="Calibri" pitchFamily="34" charset="0"/>
              </a:rPr>
              <a:t>            </a:t>
            </a:r>
            <a:r>
              <a:rPr lang="en-US" sz="1800" dirty="0" err="1" smtClean="0">
                <a:solidFill>
                  <a:schemeClr val="tx1"/>
                </a:solidFill>
                <a:latin typeface="Calibri" pitchFamily="34" charset="0"/>
              </a:rPr>
              <a:t>cout</a:t>
            </a:r>
            <a:r>
              <a:rPr lang="en-US" sz="1800" dirty="0" smtClean="0">
                <a:solidFill>
                  <a:schemeClr val="tx1"/>
                </a:solidFill>
                <a:latin typeface="Calibri" pitchFamily="34" charset="0"/>
              </a:rPr>
              <a:t>&lt;&lt; “</a:t>
            </a:r>
            <a:r>
              <a:rPr lang="en-US" sz="1800" dirty="0" err="1">
                <a:solidFill>
                  <a:schemeClr val="tx1"/>
                </a:solidFill>
                <a:latin typeface="Calibri" pitchFamily="34" charset="0"/>
              </a:rPr>
              <a:t>Ingrese</a:t>
            </a:r>
            <a:r>
              <a:rPr lang="en-US" sz="1800" dirty="0">
                <a:solidFill>
                  <a:schemeClr val="tx1"/>
                </a:solidFill>
                <a:latin typeface="Calibri" pitchFamily="34" charset="0"/>
              </a:rPr>
              <a:t> </a:t>
            </a:r>
            <a:r>
              <a:rPr lang="en-US" sz="1800" dirty="0" err="1" smtClean="0">
                <a:solidFill>
                  <a:schemeClr val="tx1"/>
                </a:solidFill>
                <a:latin typeface="Calibri" pitchFamily="34" charset="0"/>
              </a:rPr>
              <a:t>edad</a:t>
            </a:r>
            <a:r>
              <a:rPr lang="en-US" sz="1800" dirty="0" smtClean="0">
                <a:solidFill>
                  <a:schemeClr val="tx1"/>
                </a:solidFill>
                <a:latin typeface="Calibri" pitchFamily="34" charset="0"/>
              </a:rPr>
              <a:t> ”&lt;&lt; </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 &lt;&lt; “:”;   </a:t>
            </a:r>
            <a:r>
              <a:rPr lang="en-US" sz="1800" dirty="0" err="1" smtClean="0">
                <a:solidFill>
                  <a:schemeClr val="tx1"/>
                </a:solidFill>
                <a:latin typeface="Calibri" pitchFamily="34" charset="0"/>
              </a:rPr>
              <a:t>cin</a:t>
            </a:r>
            <a:r>
              <a:rPr lang="en-US" sz="1800" dirty="0" smtClean="0">
                <a:solidFill>
                  <a:schemeClr val="tx1"/>
                </a:solidFill>
                <a:latin typeface="Calibri" pitchFamily="34" charset="0"/>
              </a:rPr>
              <a:t>&gt;&gt;</a:t>
            </a:r>
            <a:r>
              <a:rPr lang="en-US" sz="1800" dirty="0" err="1" smtClean="0">
                <a:solidFill>
                  <a:schemeClr val="tx1"/>
                </a:solidFill>
                <a:latin typeface="Calibri" pitchFamily="34" charset="0"/>
              </a:rPr>
              <a:t>Vedad</a:t>
            </a:r>
            <a:r>
              <a:rPr lang="en-US" sz="1800" dirty="0" smtClean="0">
                <a:solidFill>
                  <a:schemeClr val="tx1"/>
                </a:solidFill>
                <a:latin typeface="Calibri" pitchFamily="34" charset="0"/>
              </a:rPr>
              <a:t>[</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a:t>
            </a:r>
            <a:endParaRPr lang="en-US" sz="1800" dirty="0">
              <a:solidFill>
                <a:schemeClr val="tx1"/>
              </a:solidFill>
              <a:latin typeface="Calibri" pitchFamily="34" charset="0"/>
            </a:endParaRPr>
          </a:p>
          <a:p>
            <a:pPr marL="363538" indent="-363538"/>
            <a:r>
              <a:rPr lang="en-US" sz="1800" dirty="0">
                <a:solidFill>
                  <a:schemeClr val="tx1"/>
                </a:solidFill>
                <a:latin typeface="Calibri" pitchFamily="34" charset="0"/>
              </a:rPr>
              <a:t>	</a:t>
            </a:r>
            <a:r>
              <a:rPr lang="en-US" sz="1800" dirty="0" smtClean="0">
                <a:solidFill>
                  <a:schemeClr val="tx1"/>
                </a:solidFill>
                <a:latin typeface="Calibri" pitchFamily="34" charset="0"/>
              </a:rPr>
              <a:t>     </a:t>
            </a:r>
            <a:r>
              <a:rPr lang="en-US" sz="1800" dirty="0" err="1" smtClean="0">
                <a:solidFill>
                  <a:schemeClr val="tx1"/>
                </a:solidFill>
                <a:latin typeface="Calibri" pitchFamily="34" charset="0"/>
              </a:rPr>
              <a:t>cout</a:t>
            </a:r>
            <a:r>
              <a:rPr lang="en-US" sz="1800" dirty="0">
                <a:solidFill>
                  <a:schemeClr val="tx1"/>
                </a:solidFill>
                <a:latin typeface="Calibri" pitchFamily="34" charset="0"/>
              </a:rPr>
              <a:t>&lt;&lt; “</a:t>
            </a:r>
            <a:r>
              <a:rPr lang="en-US" sz="1800" dirty="0" err="1">
                <a:solidFill>
                  <a:schemeClr val="tx1"/>
                </a:solidFill>
                <a:latin typeface="Calibri" pitchFamily="34" charset="0"/>
              </a:rPr>
              <a:t>Ingrese</a:t>
            </a:r>
            <a:r>
              <a:rPr lang="en-US" sz="1800" dirty="0">
                <a:solidFill>
                  <a:schemeClr val="tx1"/>
                </a:solidFill>
                <a:latin typeface="Calibri" pitchFamily="34" charset="0"/>
              </a:rPr>
              <a:t> </a:t>
            </a:r>
            <a:r>
              <a:rPr lang="en-US" sz="1800" dirty="0" err="1" smtClean="0">
                <a:solidFill>
                  <a:schemeClr val="tx1"/>
                </a:solidFill>
                <a:latin typeface="Calibri" pitchFamily="34" charset="0"/>
              </a:rPr>
              <a:t>sexo</a:t>
            </a:r>
            <a:r>
              <a:rPr lang="en-US" sz="1800" dirty="0" smtClean="0">
                <a:solidFill>
                  <a:schemeClr val="tx1"/>
                </a:solidFill>
                <a:latin typeface="Calibri" pitchFamily="34" charset="0"/>
              </a:rPr>
              <a:t> “ &lt;&lt; </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 &lt;&lt; “:”;   </a:t>
            </a:r>
            <a:r>
              <a:rPr lang="en-US" sz="1800" dirty="0" err="1">
                <a:solidFill>
                  <a:schemeClr val="tx1"/>
                </a:solidFill>
                <a:latin typeface="Calibri" pitchFamily="34" charset="0"/>
              </a:rPr>
              <a:t>cin</a:t>
            </a:r>
            <a:r>
              <a:rPr lang="en-US" sz="1800" dirty="0" smtClean="0">
                <a:solidFill>
                  <a:schemeClr val="tx1"/>
                </a:solidFill>
                <a:latin typeface="Calibri" pitchFamily="34" charset="0"/>
              </a:rPr>
              <a:t>&gt;&gt;</a:t>
            </a:r>
            <a:r>
              <a:rPr lang="en-US" sz="1800" dirty="0" err="1" smtClean="0">
                <a:solidFill>
                  <a:schemeClr val="tx1"/>
                </a:solidFill>
                <a:latin typeface="Calibri" pitchFamily="34" charset="0"/>
              </a:rPr>
              <a:t>Vsexo</a:t>
            </a:r>
            <a:r>
              <a:rPr lang="en-US" sz="1800" dirty="0" smtClean="0">
                <a:solidFill>
                  <a:schemeClr val="tx1"/>
                </a:solidFill>
                <a:latin typeface="Calibri" pitchFamily="34" charset="0"/>
              </a:rPr>
              <a:t>[</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a:t>
            </a:r>
            <a:endParaRPr lang="en-US" sz="1800" dirty="0">
              <a:solidFill>
                <a:schemeClr val="tx1"/>
              </a:solidFill>
              <a:latin typeface="Calibri" pitchFamily="34" charset="0"/>
            </a:endParaRPr>
          </a:p>
          <a:p>
            <a:pPr marL="363538" indent="-363538"/>
            <a:r>
              <a:rPr lang="en-US" sz="1800" dirty="0">
                <a:solidFill>
                  <a:schemeClr val="tx1"/>
                </a:solidFill>
                <a:latin typeface="Calibri" pitchFamily="34" charset="0"/>
              </a:rPr>
              <a:t>	</a:t>
            </a:r>
            <a:r>
              <a:rPr lang="en-US" sz="1800" dirty="0" smtClean="0">
                <a:solidFill>
                  <a:schemeClr val="tx1"/>
                </a:solidFill>
                <a:latin typeface="Calibri" pitchFamily="34" charset="0"/>
              </a:rPr>
              <a:t>}</a:t>
            </a:r>
            <a:endParaRPr lang="en-US" sz="1800" dirty="0">
              <a:solidFill>
                <a:schemeClr val="tx1"/>
              </a:solidFill>
              <a:latin typeface="Calibri" pitchFamily="34" charset="0"/>
            </a:endParaRPr>
          </a:p>
          <a:p>
            <a:pPr marL="363538" indent="-363538"/>
            <a:r>
              <a:rPr lang="es-ES" sz="1800" dirty="0">
                <a:solidFill>
                  <a:schemeClr val="tx1"/>
                </a:solidFill>
                <a:latin typeface="Calibri" pitchFamily="34" charset="0"/>
              </a:rPr>
              <a:t>	</a:t>
            </a:r>
            <a:r>
              <a:rPr lang="es-ES" dirty="0">
                <a:solidFill>
                  <a:schemeClr val="folHlink"/>
                </a:solidFill>
                <a:latin typeface="Calibri" pitchFamily="34" charset="0"/>
              </a:rPr>
              <a:t>//Mostrar </a:t>
            </a:r>
            <a:r>
              <a:rPr lang="es-ES" dirty="0" smtClean="0">
                <a:solidFill>
                  <a:schemeClr val="folHlink"/>
                </a:solidFill>
                <a:latin typeface="Calibri" pitchFamily="34" charset="0"/>
              </a:rPr>
              <a:t>los datos </a:t>
            </a:r>
            <a:endParaRPr lang="es-ES" dirty="0">
              <a:solidFill>
                <a:schemeClr val="folHlink"/>
              </a:solidFill>
              <a:latin typeface="Calibri" pitchFamily="34" charset="0"/>
            </a:endParaRPr>
          </a:p>
          <a:p>
            <a:pPr marL="363538" indent="-363538"/>
            <a:r>
              <a:rPr lang="es-ES" sz="1800" dirty="0">
                <a:solidFill>
                  <a:schemeClr val="tx1"/>
                </a:solidFill>
                <a:latin typeface="Calibri" pitchFamily="34" charset="0"/>
              </a:rPr>
              <a:t>	</a:t>
            </a:r>
            <a:r>
              <a:rPr lang="en-US" sz="1800" dirty="0">
                <a:solidFill>
                  <a:schemeClr val="tx1"/>
                </a:solidFill>
                <a:latin typeface="Calibri" pitchFamily="34" charset="0"/>
              </a:rPr>
              <a:t> for(</a:t>
            </a:r>
            <a:r>
              <a:rPr lang="en-US" sz="1800" dirty="0" err="1">
                <a:solidFill>
                  <a:schemeClr val="tx1"/>
                </a:solidFill>
                <a:latin typeface="Calibri" pitchFamily="34" charset="0"/>
              </a:rPr>
              <a:t>int</a:t>
            </a:r>
            <a:r>
              <a:rPr lang="en-US" sz="1800" dirty="0">
                <a:solidFill>
                  <a:schemeClr val="tx1"/>
                </a:solidFill>
                <a:latin typeface="Calibri" pitchFamily="34" charset="0"/>
              </a:rPr>
              <a:t> </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=4; </a:t>
            </a:r>
            <a:r>
              <a:rPr lang="en-US" sz="1800" dirty="0" err="1">
                <a:solidFill>
                  <a:schemeClr val="tx1"/>
                </a:solidFill>
                <a:latin typeface="Calibri" pitchFamily="34" charset="0"/>
              </a:rPr>
              <a:t>i</a:t>
            </a:r>
            <a:r>
              <a:rPr lang="en-US" sz="1800" dirty="0">
                <a:solidFill>
                  <a:schemeClr val="tx1"/>
                </a:solidFill>
                <a:latin typeface="Calibri" pitchFamily="34" charset="0"/>
              </a:rPr>
              <a:t> </a:t>
            </a:r>
            <a:r>
              <a:rPr lang="en-US" sz="1800" dirty="0" smtClean="0">
                <a:solidFill>
                  <a:schemeClr val="tx1"/>
                </a:solidFill>
                <a:latin typeface="Calibri" pitchFamily="34" charset="0"/>
              </a:rPr>
              <a:t>&gt;=0; </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a:t>
            </a:r>
            <a:endParaRPr lang="en-US" sz="1800" dirty="0">
              <a:solidFill>
                <a:schemeClr val="tx1"/>
              </a:solidFill>
              <a:latin typeface="Calibri" pitchFamily="34" charset="0"/>
            </a:endParaRPr>
          </a:p>
          <a:p>
            <a:pPr marL="363538" indent="-363538"/>
            <a:r>
              <a:rPr lang="en-US" sz="1800" dirty="0" smtClean="0">
                <a:solidFill>
                  <a:schemeClr val="tx1"/>
                </a:solidFill>
                <a:latin typeface="Calibri" pitchFamily="34" charset="0"/>
              </a:rPr>
              <a:t>            </a:t>
            </a:r>
            <a:r>
              <a:rPr lang="en-US" sz="1800" dirty="0" err="1">
                <a:solidFill>
                  <a:schemeClr val="tx1"/>
                </a:solidFill>
                <a:latin typeface="Calibri" pitchFamily="34" charset="0"/>
              </a:rPr>
              <a:t>cout</a:t>
            </a:r>
            <a:r>
              <a:rPr lang="en-US" sz="1800" dirty="0">
                <a:solidFill>
                  <a:schemeClr val="tx1"/>
                </a:solidFill>
                <a:latin typeface="Calibri" pitchFamily="34" charset="0"/>
              </a:rPr>
              <a:t>&lt;&lt; </a:t>
            </a:r>
            <a:r>
              <a:rPr lang="en-US" sz="1800" dirty="0" err="1" smtClean="0">
                <a:solidFill>
                  <a:schemeClr val="tx1"/>
                </a:solidFill>
                <a:latin typeface="Calibri" pitchFamily="34" charset="0"/>
              </a:rPr>
              <a:t>Vedad</a:t>
            </a:r>
            <a:r>
              <a:rPr lang="en-US" sz="1800" dirty="0" smtClean="0">
                <a:solidFill>
                  <a:schemeClr val="tx1"/>
                </a:solidFill>
                <a:latin typeface="Calibri" pitchFamily="34" charset="0"/>
              </a:rPr>
              <a:t>[</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 &lt;&lt; “   “ &lt;&lt; </a:t>
            </a:r>
            <a:r>
              <a:rPr lang="en-US" sz="1800" dirty="0" err="1" smtClean="0">
                <a:solidFill>
                  <a:schemeClr val="tx1"/>
                </a:solidFill>
                <a:latin typeface="Calibri" pitchFamily="34" charset="0"/>
              </a:rPr>
              <a:t>Vsexo</a:t>
            </a:r>
            <a:r>
              <a:rPr lang="en-US" sz="1800" dirty="0" smtClean="0">
                <a:solidFill>
                  <a:schemeClr val="tx1"/>
                </a:solidFill>
                <a:latin typeface="Calibri" pitchFamily="34" charset="0"/>
              </a:rPr>
              <a:t>[</a:t>
            </a:r>
            <a:r>
              <a:rPr lang="en-US" sz="1800" dirty="0" err="1" smtClean="0">
                <a:solidFill>
                  <a:schemeClr val="tx1"/>
                </a:solidFill>
                <a:latin typeface="Calibri" pitchFamily="34" charset="0"/>
              </a:rPr>
              <a:t>i</a:t>
            </a:r>
            <a:r>
              <a:rPr lang="en-US" sz="1800" dirty="0" smtClean="0">
                <a:solidFill>
                  <a:schemeClr val="tx1"/>
                </a:solidFill>
                <a:latin typeface="Calibri" pitchFamily="34" charset="0"/>
              </a:rPr>
              <a:t>] &lt;&lt; </a:t>
            </a:r>
            <a:r>
              <a:rPr lang="en-US" sz="1800" dirty="0" err="1" smtClean="0">
                <a:solidFill>
                  <a:schemeClr val="tx1"/>
                </a:solidFill>
                <a:latin typeface="Calibri" pitchFamily="34" charset="0"/>
              </a:rPr>
              <a:t>endl</a:t>
            </a:r>
            <a:r>
              <a:rPr lang="en-US" sz="1800" dirty="0" smtClean="0">
                <a:solidFill>
                  <a:schemeClr val="tx1"/>
                </a:solidFill>
                <a:latin typeface="Calibri" pitchFamily="34" charset="0"/>
              </a:rPr>
              <a:t>;</a:t>
            </a:r>
          </a:p>
          <a:p>
            <a:pPr marL="363538" indent="-363538"/>
            <a:r>
              <a:rPr lang="es-PE" sz="1800" dirty="0">
                <a:solidFill>
                  <a:schemeClr val="tx1"/>
                </a:solidFill>
                <a:latin typeface="Calibri" pitchFamily="34" charset="0"/>
              </a:rPr>
              <a:t> </a:t>
            </a:r>
            <a:r>
              <a:rPr lang="es-PE" sz="1800" dirty="0" smtClean="0">
                <a:solidFill>
                  <a:schemeClr val="tx1"/>
                </a:solidFill>
                <a:latin typeface="Calibri" pitchFamily="34" charset="0"/>
              </a:rPr>
              <a:t>      _</a:t>
            </a:r>
            <a:r>
              <a:rPr lang="es-PE" sz="1800" dirty="0" err="1" smtClean="0">
                <a:solidFill>
                  <a:schemeClr val="tx1"/>
                </a:solidFill>
                <a:latin typeface="Calibri" pitchFamily="34" charset="0"/>
              </a:rPr>
              <a:t>getch</a:t>
            </a:r>
            <a:r>
              <a:rPr lang="es-PE" sz="1800" dirty="0" smtClean="0">
                <a:solidFill>
                  <a:schemeClr val="tx1"/>
                </a:solidFill>
                <a:latin typeface="Calibri" pitchFamily="34" charset="0"/>
              </a:rPr>
              <a:t>();</a:t>
            </a:r>
            <a:endParaRPr lang="en-US" sz="1800" dirty="0">
              <a:solidFill>
                <a:schemeClr val="tx1"/>
              </a:solidFill>
              <a:latin typeface="Calibri" pitchFamily="34" charset="0"/>
            </a:endParaRPr>
          </a:p>
          <a:p>
            <a:pPr marL="363538" indent="-363538"/>
            <a:r>
              <a:rPr lang="en-US" sz="1800" dirty="0">
                <a:solidFill>
                  <a:schemeClr val="tx1"/>
                </a:solidFill>
                <a:latin typeface="Calibri" pitchFamily="34" charset="0"/>
              </a:rPr>
              <a:t>	</a:t>
            </a:r>
            <a:r>
              <a:rPr lang="en-US" sz="1800" dirty="0" smtClean="0">
                <a:solidFill>
                  <a:schemeClr val="tx1"/>
                </a:solidFill>
                <a:latin typeface="Calibri" pitchFamily="34" charset="0"/>
              </a:rPr>
              <a:t>return 0;</a:t>
            </a:r>
            <a:endParaRPr lang="en-US" sz="1800" dirty="0">
              <a:solidFill>
                <a:schemeClr val="tx1"/>
              </a:solidFill>
              <a:latin typeface="Calibri" pitchFamily="34" charset="0"/>
            </a:endParaRPr>
          </a:p>
          <a:p>
            <a:pPr marL="363538" indent="-363538"/>
            <a:r>
              <a:rPr lang="es-ES" sz="2400" dirty="0" smtClean="0">
                <a:solidFill>
                  <a:schemeClr val="tx1"/>
                </a:solidFill>
                <a:latin typeface="Calibri" pitchFamily="34" charset="0"/>
              </a:rPr>
              <a:t>}</a:t>
            </a:r>
            <a:endParaRPr lang="es-ES" sz="2400" dirty="0">
              <a:solidFill>
                <a:schemeClr val="tx1"/>
              </a:solidFill>
              <a:latin typeface="Calibri" pitchFamily="34" charset="0"/>
            </a:endParaRPr>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481080"/>
            <a:ext cx="8229600" cy="698500"/>
          </a:xfrm>
          <a:prstGeom prst="rect">
            <a:avLst/>
          </a:prstGeom>
        </p:spPr>
        <p:txBody>
          <a:bodyPr/>
          <a:lstStyle/>
          <a:p>
            <a:pPr eaLnBrk="1" hangingPunct="1"/>
            <a:r>
              <a:rPr lang="es-ES_tradnl" sz="3600" b="1" dirty="0" smtClean="0">
                <a:solidFill>
                  <a:schemeClr val="bg1"/>
                </a:solidFill>
              </a:rPr>
              <a:t>Solución – Estructuras</a:t>
            </a:r>
            <a:endParaRPr lang="es-ES" sz="3600" b="1" dirty="0" smtClean="0">
              <a:solidFill>
                <a:schemeClr val="bg1"/>
              </a:solidFill>
            </a:endParaRPr>
          </a:p>
        </p:txBody>
      </p:sp>
      <p:sp>
        <p:nvSpPr>
          <p:cNvPr id="212996" name="Rectangle 4"/>
          <p:cNvSpPr>
            <a:spLocks noChangeArrowheads="1"/>
          </p:cNvSpPr>
          <p:nvPr/>
        </p:nvSpPr>
        <p:spPr bwMode="auto">
          <a:xfrm>
            <a:off x="374650" y="1038031"/>
            <a:ext cx="8394700" cy="5755422"/>
          </a:xfrm>
          <a:prstGeom prst="rect">
            <a:avLst/>
          </a:prstGeom>
          <a:noFill/>
          <a:ln w="9525" algn="ctr">
            <a:noFill/>
            <a:miter lim="800000"/>
            <a:headEnd/>
            <a:tailEnd/>
          </a:ln>
          <a:effectLst/>
        </p:spPr>
        <p:txBody>
          <a:bodyPr anchor="ctr">
            <a:spAutoFit/>
          </a:bodyPr>
          <a:lstStyle/>
          <a:p>
            <a:r>
              <a:rPr lang="en-US" dirty="0" err="1">
                <a:solidFill>
                  <a:schemeClr val="tx1"/>
                </a:solidFill>
                <a:latin typeface="Calibri" pitchFamily="34" charset="0"/>
              </a:rPr>
              <a:t>typedef</a:t>
            </a:r>
            <a:r>
              <a:rPr lang="en-US" dirty="0">
                <a:solidFill>
                  <a:schemeClr val="tx1"/>
                </a:solidFill>
                <a:latin typeface="Calibri" pitchFamily="34" charset="0"/>
              </a:rPr>
              <a:t> </a:t>
            </a:r>
            <a:r>
              <a:rPr lang="en-US" dirty="0" err="1">
                <a:solidFill>
                  <a:schemeClr val="tx1"/>
                </a:solidFill>
                <a:latin typeface="Calibri" pitchFamily="34" charset="0"/>
              </a:rPr>
              <a:t>struct</a:t>
            </a:r>
            <a:r>
              <a:rPr lang="en-US" dirty="0">
                <a:solidFill>
                  <a:schemeClr val="tx1"/>
                </a:solidFill>
                <a:latin typeface="Calibri" pitchFamily="34" charset="0"/>
              </a:rPr>
              <a:t>  {</a:t>
            </a:r>
          </a:p>
          <a:p>
            <a:r>
              <a:rPr lang="en-US" dirty="0">
                <a:solidFill>
                  <a:schemeClr val="tx1"/>
                </a:solidFill>
                <a:latin typeface="Calibri" pitchFamily="34" charset="0"/>
              </a:rPr>
              <a:t>	</a:t>
            </a:r>
            <a:r>
              <a:rPr lang="en-US" dirty="0" err="1">
                <a:solidFill>
                  <a:schemeClr val="tx1"/>
                </a:solidFill>
                <a:latin typeface="Calibri" pitchFamily="34" charset="0"/>
              </a:rPr>
              <a:t>int</a:t>
            </a:r>
            <a:r>
              <a:rPr lang="en-US" dirty="0">
                <a:solidFill>
                  <a:schemeClr val="tx1"/>
                </a:solidFill>
                <a:latin typeface="Calibri" pitchFamily="34" charset="0"/>
              </a:rPr>
              <a:t> </a:t>
            </a:r>
            <a:r>
              <a:rPr lang="en-US" dirty="0" err="1">
                <a:solidFill>
                  <a:schemeClr val="tx1"/>
                </a:solidFill>
                <a:latin typeface="Calibri" pitchFamily="34" charset="0"/>
              </a:rPr>
              <a:t>edad</a:t>
            </a:r>
            <a:r>
              <a:rPr lang="en-US" dirty="0">
                <a:solidFill>
                  <a:schemeClr val="tx1"/>
                </a:solidFill>
                <a:latin typeface="Calibri" pitchFamily="34" charset="0"/>
              </a:rPr>
              <a:t>;</a:t>
            </a:r>
          </a:p>
          <a:p>
            <a:r>
              <a:rPr lang="en-US" dirty="0">
                <a:solidFill>
                  <a:schemeClr val="tx1"/>
                </a:solidFill>
                <a:latin typeface="Calibri" pitchFamily="34" charset="0"/>
              </a:rPr>
              <a:t>	char </a:t>
            </a:r>
            <a:r>
              <a:rPr lang="en-US" dirty="0" err="1">
                <a:solidFill>
                  <a:schemeClr val="tx1"/>
                </a:solidFill>
                <a:latin typeface="Calibri" pitchFamily="34" charset="0"/>
              </a:rPr>
              <a:t>sexo</a:t>
            </a:r>
            <a:r>
              <a:rPr lang="en-US" dirty="0">
                <a:solidFill>
                  <a:schemeClr val="tx1"/>
                </a:solidFill>
                <a:latin typeface="Calibri" pitchFamily="34" charset="0"/>
              </a:rPr>
              <a:t>;</a:t>
            </a:r>
          </a:p>
          <a:p>
            <a:r>
              <a:rPr lang="en-US" dirty="0">
                <a:solidFill>
                  <a:schemeClr val="tx1"/>
                </a:solidFill>
                <a:latin typeface="Calibri" pitchFamily="34" charset="0"/>
              </a:rPr>
              <a:t>} </a:t>
            </a:r>
            <a:r>
              <a:rPr lang="en-US" dirty="0" err="1" smtClean="0">
                <a:solidFill>
                  <a:schemeClr val="tx1"/>
                </a:solidFill>
                <a:latin typeface="Calibri" pitchFamily="34" charset="0"/>
              </a:rPr>
              <a:t>tPersona</a:t>
            </a:r>
            <a:r>
              <a:rPr lang="en-US" dirty="0">
                <a:solidFill>
                  <a:schemeClr val="tx1"/>
                </a:solidFill>
                <a:latin typeface="Calibri" pitchFamily="34" charset="0"/>
              </a:rPr>
              <a:t>;</a:t>
            </a:r>
          </a:p>
          <a:p>
            <a:r>
              <a:rPr lang="en-US" dirty="0" err="1" smtClean="0">
                <a:solidFill>
                  <a:srgbClr val="0000FF"/>
                </a:solidFill>
                <a:latin typeface="Calibri" pitchFamily="34" charset="0"/>
              </a:rPr>
              <a:t>int</a:t>
            </a:r>
            <a:r>
              <a:rPr lang="en-US" dirty="0" smtClean="0">
                <a:solidFill>
                  <a:schemeClr val="tx1"/>
                </a:solidFill>
                <a:latin typeface="Calibri" pitchFamily="34" charset="0"/>
              </a:rPr>
              <a:t> </a:t>
            </a:r>
            <a:r>
              <a:rPr lang="en-US" dirty="0">
                <a:solidFill>
                  <a:srgbClr val="CC0000"/>
                </a:solidFill>
                <a:latin typeface="Calibri" pitchFamily="34" charset="0"/>
              </a:rPr>
              <a:t>main</a:t>
            </a:r>
            <a:r>
              <a:rPr lang="en-US" dirty="0" smtClean="0">
                <a:solidFill>
                  <a:schemeClr val="tx1"/>
                </a:solidFill>
                <a:latin typeface="Calibri" pitchFamily="34" charset="0"/>
              </a:rPr>
              <a:t>() </a:t>
            </a:r>
            <a:endParaRPr lang="en-US" dirty="0">
              <a:solidFill>
                <a:schemeClr val="tx1"/>
              </a:solidFill>
              <a:latin typeface="Calibri" pitchFamily="34" charset="0"/>
            </a:endParaRPr>
          </a:p>
          <a:p>
            <a:r>
              <a:rPr lang="en-US" sz="2400" dirty="0">
                <a:solidFill>
                  <a:schemeClr val="tx1"/>
                </a:solidFill>
                <a:latin typeface="Calibri" pitchFamily="34" charset="0"/>
              </a:rPr>
              <a:t>{  </a:t>
            </a:r>
            <a:r>
              <a:rPr lang="en-US" dirty="0" err="1" smtClean="0">
                <a:solidFill>
                  <a:schemeClr val="tx1"/>
                </a:solidFill>
                <a:latin typeface="Calibri" pitchFamily="34" charset="0"/>
              </a:rPr>
              <a:t>tPersona</a:t>
            </a:r>
            <a:r>
              <a:rPr lang="en-US" dirty="0" smtClean="0">
                <a:solidFill>
                  <a:schemeClr val="tx1"/>
                </a:solidFill>
                <a:latin typeface="Calibri" pitchFamily="34" charset="0"/>
              </a:rPr>
              <a:t> *</a:t>
            </a:r>
            <a:r>
              <a:rPr lang="en-US" dirty="0" err="1" smtClean="0">
                <a:solidFill>
                  <a:schemeClr val="tx1"/>
                </a:solidFill>
                <a:latin typeface="Calibri" pitchFamily="34" charset="0"/>
              </a:rPr>
              <a:t>Vdatos</a:t>
            </a:r>
            <a:r>
              <a:rPr lang="en-US" dirty="0" smtClean="0">
                <a:solidFill>
                  <a:schemeClr val="tx1"/>
                </a:solidFill>
                <a:latin typeface="Calibri" pitchFamily="34" charset="0"/>
              </a:rPr>
              <a:t>; </a:t>
            </a:r>
          </a:p>
          <a:p>
            <a:r>
              <a:rPr lang="en-US" dirty="0">
                <a:solidFill>
                  <a:schemeClr val="tx1"/>
                </a:solidFill>
                <a:latin typeface="Calibri" pitchFamily="34" charset="0"/>
              </a:rPr>
              <a:t> </a:t>
            </a:r>
            <a:r>
              <a:rPr lang="en-US" dirty="0" smtClean="0">
                <a:solidFill>
                  <a:schemeClr val="tx1"/>
                </a:solidFill>
                <a:latin typeface="Calibri" pitchFamily="34" charset="0"/>
              </a:rPr>
              <a:t>   </a:t>
            </a:r>
            <a:r>
              <a:rPr lang="en-US" dirty="0" err="1" smtClean="0">
                <a:solidFill>
                  <a:schemeClr val="tx1"/>
                </a:solidFill>
                <a:latin typeface="Calibri" pitchFamily="34" charset="0"/>
              </a:rPr>
              <a:t>Vdatos</a:t>
            </a:r>
            <a:r>
              <a:rPr lang="en-US" dirty="0" smtClean="0">
                <a:solidFill>
                  <a:schemeClr val="tx1"/>
                </a:solidFill>
                <a:latin typeface="Calibri" pitchFamily="34" charset="0"/>
              </a:rPr>
              <a:t>= new Persona[5];</a:t>
            </a:r>
            <a:endParaRPr lang="en-US" dirty="0">
              <a:solidFill>
                <a:schemeClr val="tx1"/>
              </a:solidFill>
              <a:latin typeface="Calibri" pitchFamily="34" charset="0"/>
            </a:endParaRPr>
          </a:p>
          <a:p>
            <a:r>
              <a:rPr lang="en-US" dirty="0">
                <a:solidFill>
                  <a:schemeClr val="tx1"/>
                </a:solidFill>
                <a:latin typeface="Calibri" pitchFamily="34" charset="0"/>
              </a:rPr>
              <a:t>    </a:t>
            </a:r>
            <a:r>
              <a:rPr lang="en-US" dirty="0">
                <a:solidFill>
                  <a:schemeClr val="folHlink"/>
                </a:solidFill>
                <a:latin typeface="Calibri" pitchFamily="34" charset="0"/>
              </a:rPr>
              <a:t>//</a:t>
            </a:r>
            <a:r>
              <a:rPr lang="en-US" dirty="0" err="1">
                <a:solidFill>
                  <a:schemeClr val="folHlink"/>
                </a:solidFill>
                <a:latin typeface="Calibri" pitchFamily="34" charset="0"/>
              </a:rPr>
              <a:t>Ingreso</a:t>
            </a:r>
            <a:r>
              <a:rPr lang="en-US" dirty="0">
                <a:solidFill>
                  <a:schemeClr val="folHlink"/>
                </a:solidFill>
                <a:latin typeface="Calibri" pitchFamily="34" charset="0"/>
              </a:rPr>
              <a:t> de </a:t>
            </a:r>
            <a:r>
              <a:rPr lang="en-US" dirty="0" err="1">
                <a:solidFill>
                  <a:schemeClr val="folHlink"/>
                </a:solidFill>
                <a:latin typeface="Calibri" pitchFamily="34" charset="0"/>
              </a:rPr>
              <a:t>d</a:t>
            </a:r>
            <a:r>
              <a:rPr lang="en-US" dirty="0" err="1" smtClean="0">
                <a:solidFill>
                  <a:schemeClr val="folHlink"/>
                </a:solidFill>
                <a:latin typeface="Calibri" pitchFamily="34" charset="0"/>
              </a:rPr>
              <a:t>atos</a:t>
            </a:r>
            <a:endParaRPr lang="en-US" dirty="0">
              <a:solidFill>
                <a:schemeClr val="folHlink"/>
              </a:solidFill>
              <a:latin typeface="Calibri" pitchFamily="34" charset="0"/>
            </a:endParaRPr>
          </a:p>
          <a:p>
            <a:r>
              <a:rPr lang="en-US" dirty="0">
                <a:solidFill>
                  <a:schemeClr val="tx1"/>
                </a:solidFill>
                <a:latin typeface="Calibri" pitchFamily="34" charset="0"/>
              </a:rPr>
              <a:t>     for(</a:t>
            </a:r>
            <a:r>
              <a:rPr lang="en-US" dirty="0" err="1">
                <a:solidFill>
                  <a:schemeClr val="tx1"/>
                </a:solidFill>
                <a:latin typeface="Calibri" pitchFamily="34" charset="0"/>
              </a:rPr>
              <a:t>int</a:t>
            </a:r>
            <a:r>
              <a:rPr lang="en-US" dirty="0">
                <a:solidFill>
                  <a:schemeClr val="tx1"/>
                </a:solidFill>
                <a:latin typeface="Calibri" pitchFamily="34" charset="0"/>
              </a:rPr>
              <a:t> </a:t>
            </a:r>
            <a:r>
              <a:rPr lang="en-US" dirty="0" err="1">
                <a:solidFill>
                  <a:schemeClr val="tx1"/>
                </a:solidFill>
                <a:latin typeface="Calibri" pitchFamily="34" charset="0"/>
              </a:rPr>
              <a:t>i</a:t>
            </a:r>
            <a:r>
              <a:rPr lang="en-US" dirty="0">
                <a:solidFill>
                  <a:schemeClr val="tx1"/>
                </a:solidFill>
                <a:latin typeface="Calibri" pitchFamily="34" charset="0"/>
              </a:rPr>
              <a:t>=0;i&lt;5;i++)</a:t>
            </a:r>
          </a:p>
          <a:p>
            <a:r>
              <a:rPr lang="en-US" dirty="0">
                <a:solidFill>
                  <a:schemeClr val="tx1"/>
                </a:solidFill>
                <a:latin typeface="Calibri" pitchFamily="34" charset="0"/>
              </a:rPr>
              <a:t>	{    </a:t>
            </a:r>
            <a:r>
              <a:rPr lang="en-US" dirty="0" err="1" smtClean="0">
                <a:solidFill>
                  <a:schemeClr val="tx1"/>
                </a:solidFill>
                <a:latin typeface="Calibri" pitchFamily="34" charset="0"/>
              </a:rPr>
              <a:t>cout</a:t>
            </a:r>
            <a:r>
              <a:rPr lang="en-US" dirty="0" smtClean="0">
                <a:solidFill>
                  <a:schemeClr val="tx1"/>
                </a:solidFill>
                <a:latin typeface="Calibri" pitchFamily="34" charset="0"/>
              </a:rPr>
              <a:t>&lt;&lt;“</a:t>
            </a:r>
            <a:r>
              <a:rPr lang="en-US" dirty="0" err="1">
                <a:solidFill>
                  <a:schemeClr val="tx1"/>
                </a:solidFill>
                <a:latin typeface="Calibri" pitchFamily="34" charset="0"/>
              </a:rPr>
              <a:t>Ingrese</a:t>
            </a:r>
            <a:r>
              <a:rPr lang="en-US" dirty="0">
                <a:solidFill>
                  <a:schemeClr val="tx1"/>
                </a:solidFill>
                <a:latin typeface="Calibri" pitchFamily="34" charset="0"/>
              </a:rPr>
              <a:t> </a:t>
            </a:r>
            <a:r>
              <a:rPr lang="en-US" dirty="0" err="1" smtClean="0">
                <a:solidFill>
                  <a:schemeClr val="tx1"/>
                </a:solidFill>
                <a:latin typeface="Calibri" pitchFamily="34" charset="0"/>
              </a:rPr>
              <a:t>edad</a:t>
            </a:r>
            <a:r>
              <a:rPr lang="en-US" dirty="0" smtClean="0">
                <a:solidFill>
                  <a:schemeClr val="tx1"/>
                </a:solidFill>
                <a:latin typeface="Calibri" pitchFamily="34" charset="0"/>
              </a:rPr>
              <a:t> “ &lt;&lt; i+1&lt;&lt; “: “;   </a:t>
            </a:r>
            <a:r>
              <a:rPr lang="en-US" dirty="0" err="1" smtClean="0">
                <a:solidFill>
                  <a:schemeClr val="tx1"/>
                </a:solidFill>
                <a:latin typeface="Calibri" pitchFamily="34" charset="0"/>
              </a:rPr>
              <a:t>cin</a:t>
            </a:r>
            <a:r>
              <a:rPr lang="en-US" dirty="0" smtClean="0">
                <a:solidFill>
                  <a:schemeClr val="tx1"/>
                </a:solidFill>
                <a:latin typeface="Calibri" pitchFamily="34" charset="0"/>
              </a:rPr>
              <a:t>&gt;&gt;V</a:t>
            </a:r>
            <a:r>
              <a:rPr lang="es-ES" dirty="0" smtClean="0">
                <a:solidFill>
                  <a:schemeClr val="tx1"/>
                </a:solidFill>
                <a:latin typeface="Calibri" pitchFamily="34" charset="0"/>
              </a:rPr>
              <a:t>datos[i].edad;</a:t>
            </a:r>
          </a:p>
          <a:p>
            <a:r>
              <a:rPr lang="en-US" dirty="0" smtClean="0">
                <a:solidFill>
                  <a:schemeClr val="tx1"/>
                </a:solidFill>
                <a:latin typeface="Calibri" pitchFamily="34" charset="0"/>
              </a:rPr>
              <a:t>                     </a:t>
            </a:r>
            <a:r>
              <a:rPr lang="en-US" dirty="0" err="1" smtClean="0">
                <a:solidFill>
                  <a:schemeClr val="tx1"/>
                </a:solidFill>
                <a:latin typeface="Calibri" pitchFamily="34" charset="0"/>
              </a:rPr>
              <a:t>cout</a:t>
            </a:r>
            <a:r>
              <a:rPr lang="en-US" dirty="0">
                <a:solidFill>
                  <a:schemeClr val="tx1"/>
                </a:solidFill>
                <a:latin typeface="Calibri" pitchFamily="34" charset="0"/>
              </a:rPr>
              <a:t>&lt;&lt;“</a:t>
            </a:r>
            <a:r>
              <a:rPr lang="en-US" dirty="0" err="1">
                <a:solidFill>
                  <a:schemeClr val="tx1"/>
                </a:solidFill>
                <a:latin typeface="Calibri" pitchFamily="34" charset="0"/>
              </a:rPr>
              <a:t>Ingrese</a:t>
            </a:r>
            <a:r>
              <a:rPr lang="en-US" dirty="0">
                <a:solidFill>
                  <a:schemeClr val="tx1"/>
                </a:solidFill>
                <a:latin typeface="Calibri" pitchFamily="34" charset="0"/>
              </a:rPr>
              <a:t> </a:t>
            </a:r>
            <a:r>
              <a:rPr lang="en-US" dirty="0" err="1" smtClean="0">
                <a:solidFill>
                  <a:schemeClr val="tx1"/>
                </a:solidFill>
                <a:latin typeface="Calibri" pitchFamily="34" charset="0"/>
              </a:rPr>
              <a:t>sexo</a:t>
            </a:r>
            <a:r>
              <a:rPr lang="en-US" dirty="0" smtClean="0">
                <a:solidFill>
                  <a:schemeClr val="tx1"/>
                </a:solidFill>
                <a:latin typeface="Calibri" pitchFamily="34" charset="0"/>
              </a:rPr>
              <a:t> </a:t>
            </a:r>
            <a:r>
              <a:rPr lang="en-US" dirty="0">
                <a:solidFill>
                  <a:schemeClr val="tx1"/>
                </a:solidFill>
                <a:latin typeface="Calibri" pitchFamily="34" charset="0"/>
              </a:rPr>
              <a:t>“ &lt;&lt; i+1&lt;&lt; “: “;   </a:t>
            </a:r>
            <a:r>
              <a:rPr lang="en-US" dirty="0" err="1">
                <a:solidFill>
                  <a:schemeClr val="tx1"/>
                </a:solidFill>
                <a:latin typeface="Calibri" pitchFamily="34" charset="0"/>
              </a:rPr>
              <a:t>cin</a:t>
            </a:r>
            <a:r>
              <a:rPr lang="en-US" dirty="0">
                <a:solidFill>
                  <a:schemeClr val="tx1"/>
                </a:solidFill>
                <a:latin typeface="Calibri" pitchFamily="34" charset="0"/>
              </a:rPr>
              <a:t>&gt;&gt;V</a:t>
            </a:r>
            <a:r>
              <a:rPr lang="es-ES" dirty="0">
                <a:solidFill>
                  <a:schemeClr val="tx1"/>
                </a:solidFill>
                <a:latin typeface="Calibri" pitchFamily="34" charset="0"/>
              </a:rPr>
              <a:t>datos[i</a:t>
            </a:r>
            <a:r>
              <a:rPr lang="es-ES" dirty="0" smtClean="0">
                <a:solidFill>
                  <a:schemeClr val="tx1"/>
                </a:solidFill>
                <a:latin typeface="Calibri" pitchFamily="34" charset="0"/>
              </a:rPr>
              <a:t>].sexo;</a:t>
            </a:r>
            <a:endParaRPr lang="es-ES" dirty="0">
              <a:solidFill>
                <a:schemeClr val="tx1"/>
              </a:solidFill>
              <a:latin typeface="Calibri" pitchFamily="34" charset="0"/>
            </a:endParaRPr>
          </a:p>
          <a:p>
            <a:r>
              <a:rPr lang="es-ES" dirty="0">
                <a:solidFill>
                  <a:schemeClr val="tx1"/>
                </a:solidFill>
                <a:latin typeface="Calibri" pitchFamily="34" charset="0"/>
              </a:rPr>
              <a:t>	</a:t>
            </a:r>
            <a:r>
              <a:rPr lang="es-ES" dirty="0" smtClean="0">
                <a:solidFill>
                  <a:schemeClr val="tx1"/>
                </a:solidFill>
                <a:latin typeface="Calibri" pitchFamily="34" charset="0"/>
              </a:rPr>
              <a:t>}</a:t>
            </a:r>
            <a:endParaRPr lang="es-ES" dirty="0">
              <a:solidFill>
                <a:schemeClr val="tx1"/>
              </a:solidFill>
              <a:latin typeface="Calibri" pitchFamily="34" charset="0"/>
            </a:endParaRPr>
          </a:p>
          <a:p>
            <a:r>
              <a:rPr lang="es-ES" dirty="0">
                <a:solidFill>
                  <a:schemeClr val="tx1"/>
                </a:solidFill>
                <a:latin typeface="Calibri" pitchFamily="34" charset="0"/>
              </a:rPr>
              <a:t>    </a:t>
            </a:r>
            <a:r>
              <a:rPr lang="es-ES" dirty="0">
                <a:solidFill>
                  <a:schemeClr val="folHlink"/>
                </a:solidFill>
                <a:latin typeface="Calibri" pitchFamily="34" charset="0"/>
              </a:rPr>
              <a:t>//Mostrar </a:t>
            </a:r>
            <a:r>
              <a:rPr lang="es-ES" dirty="0" smtClean="0">
                <a:solidFill>
                  <a:schemeClr val="folHlink"/>
                </a:solidFill>
                <a:latin typeface="Calibri" pitchFamily="34" charset="0"/>
              </a:rPr>
              <a:t>los datos </a:t>
            </a:r>
            <a:endParaRPr lang="es-ES" dirty="0">
              <a:solidFill>
                <a:schemeClr val="folHlink"/>
              </a:solidFill>
              <a:latin typeface="Calibri" pitchFamily="34" charset="0"/>
            </a:endParaRPr>
          </a:p>
          <a:p>
            <a:r>
              <a:rPr lang="en-US" dirty="0">
                <a:solidFill>
                  <a:schemeClr val="tx1"/>
                </a:solidFill>
                <a:latin typeface="Calibri" pitchFamily="34" charset="0"/>
              </a:rPr>
              <a:t>     for(</a:t>
            </a:r>
            <a:r>
              <a:rPr lang="en-US" dirty="0" err="1">
                <a:solidFill>
                  <a:schemeClr val="tx1"/>
                </a:solidFill>
                <a:latin typeface="Calibri" pitchFamily="34" charset="0"/>
              </a:rPr>
              <a:t>int</a:t>
            </a:r>
            <a:r>
              <a:rPr lang="en-US" dirty="0">
                <a:solidFill>
                  <a:schemeClr val="tx1"/>
                </a:solidFill>
                <a:latin typeface="Calibri" pitchFamily="34" charset="0"/>
              </a:rPr>
              <a:t> </a:t>
            </a:r>
            <a:r>
              <a:rPr lang="en-US" dirty="0" err="1">
                <a:solidFill>
                  <a:schemeClr val="tx1"/>
                </a:solidFill>
                <a:latin typeface="Calibri" pitchFamily="34" charset="0"/>
              </a:rPr>
              <a:t>i</a:t>
            </a:r>
            <a:r>
              <a:rPr lang="en-US" dirty="0">
                <a:solidFill>
                  <a:schemeClr val="tx1"/>
                </a:solidFill>
                <a:latin typeface="Calibri" pitchFamily="34" charset="0"/>
              </a:rPr>
              <a:t>=4;i&gt;=0;i--)</a:t>
            </a:r>
          </a:p>
          <a:p>
            <a:r>
              <a:rPr lang="en-US" dirty="0">
                <a:solidFill>
                  <a:schemeClr val="tx1"/>
                </a:solidFill>
                <a:latin typeface="Calibri" pitchFamily="34" charset="0"/>
              </a:rPr>
              <a:t>	  </a:t>
            </a:r>
            <a:r>
              <a:rPr lang="en-US" dirty="0" err="1" smtClean="0">
                <a:solidFill>
                  <a:schemeClr val="tx1"/>
                </a:solidFill>
                <a:latin typeface="Calibri" pitchFamily="34" charset="0"/>
              </a:rPr>
              <a:t>cout</a:t>
            </a:r>
            <a:r>
              <a:rPr lang="en-US" dirty="0" smtClean="0">
                <a:solidFill>
                  <a:schemeClr val="tx1"/>
                </a:solidFill>
                <a:latin typeface="Calibri" pitchFamily="34" charset="0"/>
              </a:rPr>
              <a:t>&lt;&lt; </a:t>
            </a:r>
            <a:r>
              <a:rPr lang="en-US" dirty="0" err="1" smtClean="0">
                <a:solidFill>
                  <a:schemeClr val="tx1"/>
                </a:solidFill>
                <a:latin typeface="Calibri" pitchFamily="34" charset="0"/>
              </a:rPr>
              <a:t>Vdatos</a:t>
            </a:r>
            <a:r>
              <a:rPr lang="en-US" dirty="0" smtClean="0">
                <a:solidFill>
                  <a:schemeClr val="tx1"/>
                </a:solidFill>
                <a:latin typeface="Calibri" pitchFamily="34" charset="0"/>
              </a:rPr>
              <a:t>[</a:t>
            </a:r>
            <a:r>
              <a:rPr lang="en-US" dirty="0" err="1" smtClean="0">
                <a:solidFill>
                  <a:schemeClr val="tx1"/>
                </a:solidFill>
                <a:latin typeface="Calibri" pitchFamily="34" charset="0"/>
              </a:rPr>
              <a:t>i</a:t>
            </a:r>
            <a:r>
              <a:rPr lang="en-US" dirty="0" smtClean="0">
                <a:solidFill>
                  <a:schemeClr val="tx1"/>
                </a:solidFill>
                <a:latin typeface="Calibri" pitchFamily="34" charset="0"/>
              </a:rPr>
              <a:t>].</a:t>
            </a:r>
            <a:r>
              <a:rPr lang="en-US" dirty="0" err="1" smtClean="0">
                <a:solidFill>
                  <a:schemeClr val="tx1"/>
                </a:solidFill>
                <a:latin typeface="Calibri" pitchFamily="34" charset="0"/>
              </a:rPr>
              <a:t>edad</a:t>
            </a:r>
            <a:r>
              <a:rPr lang="en-US" dirty="0" smtClean="0">
                <a:solidFill>
                  <a:schemeClr val="tx1"/>
                </a:solidFill>
                <a:latin typeface="Calibri" pitchFamily="34" charset="0"/>
              </a:rPr>
              <a:t> &lt;&lt; “    “ &lt;&lt; </a:t>
            </a:r>
            <a:r>
              <a:rPr lang="en-US" dirty="0" err="1" smtClean="0">
                <a:solidFill>
                  <a:schemeClr val="tx1"/>
                </a:solidFill>
                <a:latin typeface="Calibri" pitchFamily="34" charset="0"/>
              </a:rPr>
              <a:t>Vdatos</a:t>
            </a:r>
            <a:r>
              <a:rPr lang="en-US" dirty="0" smtClean="0">
                <a:solidFill>
                  <a:schemeClr val="tx1"/>
                </a:solidFill>
                <a:latin typeface="Calibri" pitchFamily="34" charset="0"/>
              </a:rPr>
              <a:t>[</a:t>
            </a:r>
            <a:r>
              <a:rPr lang="en-US" dirty="0" err="1" smtClean="0">
                <a:solidFill>
                  <a:schemeClr val="tx1"/>
                </a:solidFill>
                <a:latin typeface="Calibri" pitchFamily="34" charset="0"/>
              </a:rPr>
              <a:t>i</a:t>
            </a:r>
            <a:r>
              <a:rPr lang="en-US" dirty="0" smtClean="0">
                <a:solidFill>
                  <a:schemeClr val="tx1"/>
                </a:solidFill>
                <a:latin typeface="Calibri" pitchFamily="34" charset="0"/>
              </a:rPr>
              <a:t>].</a:t>
            </a:r>
            <a:r>
              <a:rPr lang="en-US" dirty="0" err="1" smtClean="0">
                <a:solidFill>
                  <a:schemeClr val="tx1"/>
                </a:solidFill>
                <a:latin typeface="Calibri" pitchFamily="34" charset="0"/>
              </a:rPr>
              <a:t>sexo</a:t>
            </a:r>
            <a:r>
              <a:rPr lang="en-US" dirty="0" smtClean="0">
                <a:solidFill>
                  <a:schemeClr val="tx1"/>
                </a:solidFill>
                <a:latin typeface="Calibri" pitchFamily="34" charset="0"/>
              </a:rPr>
              <a:t> &lt;&lt; </a:t>
            </a:r>
            <a:r>
              <a:rPr lang="en-US" dirty="0" err="1" smtClean="0">
                <a:solidFill>
                  <a:schemeClr val="tx1"/>
                </a:solidFill>
                <a:latin typeface="Calibri" pitchFamily="34" charset="0"/>
              </a:rPr>
              <a:t>endl</a:t>
            </a:r>
            <a:r>
              <a:rPr lang="en-US" dirty="0" smtClean="0">
                <a:solidFill>
                  <a:schemeClr val="tx1"/>
                </a:solidFill>
                <a:latin typeface="Calibri" pitchFamily="34" charset="0"/>
              </a:rPr>
              <a:t>;</a:t>
            </a:r>
            <a:endParaRPr lang="en-US" dirty="0">
              <a:solidFill>
                <a:schemeClr val="tx1"/>
              </a:solidFill>
              <a:latin typeface="Calibri" pitchFamily="34" charset="0"/>
            </a:endParaRPr>
          </a:p>
          <a:p>
            <a:r>
              <a:rPr lang="en-US" dirty="0">
                <a:solidFill>
                  <a:schemeClr val="tx1"/>
                </a:solidFill>
                <a:latin typeface="Calibri" pitchFamily="34" charset="0"/>
              </a:rPr>
              <a:t>    </a:t>
            </a:r>
            <a:r>
              <a:rPr lang="en-US" dirty="0" smtClean="0">
                <a:solidFill>
                  <a:schemeClr val="tx1"/>
                </a:solidFill>
                <a:latin typeface="Calibri" pitchFamily="34" charset="0"/>
              </a:rPr>
              <a:t>_</a:t>
            </a:r>
            <a:r>
              <a:rPr lang="en-US" dirty="0" err="1" smtClean="0">
                <a:solidFill>
                  <a:schemeClr val="tx1"/>
                </a:solidFill>
                <a:latin typeface="Calibri" pitchFamily="34" charset="0"/>
              </a:rPr>
              <a:t>getch</a:t>
            </a:r>
            <a:r>
              <a:rPr lang="en-US" dirty="0" smtClean="0">
                <a:solidFill>
                  <a:schemeClr val="tx1"/>
                </a:solidFill>
                <a:latin typeface="Calibri" pitchFamily="34" charset="0"/>
              </a:rPr>
              <a:t>(); </a:t>
            </a:r>
          </a:p>
          <a:p>
            <a:r>
              <a:rPr lang="en-US" dirty="0" smtClean="0">
                <a:solidFill>
                  <a:schemeClr val="tx1"/>
                </a:solidFill>
                <a:latin typeface="Calibri" pitchFamily="34" charset="0"/>
              </a:rPr>
              <a:t>    return 0;</a:t>
            </a:r>
            <a:endParaRPr lang="en-US" dirty="0">
              <a:solidFill>
                <a:schemeClr val="tx1"/>
              </a:solidFill>
              <a:latin typeface="Calibri" pitchFamily="34" charset="0"/>
            </a:endParaRPr>
          </a:p>
          <a:p>
            <a:r>
              <a:rPr lang="es-ES" sz="2400" dirty="0" smtClean="0">
                <a:solidFill>
                  <a:schemeClr val="tx1"/>
                </a:solidFill>
                <a:latin typeface="Calibri" pitchFamily="34" charset="0"/>
              </a:rPr>
              <a:t>}</a:t>
            </a:r>
            <a:endParaRPr lang="es-ES" sz="2400" dirty="0">
              <a:solidFill>
                <a:schemeClr val="tx1"/>
              </a:solidFill>
              <a:latin typeface="Calibri" pitchFamily="34" charset="0"/>
            </a:endParaRPr>
          </a:p>
        </p:txBody>
      </p:sp>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381000"/>
            <a:ext cx="8229600" cy="1066800"/>
          </a:xfrm>
          <a:prstGeom prst="rect">
            <a:avLst/>
          </a:prstGeom>
        </p:spPr>
        <p:txBody>
          <a:bodyPr/>
          <a:lstStyle/>
          <a:p>
            <a:pPr eaLnBrk="1" hangingPunct="1"/>
            <a:r>
              <a:rPr lang="es-PE" b="1" dirty="0" smtClean="0">
                <a:solidFill>
                  <a:schemeClr val="bg1"/>
                </a:solidFill>
              </a:rPr>
              <a:t>Definición de Estructura</a:t>
            </a:r>
            <a:endParaRPr lang="es-ES" b="1" dirty="0" smtClean="0">
              <a:solidFill>
                <a:schemeClr val="bg1"/>
              </a:solidFill>
            </a:endParaRPr>
          </a:p>
        </p:txBody>
      </p:sp>
      <p:sp>
        <p:nvSpPr>
          <p:cNvPr id="183299" name="Rectangle 3"/>
          <p:cNvSpPr>
            <a:spLocks noGrp="1" noChangeArrowheads="1"/>
          </p:cNvSpPr>
          <p:nvPr>
            <p:ph idx="4294967295"/>
          </p:nvPr>
        </p:nvSpPr>
        <p:spPr>
          <a:xfrm>
            <a:off x="457200" y="1447800"/>
            <a:ext cx="8229600" cy="4745038"/>
          </a:xfrm>
          <a:prstGeom prst="rect">
            <a:avLst/>
          </a:prstGeom>
        </p:spPr>
        <p:txBody>
          <a:bodyPr>
            <a:normAutofit lnSpcReduction="10000"/>
          </a:bodyPr>
          <a:lstStyle/>
          <a:p>
            <a:pPr marL="109537" indent="0" algn="just">
              <a:buNone/>
            </a:pPr>
            <a:r>
              <a:rPr lang="es-ES" dirty="0">
                <a:solidFill>
                  <a:srgbClr val="002060"/>
                </a:solidFill>
                <a:cs typeface="Arial" panose="020B0604020202020204" pitchFamily="34" charset="0"/>
              </a:rPr>
              <a:t>Una estructura es un tipo de dato compuesto que permite almacenar un conjunto de datos de diferente tipo. Los datos que contiene una estructura pueden ser de tipo simple (caracteres, números enteros o de coma flotante etc.) o a su vez de tipo compuesto (vectores, estructuras, listas, etc</a:t>
            </a:r>
            <a:r>
              <a:rPr lang="es-ES" dirty="0" smtClean="0">
                <a:solidFill>
                  <a:srgbClr val="002060"/>
                </a:solidFill>
                <a:cs typeface="Arial" panose="020B0604020202020204" pitchFamily="34" charset="0"/>
              </a:rPr>
              <a:t>.).</a:t>
            </a:r>
          </a:p>
          <a:p>
            <a:pPr marL="109537" indent="0" algn="just">
              <a:buNone/>
            </a:pPr>
            <a:endParaRPr lang="es-ES" dirty="0">
              <a:solidFill>
                <a:srgbClr val="002060"/>
              </a:solidFill>
              <a:cs typeface="Arial" panose="020B0604020202020204" pitchFamily="34" charset="0"/>
            </a:endParaRPr>
          </a:p>
          <a:p>
            <a:pPr marL="109537" indent="0" algn="just">
              <a:buNone/>
            </a:pPr>
            <a:r>
              <a:rPr lang="es-ES" dirty="0">
                <a:solidFill>
                  <a:srgbClr val="002060"/>
                </a:solidFill>
                <a:cs typeface="Arial" panose="020B0604020202020204" pitchFamily="34" charset="0"/>
              </a:rPr>
              <a:t>A cada uno de los datos o elementos almacenados dentro de una estructura se les denomina miembros de esa estructura y éstos pertenecerán a un tipo de dato determinado</a:t>
            </a:r>
            <a:endParaRPr lang="es-ES" dirty="0" smtClean="0">
              <a:solidFill>
                <a:srgbClr val="002060"/>
              </a:solidFill>
              <a:cs typeface="Times New Roman" pitchFamily="18" charset="0"/>
            </a:endParaRPr>
          </a:p>
        </p:txBody>
      </p:sp>
    </p:spTree>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284747"/>
            <a:ext cx="8229600" cy="1066800"/>
          </a:xfrm>
          <a:prstGeom prst="rect">
            <a:avLst/>
          </a:prstGeom>
        </p:spPr>
        <p:txBody>
          <a:bodyPr/>
          <a:lstStyle/>
          <a:p>
            <a:pPr eaLnBrk="1" hangingPunct="1"/>
            <a:r>
              <a:rPr lang="es-ES_tradnl" sz="4400" b="1" dirty="0" smtClean="0">
                <a:solidFill>
                  <a:schemeClr val="bg1"/>
                </a:solidFill>
              </a:rPr>
              <a:t>Declaración de un estructura</a:t>
            </a:r>
            <a:endParaRPr lang="es-ES" sz="4400" b="1" dirty="0" smtClean="0">
              <a:solidFill>
                <a:schemeClr val="bg1"/>
              </a:solidFill>
            </a:endParaRPr>
          </a:p>
        </p:txBody>
      </p:sp>
      <p:sp>
        <p:nvSpPr>
          <p:cNvPr id="21507" name="Rectangle 3"/>
          <p:cNvSpPr>
            <a:spLocks noGrp="1" noChangeArrowheads="1"/>
          </p:cNvSpPr>
          <p:nvPr>
            <p:ph idx="4294967295"/>
          </p:nvPr>
        </p:nvSpPr>
        <p:spPr>
          <a:xfrm>
            <a:off x="597539" y="3370999"/>
            <a:ext cx="8259857" cy="2893326"/>
          </a:xfrm>
          <a:prstGeom prst="rect">
            <a:avLst/>
          </a:prstGeom>
        </p:spPr>
        <p:txBody>
          <a:bodyPr/>
          <a:lstStyle/>
          <a:p>
            <a:pPr marL="109537" indent="0" algn="just">
              <a:buNone/>
            </a:pPr>
            <a:r>
              <a:rPr lang="es-ES" sz="2000" dirty="0">
                <a:solidFill>
                  <a:srgbClr val="002060"/>
                </a:solidFill>
              </a:rPr>
              <a:t>En esta declaración aclararemos que: </a:t>
            </a:r>
          </a:p>
          <a:p>
            <a:pPr algn="just">
              <a:spcBef>
                <a:spcPts val="600"/>
              </a:spcBef>
            </a:pPr>
            <a:r>
              <a:rPr lang="es-ES" sz="2000" dirty="0" err="1" smtClean="0">
                <a:solidFill>
                  <a:srgbClr val="002060"/>
                </a:solidFill>
              </a:rPr>
              <a:t>struct</a:t>
            </a:r>
            <a:r>
              <a:rPr lang="es-ES" sz="2000" dirty="0">
                <a:solidFill>
                  <a:srgbClr val="002060"/>
                </a:solidFill>
              </a:rPr>
              <a:t>:  es una palabra reservada de C que indica que los elementos que vienen agrupados a continuación entre llaves componen una estructura</a:t>
            </a:r>
            <a:r>
              <a:rPr lang="es-ES" sz="2000" dirty="0" smtClean="0">
                <a:solidFill>
                  <a:srgbClr val="002060"/>
                </a:solidFill>
              </a:rPr>
              <a:t>. </a:t>
            </a:r>
            <a:endParaRPr lang="es-ES" sz="2000" dirty="0">
              <a:solidFill>
                <a:srgbClr val="002060"/>
              </a:solidFill>
            </a:endParaRPr>
          </a:p>
          <a:p>
            <a:pPr algn="just">
              <a:spcBef>
                <a:spcPts val="600"/>
              </a:spcBef>
            </a:pPr>
            <a:r>
              <a:rPr lang="es-ES" sz="2000" dirty="0" err="1">
                <a:solidFill>
                  <a:srgbClr val="002060"/>
                </a:solidFill>
              </a:rPr>
              <a:t>nombre_estructura</a:t>
            </a:r>
            <a:r>
              <a:rPr lang="es-ES" sz="2000" dirty="0">
                <a:solidFill>
                  <a:srgbClr val="002060"/>
                </a:solidFill>
              </a:rPr>
              <a:t>: identifica el tipo de dato que se describe y del cual se podrán declarar variables. Se especifica entre corchetes para indicar su opcionalidad</a:t>
            </a:r>
            <a:r>
              <a:rPr lang="es-ES" sz="2000" dirty="0" smtClean="0">
                <a:solidFill>
                  <a:srgbClr val="002060"/>
                </a:solidFill>
              </a:rPr>
              <a:t>.</a:t>
            </a:r>
            <a:endParaRPr lang="es-ES" sz="2000" dirty="0">
              <a:solidFill>
                <a:srgbClr val="002060"/>
              </a:solidFill>
            </a:endParaRPr>
          </a:p>
          <a:p>
            <a:pPr algn="just">
              <a:spcBef>
                <a:spcPts val="600"/>
              </a:spcBef>
            </a:pPr>
            <a:r>
              <a:rPr lang="es-ES" sz="2000" dirty="0">
                <a:solidFill>
                  <a:srgbClr val="002060"/>
                </a:solidFill>
              </a:rPr>
              <a:t>miembro1, miembro2,...: Son los elementos que componen la estructura de datos, deben ser precedidos por el </a:t>
            </a:r>
            <a:r>
              <a:rPr lang="es-ES" sz="2000" dirty="0" err="1">
                <a:solidFill>
                  <a:srgbClr val="002060"/>
                </a:solidFill>
              </a:rPr>
              <a:t>tipo_dato</a:t>
            </a:r>
            <a:r>
              <a:rPr lang="es-ES" sz="2000" dirty="0">
                <a:solidFill>
                  <a:srgbClr val="002060"/>
                </a:solidFill>
              </a:rPr>
              <a:t> al cual pertenecen</a:t>
            </a:r>
            <a:r>
              <a:rPr lang="es-ES" sz="2000" dirty="0" smtClean="0">
                <a:solidFill>
                  <a:srgbClr val="002060"/>
                </a:solidFill>
              </a:rPr>
              <a:t>.</a:t>
            </a:r>
            <a:endParaRPr lang="es-ES" sz="2000" dirty="0">
              <a:solidFill>
                <a:srgbClr val="002060"/>
              </a:solidFill>
            </a:endParaRPr>
          </a:p>
        </p:txBody>
      </p:sp>
      <p:sp>
        <p:nvSpPr>
          <p:cNvPr id="5" name="3 Rectángulo"/>
          <p:cNvSpPr/>
          <p:nvPr/>
        </p:nvSpPr>
        <p:spPr>
          <a:xfrm>
            <a:off x="2422358" y="1237889"/>
            <a:ext cx="5197642" cy="2246769"/>
          </a:xfrm>
          <a:prstGeom prst="rect">
            <a:avLst/>
          </a:prstGeom>
        </p:spPr>
        <p:txBody>
          <a:bodyPr wrap="square">
            <a:spAutoFit/>
          </a:bodyPr>
          <a:lstStyle/>
          <a:p>
            <a:r>
              <a:rPr lang="fr-FR" sz="2800" b="1" dirty="0" err="1" smtClean="0">
                <a:solidFill>
                  <a:schemeClr val="tx1"/>
                </a:solidFill>
                <a:latin typeface="+mn-lt"/>
              </a:rPr>
              <a:t>struct</a:t>
            </a:r>
            <a:r>
              <a:rPr lang="fr-FR" sz="2800" b="1" dirty="0" smtClean="0">
                <a:solidFill>
                  <a:schemeClr val="tx1"/>
                </a:solidFill>
                <a:latin typeface="+mn-lt"/>
              </a:rPr>
              <a:t> </a:t>
            </a:r>
            <a:r>
              <a:rPr lang="fr-FR" sz="2800" b="1" dirty="0" err="1" smtClean="0">
                <a:solidFill>
                  <a:schemeClr val="tx1"/>
                </a:solidFill>
                <a:latin typeface="+mn-lt"/>
              </a:rPr>
              <a:t>nombre_estructura</a:t>
            </a:r>
            <a:r>
              <a:rPr lang="fr-FR" sz="2800" b="1" dirty="0" smtClean="0">
                <a:solidFill>
                  <a:schemeClr val="tx1"/>
                </a:solidFill>
                <a:latin typeface="+mn-lt"/>
              </a:rPr>
              <a:t> {</a:t>
            </a:r>
          </a:p>
          <a:p>
            <a:r>
              <a:rPr lang="fr-FR" sz="2800" b="1" dirty="0" smtClean="0">
                <a:solidFill>
                  <a:schemeClr val="tx1"/>
                </a:solidFill>
                <a:latin typeface="+mn-lt"/>
              </a:rPr>
              <a:t>   </a:t>
            </a:r>
            <a:r>
              <a:rPr lang="fr-FR" sz="2800" b="1" dirty="0" err="1" smtClean="0">
                <a:solidFill>
                  <a:schemeClr val="tx1"/>
                </a:solidFill>
                <a:latin typeface="+mn-lt"/>
              </a:rPr>
              <a:t>tipo_dato</a:t>
            </a:r>
            <a:r>
              <a:rPr lang="fr-FR" sz="2800" b="1" dirty="0" smtClean="0">
                <a:solidFill>
                  <a:schemeClr val="tx1"/>
                </a:solidFill>
                <a:latin typeface="+mn-lt"/>
              </a:rPr>
              <a:t> miembro1;</a:t>
            </a:r>
          </a:p>
          <a:p>
            <a:r>
              <a:rPr lang="fr-FR" sz="2800" b="1" dirty="0" smtClean="0">
                <a:solidFill>
                  <a:schemeClr val="tx1"/>
                </a:solidFill>
                <a:latin typeface="+mn-lt"/>
              </a:rPr>
              <a:t>   </a:t>
            </a:r>
            <a:r>
              <a:rPr lang="fr-FR" sz="2800" b="1" dirty="0" err="1" smtClean="0">
                <a:solidFill>
                  <a:schemeClr val="tx1"/>
                </a:solidFill>
                <a:latin typeface="+mn-lt"/>
              </a:rPr>
              <a:t>tipo_dato</a:t>
            </a:r>
            <a:r>
              <a:rPr lang="fr-FR" sz="2800" b="1" dirty="0" smtClean="0">
                <a:solidFill>
                  <a:schemeClr val="tx1"/>
                </a:solidFill>
                <a:latin typeface="+mn-lt"/>
              </a:rPr>
              <a:t> miembro2;</a:t>
            </a:r>
          </a:p>
          <a:p>
            <a:r>
              <a:rPr lang="fr-FR" sz="2800" b="1" dirty="0">
                <a:solidFill>
                  <a:schemeClr val="tx1"/>
                </a:solidFill>
                <a:latin typeface="+mn-lt"/>
              </a:rPr>
              <a:t> </a:t>
            </a:r>
            <a:r>
              <a:rPr lang="fr-FR" sz="2800" b="1" dirty="0" smtClean="0">
                <a:solidFill>
                  <a:schemeClr val="tx1"/>
                </a:solidFill>
                <a:latin typeface="+mn-lt"/>
              </a:rPr>
              <a:t>  …</a:t>
            </a:r>
          </a:p>
          <a:p>
            <a:r>
              <a:rPr lang="fr-FR" sz="2800" b="1" dirty="0" smtClean="0">
                <a:solidFill>
                  <a:schemeClr val="tx1"/>
                </a:solidFill>
                <a:latin typeface="+mn-lt"/>
              </a:rPr>
              <a:t>};</a:t>
            </a:r>
            <a:endParaRPr lang="es-ES" sz="2800" b="1" dirty="0">
              <a:solidFill>
                <a:schemeClr val="tx1"/>
              </a:solidFill>
              <a:latin typeface="+mn-lt"/>
            </a:endParaRPr>
          </a:p>
        </p:txBody>
      </p:sp>
    </p:spTree>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72328" y="364958"/>
            <a:ext cx="8229600" cy="1066800"/>
          </a:xfrm>
          <a:prstGeom prst="rect">
            <a:avLst/>
          </a:prstGeom>
        </p:spPr>
        <p:txBody>
          <a:bodyPr/>
          <a:lstStyle/>
          <a:p>
            <a:pPr eaLnBrk="1" hangingPunct="1"/>
            <a:r>
              <a:rPr lang="es-ES_tradnl" b="1" dirty="0" smtClean="0">
                <a:solidFill>
                  <a:schemeClr val="bg1"/>
                </a:solidFill>
              </a:rPr>
              <a:t>Declaración de un estructura</a:t>
            </a:r>
            <a:endParaRPr lang="es-ES" b="1" dirty="0" smtClean="0">
              <a:solidFill>
                <a:schemeClr val="bg1"/>
              </a:solidFill>
            </a:endParaRPr>
          </a:p>
        </p:txBody>
      </p:sp>
      <p:sp>
        <p:nvSpPr>
          <p:cNvPr id="21507" name="Rectangle 3"/>
          <p:cNvSpPr>
            <a:spLocks noGrp="1" noChangeArrowheads="1"/>
          </p:cNvSpPr>
          <p:nvPr>
            <p:ph idx="4294967295"/>
          </p:nvPr>
        </p:nvSpPr>
        <p:spPr>
          <a:xfrm>
            <a:off x="457200" y="1965279"/>
            <a:ext cx="8259857" cy="2893326"/>
          </a:xfrm>
          <a:prstGeom prst="rect">
            <a:avLst/>
          </a:prstGeom>
        </p:spPr>
        <p:txBody>
          <a:bodyPr/>
          <a:lstStyle/>
          <a:p>
            <a:pPr marL="109537" indent="0" algn="just">
              <a:buNone/>
            </a:pPr>
            <a:r>
              <a:rPr lang="es-ES" dirty="0">
                <a:solidFill>
                  <a:srgbClr val="002060"/>
                </a:solidFill>
              </a:rPr>
              <a:t>Recordemos que una estructura define un tipo de dato, no una variable, lo que significa que no existe reserva de memoria cuando el compilador está analizando la estructura. Posteriormente habrá que declarar variables del tipo definido por la estructura para poder almacenar y manipular datos.</a:t>
            </a:r>
          </a:p>
        </p:txBody>
      </p:sp>
    </p:spTree>
    <p:extLst>
      <p:ext uri="{BB962C8B-B14F-4D97-AF65-F5344CB8AC3E}">
        <p14:creationId xmlns:p14="http://schemas.microsoft.com/office/powerpoint/2010/main" val="3705612581"/>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326408"/>
            <a:ext cx="8229600" cy="1066800"/>
          </a:xfrm>
          <a:prstGeom prst="rect">
            <a:avLst/>
          </a:prstGeom>
        </p:spPr>
        <p:txBody>
          <a:bodyPr/>
          <a:lstStyle/>
          <a:p>
            <a:pPr eaLnBrk="1" hangingPunct="1"/>
            <a:r>
              <a:rPr lang="es-ES_tradnl" b="1" dirty="0" smtClean="0">
                <a:solidFill>
                  <a:schemeClr val="bg1"/>
                </a:solidFill>
              </a:rPr>
              <a:t>Declaración de variables</a:t>
            </a:r>
            <a:endParaRPr lang="es-ES" b="1" dirty="0" smtClean="0">
              <a:solidFill>
                <a:schemeClr val="bg1"/>
              </a:solidFill>
            </a:endParaRPr>
          </a:p>
        </p:txBody>
      </p:sp>
      <p:sp>
        <p:nvSpPr>
          <p:cNvPr id="21507" name="Rectangle 3"/>
          <p:cNvSpPr>
            <a:spLocks noGrp="1" noChangeArrowheads="1"/>
          </p:cNvSpPr>
          <p:nvPr>
            <p:ph idx="4294967295"/>
          </p:nvPr>
        </p:nvSpPr>
        <p:spPr>
          <a:xfrm>
            <a:off x="426943" y="1514901"/>
            <a:ext cx="8259857" cy="4954138"/>
          </a:xfrm>
          <a:prstGeom prst="rect">
            <a:avLst/>
          </a:prstGeom>
        </p:spPr>
        <p:txBody>
          <a:bodyPr/>
          <a:lstStyle/>
          <a:p>
            <a:pPr marL="109537" indent="0" algn="just">
              <a:buNone/>
            </a:pPr>
            <a:r>
              <a:rPr lang="es-ES" sz="1800" dirty="0">
                <a:solidFill>
                  <a:srgbClr val="002060"/>
                </a:solidFill>
              </a:rPr>
              <a:t>La declaración de variables de un determinado tipo de estructura de datos se puede realizar de dos modos: </a:t>
            </a:r>
          </a:p>
          <a:p>
            <a:pPr marL="109537" indent="0" algn="just">
              <a:buNone/>
            </a:pPr>
            <a:r>
              <a:rPr lang="es-ES" sz="1800" dirty="0">
                <a:solidFill>
                  <a:srgbClr val="002060"/>
                </a:solidFill>
              </a:rPr>
              <a:t>  </a:t>
            </a:r>
          </a:p>
          <a:p>
            <a:pPr marL="109537" indent="0" algn="just">
              <a:buNone/>
            </a:pPr>
            <a:r>
              <a:rPr lang="es-ES" sz="1800" b="1" dirty="0">
                <a:solidFill>
                  <a:srgbClr val="002060"/>
                </a:solidFill>
              </a:rPr>
              <a:t>Primera:</a:t>
            </a:r>
            <a:r>
              <a:rPr lang="es-ES" sz="1800" dirty="0">
                <a:solidFill>
                  <a:srgbClr val="002060"/>
                </a:solidFill>
              </a:rPr>
              <a:t> Incluir en la propia definición de la estructura aquellas variables que se van a emplear en el programa. Esta declaración de variables  implica que el ámbito en el que éstas son reconocidas será el mismo que el de la declaración del tipo de dato estructura. La sintaxis es: </a:t>
            </a:r>
          </a:p>
          <a:p>
            <a:pPr algn="just"/>
            <a:endParaRPr lang="es-ES" sz="1800" dirty="0">
              <a:solidFill>
                <a:srgbClr val="002060"/>
              </a:solidFill>
            </a:endParaRPr>
          </a:p>
          <a:p>
            <a:pPr marL="109537" indent="0" algn="just">
              <a:buNone/>
            </a:pPr>
            <a:r>
              <a:rPr lang="es-ES" sz="1800" dirty="0" err="1">
                <a:solidFill>
                  <a:srgbClr val="002060"/>
                </a:solidFill>
              </a:rPr>
              <a:t>struct</a:t>
            </a:r>
            <a:r>
              <a:rPr lang="es-ES" sz="1800" dirty="0">
                <a:solidFill>
                  <a:srgbClr val="002060"/>
                </a:solidFill>
              </a:rPr>
              <a:t>  {</a:t>
            </a:r>
          </a:p>
          <a:p>
            <a:pPr marL="109537" indent="0" algn="just">
              <a:buNone/>
            </a:pPr>
            <a:r>
              <a:rPr lang="es-ES" sz="1800" dirty="0">
                <a:solidFill>
                  <a:srgbClr val="002060"/>
                </a:solidFill>
              </a:rPr>
              <a:t>          </a:t>
            </a:r>
            <a:r>
              <a:rPr lang="es-ES" sz="1800" dirty="0" err="1" smtClean="0">
                <a:solidFill>
                  <a:srgbClr val="002060"/>
                </a:solidFill>
              </a:rPr>
              <a:t>long</a:t>
            </a:r>
            <a:r>
              <a:rPr lang="es-ES" sz="1800" dirty="0">
                <a:solidFill>
                  <a:srgbClr val="002060"/>
                </a:solidFill>
              </a:rPr>
              <a:t> </a:t>
            </a:r>
            <a:r>
              <a:rPr lang="es-ES" sz="1800" dirty="0" err="1" smtClean="0">
                <a:solidFill>
                  <a:srgbClr val="002060"/>
                </a:solidFill>
              </a:rPr>
              <a:t>long</a:t>
            </a:r>
            <a:r>
              <a:rPr lang="es-ES" sz="1800" dirty="0" smtClean="0">
                <a:solidFill>
                  <a:srgbClr val="002060"/>
                </a:solidFill>
              </a:rPr>
              <a:t>  </a:t>
            </a:r>
            <a:r>
              <a:rPr lang="es-ES" sz="1800" dirty="0" err="1">
                <a:solidFill>
                  <a:srgbClr val="002060"/>
                </a:solidFill>
              </a:rPr>
              <a:t>num_tarjeta</a:t>
            </a:r>
            <a:r>
              <a:rPr lang="es-ES" sz="1800" dirty="0">
                <a:solidFill>
                  <a:srgbClr val="002060"/>
                </a:solidFill>
              </a:rPr>
              <a:t>;</a:t>
            </a:r>
          </a:p>
          <a:p>
            <a:pPr marL="109537" indent="0" algn="just">
              <a:buNone/>
            </a:pPr>
            <a:r>
              <a:rPr lang="es-ES" sz="1800" dirty="0">
                <a:solidFill>
                  <a:srgbClr val="002060"/>
                </a:solidFill>
              </a:rPr>
              <a:t>  </a:t>
            </a:r>
            <a:r>
              <a:rPr lang="es-ES" sz="1800" dirty="0" smtClean="0">
                <a:solidFill>
                  <a:srgbClr val="002060"/>
                </a:solidFill>
              </a:rPr>
              <a:t>       </a:t>
            </a:r>
            <a:r>
              <a:rPr lang="es-ES" sz="1800" dirty="0" err="1" smtClean="0">
                <a:solidFill>
                  <a:srgbClr val="002060"/>
                </a:solidFill>
              </a:rPr>
              <a:t>char</a:t>
            </a:r>
            <a:r>
              <a:rPr lang="es-ES" sz="1800" dirty="0" smtClean="0">
                <a:solidFill>
                  <a:srgbClr val="002060"/>
                </a:solidFill>
              </a:rPr>
              <a:t> </a:t>
            </a:r>
            <a:r>
              <a:rPr lang="es-ES" sz="1800" dirty="0" err="1">
                <a:solidFill>
                  <a:srgbClr val="002060"/>
                </a:solidFill>
              </a:rPr>
              <a:t>tipo_cuenta</a:t>
            </a:r>
            <a:r>
              <a:rPr lang="es-ES" sz="1800" dirty="0">
                <a:solidFill>
                  <a:srgbClr val="002060"/>
                </a:solidFill>
              </a:rPr>
              <a:t>; </a:t>
            </a:r>
          </a:p>
          <a:p>
            <a:pPr marL="109537" indent="0" algn="just">
              <a:buNone/>
            </a:pPr>
            <a:r>
              <a:rPr lang="es-ES" sz="1800" dirty="0" smtClean="0">
                <a:solidFill>
                  <a:srgbClr val="002060"/>
                </a:solidFill>
              </a:rPr>
              <a:t>         </a:t>
            </a:r>
            <a:r>
              <a:rPr lang="es-ES" sz="1800" dirty="0" err="1" smtClean="0">
                <a:solidFill>
                  <a:srgbClr val="002060"/>
                </a:solidFill>
              </a:rPr>
              <a:t>float</a:t>
            </a:r>
            <a:r>
              <a:rPr lang="es-ES" sz="1800" dirty="0" smtClean="0">
                <a:solidFill>
                  <a:srgbClr val="002060"/>
                </a:solidFill>
              </a:rPr>
              <a:t>  </a:t>
            </a:r>
            <a:r>
              <a:rPr lang="es-ES" sz="1800" dirty="0">
                <a:solidFill>
                  <a:srgbClr val="002060"/>
                </a:solidFill>
              </a:rPr>
              <a:t>saldo; </a:t>
            </a:r>
          </a:p>
          <a:p>
            <a:pPr marL="109537" indent="0" algn="just">
              <a:buNone/>
            </a:pPr>
            <a:r>
              <a:rPr lang="es-ES" sz="1800" dirty="0">
                <a:solidFill>
                  <a:srgbClr val="002060"/>
                </a:solidFill>
              </a:rPr>
              <a:t>} cliente1, cliente2; </a:t>
            </a:r>
          </a:p>
          <a:p>
            <a:pPr algn="just"/>
            <a:endParaRPr lang="es-ES" sz="1800" dirty="0">
              <a:solidFill>
                <a:srgbClr val="002060"/>
              </a:solidFill>
            </a:endParaRPr>
          </a:p>
          <a:p>
            <a:pPr marL="109537" indent="0" algn="just">
              <a:buNone/>
            </a:pPr>
            <a:r>
              <a:rPr lang="es-ES" sz="1800" dirty="0">
                <a:solidFill>
                  <a:srgbClr val="002060"/>
                </a:solidFill>
              </a:rPr>
              <a:t>En estos casos, y si no se van a declarar más variables de este tipo de dato en otros lugares del programa, el </a:t>
            </a:r>
            <a:r>
              <a:rPr lang="es-ES" sz="1800" dirty="0" err="1">
                <a:solidFill>
                  <a:srgbClr val="002060"/>
                </a:solidFill>
              </a:rPr>
              <a:t>nombre_estructura</a:t>
            </a:r>
            <a:r>
              <a:rPr lang="es-ES" sz="1800" dirty="0">
                <a:solidFill>
                  <a:srgbClr val="002060"/>
                </a:solidFill>
              </a:rPr>
              <a:t> es </a:t>
            </a:r>
            <a:r>
              <a:rPr lang="es-ES" sz="1800" dirty="0" smtClean="0">
                <a:solidFill>
                  <a:srgbClr val="002060"/>
                </a:solidFill>
              </a:rPr>
              <a:t>innecesario.</a:t>
            </a:r>
            <a:endParaRPr lang="es-ES" sz="1800" dirty="0">
              <a:solidFill>
                <a:srgbClr val="002060"/>
              </a:solidFill>
            </a:endParaRPr>
          </a:p>
          <a:p>
            <a:pPr marL="109537" indent="0" algn="just">
              <a:buNone/>
            </a:pPr>
            <a:endParaRPr lang="es-ES" sz="1800" dirty="0">
              <a:solidFill>
                <a:srgbClr val="002060"/>
              </a:solidFill>
            </a:endParaRPr>
          </a:p>
        </p:txBody>
      </p:sp>
    </p:spTree>
    <p:extLst>
      <p:ext uri="{BB962C8B-B14F-4D97-AF65-F5344CB8AC3E}">
        <p14:creationId xmlns:p14="http://schemas.microsoft.com/office/powerpoint/2010/main" val="4261601421"/>
      </p:ext>
    </p:extLst>
  </p:cSld>
  <p:clrMapOvr>
    <a:masterClrMapping/>
  </p:clrMapOvr>
  <p:transition spd="med">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PT Theme">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06_Arreglos</Template>
  <TotalTime>4633</TotalTime>
  <Words>1086</Words>
  <Application>Microsoft Office PowerPoint</Application>
  <PresentationFormat>Presentación en pantalla (4:3)</PresentationFormat>
  <Paragraphs>167</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Georgia</vt:lpstr>
      <vt:lpstr>Times New Roman</vt:lpstr>
      <vt:lpstr>Wingdings</vt:lpstr>
      <vt:lpstr>Wingdings 2</vt:lpstr>
      <vt:lpstr>PPT Theme</vt:lpstr>
      <vt:lpstr>Presentación de PowerPoint</vt:lpstr>
      <vt:lpstr>Presentación de PowerPoint</vt:lpstr>
      <vt:lpstr>Presentación de PowerPoint</vt:lpstr>
      <vt:lpstr>Solución  – Con Arreglos paralelos</vt:lpstr>
      <vt:lpstr>Solución – Estructuras</vt:lpstr>
      <vt:lpstr>Definición de Estructura</vt:lpstr>
      <vt:lpstr>Declaración de un estructura</vt:lpstr>
      <vt:lpstr>Declaración de un estructura</vt:lpstr>
      <vt:lpstr>Declaración de variables</vt:lpstr>
      <vt:lpstr>Declaración de variables</vt:lpstr>
      <vt:lpstr>Acceso a los elementos de un struct</vt:lpstr>
      <vt:lpstr>Estructuras anidadas</vt:lpstr>
      <vt:lpstr>Typedef</vt:lpstr>
      <vt:lpstr>Typedef</vt:lpstr>
      <vt:lpstr>Declaración y creación  de Arreglos de estructuras</vt:lpstr>
      <vt:lpstr>Ejercicios </vt:lpstr>
      <vt:lpstr>Ejercicio 1 – Ficha imágenes</vt:lpstr>
      <vt:lpstr>Ejercicio 2 – Fecha de nacimiento</vt:lpstr>
      <vt:lpstr>Ejercicio 3 – Edad promedio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pcsijram (Ramírez Espinoza, Juan Alfonso)</dc:creator>
  <cp:lastModifiedBy>Admin</cp:lastModifiedBy>
  <cp:revision>373</cp:revision>
  <cp:lastPrinted>1601-01-01T00:00:00Z</cp:lastPrinted>
  <dcterms:created xsi:type="dcterms:W3CDTF">1601-01-01T00:00:00Z</dcterms:created>
  <dcterms:modified xsi:type="dcterms:W3CDTF">2022-07-01T02:21:57Z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