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49"/>
  </p:notesMasterIdLst>
  <p:handoutMasterIdLst>
    <p:handoutMasterId r:id="rId50"/>
  </p:handoutMasterIdLst>
  <p:sldIdLst>
    <p:sldId id="406" r:id="rId2"/>
    <p:sldId id="427" r:id="rId3"/>
    <p:sldId id="426" r:id="rId4"/>
    <p:sldId id="407" r:id="rId5"/>
    <p:sldId id="366" r:id="rId6"/>
    <p:sldId id="398" r:id="rId7"/>
    <p:sldId id="408" r:id="rId8"/>
    <p:sldId id="368" r:id="rId9"/>
    <p:sldId id="372" r:id="rId10"/>
    <p:sldId id="373" r:id="rId11"/>
    <p:sldId id="374" r:id="rId12"/>
    <p:sldId id="376" r:id="rId13"/>
    <p:sldId id="409" r:id="rId14"/>
    <p:sldId id="410" r:id="rId15"/>
    <p:sldId id="411" r:id="rId16"/>
    <p:sldId id="369" r:id="rId17"/>
    <p:sldId id="370" r:id="rId18"/>
    <p:sldId id="425" r:id="rId19"/>
    <p:sldId id="377" r:id="rId20"/>
    <p:sldId id="378" r:id="rId21"/>
    <p:sldId id="379" r:id="rId22"/>
    <p:sldId id="412" r:id="rId23"/>
    <p:sldId id="382" r:id="rId24"/>
    <p:sldId id="383" r:id="rId25"/>
    <p:sldId id="384" r:id="rId26"/>
    <p:sldId id="385" r:id="rId27"/>
    <p:sldId id="386" r:id="rId28"/>
    <p:sldId id="413" r:id="rId29"/>
    <p:sldId id="387" r:id="rId30"/>
    <p:sldId id="399" r:id="rId31"/>
    <p:sldId id="414" r:id="rId32"/>
    <p:sldId id="424" r:id="rId33"/>
    <p:sldId id="423" r:id="rId34"/>
    <p:sldId id="415" r:id="rId35"/>
    <p:sldId id="416" r:id="rId36"/>
    <p:sldId id="400" r:id="rId37"/>
    <p:sldId id="401" r:id="rId38"/>
    <p:sldId id="402" r:id="rId39"/>
    <p:sldId id="403" r:id="rId40"/>
    <p:sldId id="404" r:id="rId41"/>
    <p:sldId id="405" r:id="rId42"/>
    <p:sldId id="417" r:id="rId43"/>
    <p:sldId id="418" r:id="rId44"/>
    <p:sldId id="419" r:id="rId45"/>
    <p:sldId id="420" r:id="rId46"/>
    <p:sldId id="421" r:id="rId47"/>
    <p:sldId id="422" r:id="rId4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accent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accent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accent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accent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accent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accent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accent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accent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accent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FF99"/>
    <a:srgbClr val="FFCDDE"/>
    <a:srgbClr val="000099"/>
    <a:srgbClr val="003366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595" autoAdjust="0"/>
  </p:normalViewPr>
  <p:slideViewPr>
    <p:cSldViewPr snapToGrid="0">
      <p:cViewPr varScale="1">
        <p:scale>
          <a:sx n="60" d="100"/>
          <a:sy n="60" d="100"/>
        </p:scale>
        <p:origin x="18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21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3B6EF7-B7A3-4DCC-ACCF-31DD8EEAF7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766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68D57-7836-4273-8469-D774CCF262BA}" type="datetimeFigureOut">
              <a:rPr lang="es-MX" smtClean="0"/>
              <a:t>30/06/2022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F4CA5-FD9D-43E9-80AD-CD6C853AEE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1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F4CA5-FD9D-43E9-80AD-CD6C853AEE4F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0"/>
            <a:ext cx="3383280" cy="877824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10200" y="1676400"/>
            <a:ext cx="3383280" cy="4953000"/>
          </a:xfrm>
          <a:prstGeom prst="rect">
            <a:avLst/>
          </a:prstGeo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33400"/>
            <a:ext cx="5102352" cy="609504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  <a:prstGeom prst="rect">
            <a:avLst/>
          </a:prstGeo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745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0"/>
            <a:ext cx="1905000" cy="5867400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248400" cy="5867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nciado y 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381000"/>
            <a:ext cx="9144000" cy="6477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lIns="182880" tIns="182880" rIns="182880" bIns="182880">
            <a:normAutofit/>
          </a:bodyPr>
          <a:lstStyle>
            <a:lvl1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 sz="1600" normalizeH="0" baseline="0">
                <a:latin typeface="Courier New" pitchFamily="49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5 – Arreglos Bidimensionales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900FB265-DE80-2617-0488-9E0954450A9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" y="250125"/>
            <a:ext cx="9144000" cy="8626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74" r:id="rId4"/>
    <p:sldLayoutId id="2147483885" r:id="rId5"/>
    <p:sldLayoutId id="2147483886" r:id="rId6"/>
    <p:sldLayoutId id="2147483875" r:id="rId7"/>
    <p:sldLayoutId id="2147483876" r:id="rId8"/>
    <p:sldLayoutId id="2147483887" r:id="rId9"/>
    <p:sldLayoutId id="2147483888" r:id="rId10"/>
    <p:sldLayoutId id="2147483889" r:id="rId11"/>
    <p:sldLayoutId id="2147483877" r:id="rId12"/>
    <p:sldLayoutId id="2147483878" r:id="rId13"/>
    <p:sldLayoutId id="2147483879" r:id="rId14"/>
    <p:sldLayoutId id="2147483880" r:id="rId15"/>
    <p:sldLayoutId id="2147483894" r:id="rId16"/>
    <p:sldLayoutId id="2147483881" r:id="rId17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8D89A4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8D89A4"/>
        </a:buClr>
        <a:buFont typeface="Georgia" pitchFamily="18" charset="0"/>
        <a:buChar char="▫"/>
        <a:defRPr sz="2000" kern="1200">
          <a:solidFill>
            <a:srgbClr val="8D89A4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954505" y="2745457"/>
            <a:ext cx="6872514" cy="1281112"/>
          </a:xfrm>
          <a:prstGeom prst="rect">
            <a:avLst/>
          </a:prstGeom>
        </p:spPr>
        <p:txBody>
          <a:bodyPr/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s-PE" sz="3600" b="1" dirty="0" smtClean="0">
                <a:solidFill>
                  <a:srgbClr val="FF0000"/>
                </a:solidFill>
              </a:rPr>
              <a:t>Matrices </a:t>
            </a:r>
          </a:p>
          <a:p>
            <a:pPr marL="0" indent="0" algn="ctr" eaLnBrk="1" hangingPunct="1">
              <a:buNone/>
            </a:pPr>
            <a:r>
              <a:rPr lang="es-PE" sz="3600" b="1" dirty="0" smtClean="0">
                <a:solidFill>
                  <a:srgbClr val="FF0000"/>
                </a:solidFill>
              </a:rPr>
              <a:t>(Arreglos Bidimensionales)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63500" algn="ctr" eaLnBrk="1" hangingPunct="1"/>
            <a:endParaRPr lang="es-PE" sz="3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6"/>
          <p:cNvSpPr>
            <a:spLocks/>
          </p:cNvSpPr>
          <p:nvPr/>
        </p:nvSpPr>
        <p:spPr bwMode="auto">
          <a:xfrm>
            <a:off x="393700" y="119063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bg1"/>
                </a:solidFill>
                <a:latin typeface="Calibri" pitchFamily="34" charset="0"/>
              </a:rPr>
              <a:t>Ejemplos de Matrices</a:t>
            </a:r>
          </a:p>
        </p:txBody>
      </p:sp>
      <p:sp>
        <p:nvSpPr>
          <p:cNvPr id="93187" name="Content Placeholder 7"/>
          <p:cNvSpPr>
            <a:spLocks/>
          </p:cNvSpPr>
          <p:nvPr/>
        </p:nvSpPr>
        <p:spPr bwMode="auto">
          <a:xfrm>
            <a:off x="393700" y="1806575"/>
            <a:ext cx="85344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8900" indent="-317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PE" sz="2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Una sistema de ecuaciones</a:t>
            </a:r>
            <a:endParaRPr lang="es-PE" sz="2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93368" name="Group 184"/>
          <p:cNvGraphicFramePr>
            <a:graphicFrameLocks noGrp="1"/>
          </p:cNvGraphicFramePr>
          <p:nvPr/>
        </p:nvGraphicFramePr>
        <p:xfrm>
          <a:off x="4214813" y="2543175"/>
          <a:ext cx="3557587" cy="2016127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3113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D89A4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-12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3369" name="Content Placeholder 7"/>
          <p:cNvSpPr>
            <a:spLocks/>
          </p:cNvSpPr>
          <p:nvPr/>
        </p:nvSpPr>
        <p:spPr bwMode="auto">
          <a:xfrm>
            <a:off x="801688" y="3262313"/>
            <a:ext cx="22828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8900" indent="-317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5x + 2y –  z  = -3</a:t>
            </a:r>
          </a:p>
          <a:p>
            <a:pPr marL="88900" indent="-317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3x + 2y +7z  = 17</a:t>
            </a:r>
          </a:p>
          <a:p>
            <a:pPr marL="88900" indent="-317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 x +   y – 3z  = -12</a:t>
            </a:r>
          </a:p>
        </p:txBody>
      </p:sp>
      <p:sp>
        <p:nvSpPr>
          <p:cNvPr id="93370" name="Rectangle 186"/>
          <p:cNvSpPr>
            <a:spLocks noChangeArrowheads="1"/>
          </p:cNvSpPr>
          <p:nvPr/>
        </p:nvSpPr>
        <p:spPr bwMode="auto">
          <a:xfrm>
            <a:off x="4819650" y="3294063"/>
            <a:ext cx="3105150" cy="420687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71" name="Line 187"/>
          <p:cNvSpPr>
            <a:spLocks noChangeShapeType="1"/>
          </p:cNvSpPr>
          <p:nvPr/>
        </p:nvSpPr>
        <p:spPr bwMode="auto">
          <a:xfrm flipH="1">
            <a:off x="2917825" y="3468688"/>
            <a:ext cx="1901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72" name="Rectangle 188"/>
          <p:cNvSpPr>
            <a:spLocks noChangeArrowheads="1"/>
          </p:cNvSpPr>
          <p:nvPr/>
        </p:nvSpPr>
        <p:spPr bwMode="auto">
          <a:xfrm>
            <a:off x="4826000" y="3705225"/>
            <a:ext cx="3105150" cy="4206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73" name="Line 189"/>
          <p:cNvSpPr>
            <a:spLocks noChangeShapeType="1"/>
          </p:cNvSpPr>
          <p:nvPr/>
        </p:nvSpPr>
        <p:spPr bwMode="auto">
          <a:xfrm flipH="1">
            <a:off x="2924175" y="3879850"/>
            <a:ext cx="1901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74" name="Rectangle 190"/>
          <p:cNvSpPr>
            <a:spLocks noChangeArrowheads="1"/>
          </p:cNvSpPr>
          <p:nvPr/>
        </p:nvSpPr>
        <p:spPr bwMode="auto">
          <a:xfrm>
            <a:off x="4824413" y="4140200"/>
            <a:ext cx="3105150" cy="4206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75" name="Line 191"/>
          <p:cNvSpPr>
            <a:spLocks noChangeShapeType="1"/>
          </p:cNvSpPr>
          <p:nvPr/>
        </p:nvSpPr>
        <p:spPr bwMode="auto">
          <a:xfrm flipH="1">
            <a:off x="2922588" y="4229100"/>
            <a:ext cx="1901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76" name="Content Placeholder 7"/>
          <p:cNvSpPr>
            <a:spLocks/>
          </p:cNvSpPr>
          <p:nvPr/>
        </p:nvSpPr>
        <p:spPr bwMode="auto">
          <a:xfrm>
            <a:off x="355600" y="5251450"/>
            <a:ext cx="8534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8900" indent="-317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Cada fila de la matriz, guarda los coeficientes de cada ecuación del sistema de ecuaciones.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6"/>
          <p:cNvSpPr>
            <a:spLocks/>
          </p:cNvSpPr>
          <p:nvPr/>
        </p:nvSpPr>
        <p:spPr bwMode="auto">
          <a:xfrm>
            <a:off x="393700" y="139743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bg1"/>
                </a:solidFill>
                <a:latin typeface="Calibri" pitchFamily="34" charset="0"/>
              </a:rPr>
              <a:t>Ejemplos de Matrices</a:t>
            </a:r>
          </a:p>
        </p:txBody>
      </p:sp>
      <p:sp>
        <p:nvSpPr>
          <p:cNvPr id="94211" name="Content Placeholder 7"/>
          <p:cNvSpPr>
            <a:spLocks/>
          </p:cNvSpPr>
          <p:nvPr/>
        </p:nvSpPr>
        <p:spPr bwMode="auto">
          <a:xfrm>
            <a:off x="393700" y="1806575"/>
            <a:ext cx="8534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8900" indent="-317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PE" sz="2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Un tablero de </a:t>
            </a:r>
            <a:r>
              <a:rPr lang="es-PE" sz="2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ajedrez</a:t>
            </a:r>
            <a:endParaRPr lang="es-PE" sz="2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grpSp>
        <p:nvGrpSpPr>
          <p:cNvPr id="94253" name="Group 45"/>
          <p:cNvGrpSpPr>
            <a:grpSpLocks/>
          </p:cNvGrpSpPr>
          <p:nvPr/>
        </p:nvGrpSpPr>
        <p:grpSpPr bwMode="auto">
          <a:xfrm>
            <a:off x="3168650" y="2466975"/>
            <a:ext cx="3740150" cy="3862388"/>
            <a:chOff x="1996" y="1554"/>
            <a:chExt cx="2356" cy="2433"/>
          </a:xfrm>
        </p:grpSpPr>
        <p:pic>
          <p:nvPicPr>
            <p:cNvPr id="94248" name="Picture 40" descr="20091111104141-tablero-de-ajedrez-blancas-pain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2" y="1587"/>
              <a:ext cx="2280" cy="2400"/>
            </a:xfrm>
            <a:prstGeom prst="rect">
              <a:avLst/>
            </a:prstGeom>
            <a:noFill/>
          </p:spPr>
        </p:pic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2258" y="1554"/>
              <a:ext cx="195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0   1    2   3   4    5   6    7</a:t>
              </a:r>
              <a:endParaRPr lang="es-E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4250" name="Text Box 42"/>
            <p:cNvSpPr txBox="1">
              <a:spLocks noChangeArrowheads="1"/>
            </p:cNvSpPr>
            <p:nvPr/>
          </p:nvSpPr>
          <p:spPr bwMode="auto">
            <a:xfrm>
              <a:off x="1996" y="1858"/>
              <a:ext cx="218" cy="18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  <a:spcBef>
                  <a:spcPct val="60000"/>
                </a:spcBef>
              </a:pPr>
              <a:r>
                <a:rPr lang="es-ES_tradnl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</a:t>
              </a:r>
            </a:p>
            <a:p>
              <a:pPr>
                <a:lnSpc>
                  <a:spcPct val="65000"/>
                </a:lnSpc>
                <a:spcBef>
                  <a:spcPct val="60000"/>
                </a:spcBef>
              </a:pPr>
              <a:r>
                <a:rPr lang="es-ES_tradnl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</a:t>
              </a:r>
            </a:p>
            <a:p>
              <a:pPr>
                <a:lnSpc>
                  <a:spcPct val="65000"/>
                </a:lnSpc>
                <a:spcBef>
                  <a:spcPct val="60000"/>
                </a:spcBef>
              </a:pPr>
              <a:r>
                <a:rPr lang="es-ES_tradnl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  </a:t>
              </a:r>
            </a:p>
            <a:p>
              <a:pPr>
                <a:lnSpc>
                  <a:spcPct val="65000"/>
                </a:lnSpc>
                <a:spcBef>
                  <a:spcPct val="60000"/>
                </a:spcBef>
              </a:pPr>
              <a:r>
                <a:rPr lang="es-ES_tradnl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   </a:t>
              </a:r>
            </a:p>
            <a:p>
              <a:pPr>
                <a:lnSpc>
                  <a:spcPct val="65000"/>
                </a:lnSpc>
                <a:spcBef>
                  <a:spcPct val="60000"/>
                </a:spcBef>
              </a:pPr>
              <a:r>
                <a:rPr lang="es-ES_tradnl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   </a:t>
              </a:r>
            </a:p>
            <a:p>
              <a:pPr>
                <a:lnSpc>
                  <a:spcPct val="65000"/>
                </a:lnSpc>
                <a:spcBef>
                  <a:spcPct val="60000"/>
                </a:spcBef>
              </a:pPr>
              <a:r>
                <a:rPr lang="es-ES_tradnl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   </a:t>
              </a:r>
            </a:p>
            <a:p>
              <a:pPr>
                <a:lnSpc>
                  <a:spcPct val="65000"/>
                </a:lnSpc>
                <a:spcBef>
                  <a:spcPct val="60000"/>
                </a:spcBef>
              </a:pPr>
              <a:r>
                <a:rPr lang="es-ES_tradnl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    </a:t>
              </a:r>
            </a:p>
            <a:p>
              <a:pPr>
                <a:lnSpc>
                  <a:spcPct val="65000"/>
                </a:lnSpc>
                <a:spcBef>
                  <a:spcPct val="60000"/>
                </a:spcBef>
              </a:pPr>
              <a:r>
                <a:rPr lang="es-ES_tradnl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s-E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4251" name="Rectangle 43"/>
            <p:cNvSpPr>
              <a:spLocks noChangeArrowheads="1"/>
            </p:cNvSpPr>
            <p:nvPr/>
          </p:nvSpPr>
          <p:spPr bwMode="auto">
            <a:xfrm>
              <a:off x="4160" y="1792"/>
              <a:ext cx="183" cy="20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2" name="Rectangle 44"/>
            <p:cNvSpPr>
              <a:spLocks noChangeArrowheads="1"/>
            </p:cNvSpPr>
            <p:nvPr/>
          </p:nvSpPr>
          <p:spPr bwMode="auto">
            <a:xfrm>
              <a:off x="2262" y="3771"/>
              <a:ext cx="1892" cy="18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6"/>
          <p:cNvSpPr>
            <a:spLocks/>
          </p:cNvSpPr>
          <p:nvPr/>
        </p:nvSpPr>
        <p:spPr bwMode="auto">
          <a:xfrm>
            <a:off x="457200" y="685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tx2"/>
                </a:solidFill>
                <a:latin typeface="Calibri" pitchFamily="34" charset="0"/>
              </a:rPr>
              <a:t>Ejemplos de Matrices</a:t>
            </a:r>
          </a:p>
        </p:txBody>
      </p:sp>
      <p:sp>
        <p:nvSpPr>
          <p:cNvPr id="96259" name="Content Placeholder 7"/>
          <p:cNvSpPr>
            <a:spLocks/>
          </p:cNvSpPr>
          <p:nvPr/>
        </p:nvSpPr>
        <p:spPr bwMode="auto">
          <a:xfrm>
            <a:off x="393700" y="1806575"/>
            <a:ext cx="85344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8900" indent="-317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PE" sz="2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Escribe 3 ejemplos prácticos, dónde encuentres el uso de una matriz.</a:t>
            </a:r>
          </a:p>
        </p:txBody>
      </p:sp>
      <p:pic>
        <p:nvPicPr>
          <p:cNvPr id="96319" name="Picture 63" descr="relo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0" y="2889250"/>
            <a:ext cx="3048000" cy="28860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7 Título"/>
          <p:cNvSpPr>
            <a:spLocks noGrp="1"/>
          </p:cNvSpPr>
          <p:nvPr>
            <p:ph type="ctrTitle" idx="4294967295"/>
          </p:nvPr>
        </p:nvSpPr>
        <p:spPr>
          <a:xfrm>
            <a:off x="1896979" y="1989222"/>
            <a:ext cx="5273842" cy="2452604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s-PE" sz="4400" b="1" dirty="0" smtClean="0">
                <a:solidFill>
                  <a:srgbClr val="002060"/>
                </a:solidFill>
              </a:rPr>
              <a:t>Lectura y escritura de datos</a:t>
            </a:r>
            <a:br>
              <a:rPr lang="es-PE" sz="4400" b="1" dirty="0" smtClean="0">
                <a:solidFill>
                  <a:srgbClr val="002060"/>
                </a:solidFill>
              </a:rPr>
            </a:br>
            <a:endParaRPr lang="es-PE" sz="4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6"/>
          <p:cNvSpPr>
            <a:spLocks noGrp="1"/>
          </p:cNvSpPr>
          <p:nvPr>
            <p:ph type="title" idx="4294967295"/>
          </p:nvPr>
        </p:nvSpPr>
        <p:spPr>
          <a:xfrm>
            <a:off x="457200" y="300789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600" b="1" dirty="0" smtClean="0">
                <a:solidFill>
                  <a:schemeClr val="bg1"/>
                </a:solidFill>
              </a:rPr>
              <a:t>Lectura y escritura de datos</a:t>
            </a:r>
          </a:p>
        </p:txBody>
      </p:sp>
      <p:sp>
        <p:nvSpPr>
          <p:cNvPr id="138243" name="Content Placeholder 7"/>
          <p:cNvSpPr>
            <a:spLocks noGrp="1"/>
          </p:cNvSpPr>
          <p:nvPr>
            <p:ph sz="half" idx="4294967295"/>
          </p:nvPr>
        </p:nvSpPr>
        <p:spPr>
          <a:xfrm>
            <a:off x="457200" y="1828800"/>
            <a:ext cx="8534400" cy="3256547"/>
          </a:xfrm>
          <a:prstGeom prst="rect">
            <a:avLst/>
          </a:prstGeom>
        </p:spPr>
        <p:txBody>
          <a:bodyPr/>
          <a:lstStyle/>
          <a:p>
            <a:pPr marL="109537" indent="0" algn="just" eaLnBrk="1" hangingPunct="1">
              <a:buNone/>
            </a:pPr>
            <a:r>
              <a:rPr lang="es-PE" sz="3200" dirty="0" smtClean="0">
                <a:solidFill>
                  <a:srgbClr val="002060"/>
                </a:solidFill>
              </a:rPr>
              <a:t>Un arreglo bidimensional almacena datos en dos índices : fila y columna</a:t>
            </a:r>
          </a:p>
          <a:p>
            <a:pPr algn="just" eaLnBrk="1" hangingPunct="1">
              <a:buFont typeface="Georgia" pitchFamily="18" charset="0"/>
              <a:buNone/>
            </a:pPr>
            <a:endParaRPr lang="es-PE" sz="3200" dirty="0" smtClean="0">
              <a:solidFill>
                <a:srgbClr val="002060"/>
              </a:solidFill>
            </a:endParaRPr>
          </a:p>
          <a:p>
            <a:pPr marL="109537" indent="0" algn="just" eaLnBrk="1" hangingPunct="1">
              <a:buNone/>
            </a:pPr>
            <a:r>
              <a:rPr lang="es-PE" sz="3200" dirty="0" smtClean="0">
                <a:solidFill>
                  <a:srgbClr val="002060"/>
                </a:solidFill>
              </a:rPr>
              <a:t>Para referenciar un dato que pertenece al arreglo debemos usar los dos índices</a:t>
            </a:r>
          </a:p>
          <a:p>
            <a:pPr algn="just" eaLnBrk="1" hangingPunct="1"/>
            <a:endParaRPr lang="es-PE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6"/>
          <p:cNvSpPr>
            <a:spLocks/>
          </p:cNvSpPr>
          <p:nvPr/>
        </p:nvSpPr>
        <p:spPr bwMode="auto">
          <a:xfrm>
            <a:off x="457200" y="132219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bg1"/>
                </a:solidFill>
                <a:latin typeface="Calibri" pitchFamily="34" charset="0"/>
              </a:rPr>
              <a:t>Lectura y escritura de datos</a:t>
            </a:r>
          </a:p>
        </p:txBody>
      </p:sp>
      <p:sp>
        <p:nvSpPr>
          <p:cNvPr id="139267" name="Content Placeholder 7"/>
          <p:cNvSpPr>
            <a:spLocks/>
          </p:cNvSpPr>
          <p:nvPr/>
        </p:nvSpPr>
        <p:spPr bwMode="auto">
          <a:xfrm>
            <a:off x="457200" y="1741716"/>
            <a:ext cx="85344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7313" indent="2222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chemeClr val="tx1"/>
                </a:solidFill>
                <a:latin typeface="Calibri" pitchFamily="34" charset="0"/>
              </a:rPr>
              <a:t>Si tenemos la siguiente definición:</a:t>
            </a:r>
          </a:p>
          <a:p>
            <a:pPr marL="87313" indent="2222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chemeClr val="tx1"/>
                </a:solidFill>
                <a:latin typeface="Calibri" pitchFamily="34" charset="0"/>
              </a:rPr>
              <a:t>			</a:t>
            </a:r>
            <a:r>
              <a:rPr lang="es-PE" sz="2200" dirty="0" err="1">
                <a:solidFill>
                  <a:schemeClr val="tx1"/>
                </a:solidFill>
                <a:latin typeface="Calibri" pitchFamily="34" charset="0"/>
              </a:rPr>
              <a:t>float</a:t>
            </a:r>
            <a:r>
              <a:rPr lang="es-PE" sz="22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s-PE" sz="2200" dirty="0" smtClean="0">
                <a:solidFill>
                  <a:schemeClr val="tx1"/>
                </a:solidFill>
                <a:latin typeface="Calibri" pitchFamily="34" charset="0"/>
              </a:rPr>
              <a:t>**promedios;</a:t>
            </a:r>
          </a:p>
          <a:p>
            <a:pPr marL="87313" indent="2222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smtClean="0">
                <a:solidFill>
                  <a:schemeClr val="tx1"/>
                </a:solidFill>
                <a:latin typeface="Calibri" pitchFamily="34" charset="0"/>
              </a:rPr>
              <a:t>En donde en número de filas será 4 y el número de columnas será 6.</a:t>
            </a:r>
          </a:p>
          <a:p>
            <a:pPr marL="87313" indent="2222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smtClean="0">
                <a:solidFill>
                  <a:schemeClr val="tx1"/>
                </a:solidFill>
                <a:latin typeface="Calibri" pitchFamily="34" charset="0"/>
              </a:rPr>
              <a:t>Para </a:t>
            </a:r>
            <a:r>
              <a:rPr lang="es-PE" sz="2200" dirty="0">
                <a:solidFill>
                  <a:schemeClr val="tx1"/>
                </a:solidFill>
                <a:latin typeface="Calibri" pitchFamily="34" charset="0"/>
              </a:rPr>
              <a:t>hacer referencia al elemento ubicado en la fila 2 y columna 1, se escribe:</a:t>
            </a:r>
          </a:p>
          <a:p>
            <a:pPr marL="87313" indent="2222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chemeClr val="tx1"/>
                </a:solidFill>
                <a:latin typeface="Calibri" pitchFamily="34" charset="0"/>
              </a:rPr>
              <a:t>			promedios[2][1]</a:t>
            </a:r>
          </a:p>
        </p:txBody>
      </p:sp>
      <p:graphicFrame>
        <p:nvGraphicFramePr>
          <p:cNvPr id="87407" name="Group 367"/>
          <p:cNvGraphicFramePr>
            <a:graphicFrameLocks noGrp="1"/>
          </p:cNvGraphicFramePr>
          <p:nvPr/>
        </p:nvGraphicFramePr>
        <p:xfrm>
          <a:off x="3238500" y="4745038"/>
          <a:ext cx="3111500" cy="14351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D89A4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408" name="Rectangle 368"/>
          <p:cNvSpPr>
            <a:spLocks noChangeArrowheads="1"/>
          </p:cNvSpPr>
          <p:nvPr/>
        </p:nvSpPr>
        <p:spPr bwMode="auto">
          <a:xfrm>
            <a:off x="725488" y="5567363"/>
            <a:ext cx="153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P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fila = 2</a:t>
            </a:r>
            <a:endParaRPr lang="es-ES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17" name="Line 369"/>
          <p:cNvSpPr>
            <a:spLocks noChangeShapeType="1"/>
          </p:cNvSpPr>
          <p:nvPr/>
        </p:nvSpPr>
        <p:spPr bwMode="auto">
          <a:xfrm>
            <a:off x="2062163" y="5794375"/>
            <a:ext cx="1265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410" name="Rectangle 370"/>
          <p:cNvSpPr>
            <a:spLocks noChangeArrowheads="1"/>
          </p:cNvSpPr>
          <p:nvPr/>
        </p:nvSpPr>
        <p:spPr bwMode="auto">
          <a:xfrm>
            <a:off x="3489325" y="4151313"/>
            <a:ext cx="172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P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columna = 1</a:t>
            </a:r>
            <a:endParaRPr lang="es-ES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19" name="Line 371"/>
          <p:cNvSpPr>
            <a:spLocks noChangeShapeType="1"/>
          </p:cNvSpPr>
          <p:nvPr/>
        </p:nvSpPr>
        <p:spPr bwMode="auto">
          <a:xfrm>
            <a:off x="4348163" y="4486275"/>
            <a:ext cx="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6"/>
          <p:cNvSpPr>
            <a:spLocks/>
          </p:cNvSpPr>
          <p:nvPr/>
        </p:nvSpPr>
        <p:spPr bwMode="auto">
          <a:xfrm>
            <a:off x="457200" y="111018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bg1"/>
                </a:solidFill>
                <a:latin typeface="Calibri" pitchFamily="34" charset="0"/>
              </a:rPr>
              <a:t>Lectura y escritura de datos</a:t>
            </a:r>
          </a:p>
        </p:txBody>
      </p:sp>
      <p:sp>
        <p:nvSpPr>
          <p:cNvPr id="89091" name="Content Placeholder 7"/>
          <p:cNvSpPr>
            <a:spLocks/>
          </p:cNvSpPr>
          <p:nvPr/>
        </p:nvSpPr>
        <p:spPr bwMode="auto">
          <a:xfrm>
            <a:off x="457200" y="1465949"/>
            <a:ext cx="8534400" cy="268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main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s-ES_tradnl" sz="2400" dirty="0" smtClean="0">
                <a:solidFill>
                  <a:srgbClr val="002060"/>
                </a:solidFill>
                <a:latin typeface="Calibri" pitchFamily="34" charset="0"/>
              </a:rPr>
              <a:t>)</a:t>
            </a:r>
            <a:endParaRPr lang="es-PE" sz="2200" dirty="0">
              <a:solidFill>
                <a:srgbClr val="002060"/>
              </a:solidFill>
              <a:latin typeface="Calibri" pitchFamily="34" charset="0"/>
            </a:endParaRP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{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	</a:t>
            </a: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** matriz;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    matriz 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= new </a:t>
            </a:r>
            <a:r>
              <a:rPr lang="es-PE" sz="2200" dirty="0" err="1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*[4];</a:t>
            </a:r>
            <a:endParaRPr lang="es-PE" sz="2200" dirty="0">
              <a:solidFill>
                <a:srgbClr val="002060"/>
              </a:solidFill>
              <a:latin typeface="Calibri" pitchFamily="34" charset="0"/>
            </a:endParaRP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    </a:t>
            </a: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for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i=0; 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i&lt;4; 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i++)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   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     matriz[i] 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= new </a:t>
            </a:r>
            <a:r>
              <a:rPr lang="es-PE" sz="2200" dirty="0" err="1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[6];</a:t>
            </a:r>
            <a:endParaRPr lang="es-PE" sz="2200" dirty="0">
              <a:solidFill>
                <a:srgbClr val="002060"/>
              </a:solidFill>
              <a:latin typeface="Calibri" pitchFamily="34" charset="0"/>
            </a:endParaRP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		matriz[2][1] = 5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;</a:t>
            </a: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 _</a:t>
            </a: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getch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();</a:t>
            </a: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  </a:t>
            </a: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return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0;</a:t>
            </a:r>
            <a:endParaRPr lang="es-PE" sz="2200" dirty="0">
              <a:solidFill>
                <a:srgbClr val="002060"/>
              </a:solidFill>
              <a:latin typeface="Calibri" pitchFamily="34" charset="0"/>
            </a:endParaRP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}</a:t>
            </a:r>
            <a:endParaRPr lang="es-PE" sz="2200" dirty="0">
              <a:solidFill>
                <a:srgbClr val="002060"/>
              </a:solidFill>
              <a:latin typeface="Calibri" pitchFamily="34" charset="0"/>
            </a:endParaRPr>
          </a:p>
        </p:txBody>
      </p:sp>
      <p:graphicFrame>
        <p:nvGraphicFramePr>
          <p:cNvPr id="89092" name="Group 4"/>
          <p:cNvGraphicFramePr>
            <a:graphicFrameLocks noGrp="1"/>
          </p:cNvGraphicFramePr>
          <p:nvPr/>
        </p:nvGraphicFramePr>
        <p:xfrm>
          <a:off x="3238500" y="4745038"/>
          <a:ext cx="3111500" cy="14351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D89A4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5 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144" name="Rectangle 56"/>
          <p:cNvSpPr>
            <a:spLocks noChangeArrowheads="1"/>
          </p:cNvSpPr>
          <p:nvPr/>
        </p:nvSpPr>
        <p:spPr bwMode="auto">
          <a:xfrm>
            <a:off x="725488" y="5567363"/>
            <a:ext cx="153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P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fila = 2</a:t>
            </a:r>
            <a:endParaRPr lang="es-ES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145" name="Line 57"/>
          <p:cNvSpPr>
            <a:spLocks noChangeShapeType="1"/>
          </p:cNvSpPr>
          <p:nvPr/>
        </p:nvSpPr>
        <p:spPr bwMode="auto">
          <a:xfrm>
            <a:off x="2062163" y="5794375"/>
            <a:ext cx="1265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146" name="Rectangle 58"/>
          <p:cNvSpPr>
            <a:spLocks noChangeArrowheads="1"/>
          </p:cNvSpPr>
          <p:nvPr/>
        </p:nvSpPr>
        <p:spPr bwMode="auto">
          <a:xfrm>
            <a:off x="3489325" y="4151313"/>
            <a:ext cx="172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P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columna = 1</a:t>
            </a:r>
            <a:endParaRPr lang="es-ES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147" name="Line 59"/>
          <p:cNvSpPr>
            <a:spLocks noChangeShapeType="1"/>
          </p:cNvSpPr>
          <p:nvPr/>
        </p:nvSpPr>
        <p:spPr bwMode="auto">
          <a:xfrm>
            <a:off x="4348163" y="4486275"/>
            <a:ext cx="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6"/>
          <p:cNvSpPr>
            <a:spLocks/>
          </p:cNvSpPr>
          <p:nvPr/>
        </p:nvSpPr>
        <p:spPr bwMode="auto">
          <a:xfrm>
            <a:off x="457200" y="136538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bg1"/>
                </a:solidFill>
                <a:latin typeface="Calibri" pitchFamily="34" charset="0"/>
              </a:rPr>
              <a:t>Lectura y escritura de datos</a:t>
            </a:r>
          </a:p>
        </p:txBody>
      </p:sp>
      <p:sp>
        <p:nvSpPr>
          <p:cNvPr id="90115" name="Content Placeholder 7"/>
          <p:cNvSpPr>
            <a:spLocks/>
          </p:cNvSpPr>
          <p:nvPr/>
        </p:nvSpPr>
        <p:spPr bwMode="auto">
          <a:xfrm>
            <a:off x="457200" y="1069158"/>
            <a:ext cx="8534400" cy="310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s-PE" sz="2200" dirty="0" err="1">
                <a:solidFill>
                  <a:srgbClr val="002060"/>
                </a:solidFill>
                <a:latin typeface="Calibri" pitchFamily="34" charset="0"/>
              </a:rPr>
              <a:t>main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s-ES_tradnl" sz="2400" dirty="0" smtClean="0">
                <a:solidFill>
                  <a:srgbClr val="002060"/>
                </a:solidFill>
                <a:latin typeface="Calibri" pitchFamily="34" charset="0"/>
              </a:rPr>
              <a:t>)</a:t>
            </a:r>
            <a:endParaRPr lang="es-PE" sz="2200" dirty="0">
              <a:solidFill>
                <a:srgbClr val="002060"/>
              </a:solidFill>
              <a:latin typeface="Calibri" pitchFamily="34" charset="0"/>
            </a:endParaRP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{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	</a:t>
            </a:r>
            <a:r>
              <a:rPr lang="es-PE" sz="2200" dirty="0" err="1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** matriz;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    matriz = new </a:t>
            </a:r>
            <a:r>
              <a:rPr lang="es-PE" sz="2200" dirty="0" err="1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*[4];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    </a:t>
            </a:r>
            <a:r>
              <a:rPr lang="es-PE" sz="2200" dirty="0" err="1">
                <a:solidFill>
                  <a:srgbClr val="002060"/>
                </a:solidFill>
                <a:latin typeface="Calibri" pitchFamily="34" charset="0"/>
              </a:rPr>
              <a:t>for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s-PE" sz="2200" dirty="0" err="1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i=0; i&lt;4; i++)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         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matriz[i] 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= new </a:t>
            </a:r>
            <a:r>
              <a:rPr lang="es-PE" sz="2200" dirty="0" err="1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[6];</a:t>
            </a: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  matriz[2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][1] = 5;</a:t>
            </a: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		</a:t>
            </a: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cout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&lt;&lt;“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El dato es: 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” &lt;&lt;matriz[2</a:t>
            </a: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][1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];</a:t>
            </a: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 _</a:t>
            </a: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getch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();</a:t>
            </a: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 </a:t>
            </a:r>
            <a:r>
              <a:rPr lang="es-PE" sz="2200" dirty="0" err="1" smtClean="0">
                <a:solidFill>
                  <a:srgbClr val="002060"/>
                </a:solidFill>
                <a:latin typeface="Calibri" pitchFamily="34" charset="0"/>
              </a:rPr>
              <a:t>return</a:t>
            </a: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 0;</a:t>
            </a:r>
            <a:endParaRPr lang="es-PE" sz="2200" dirty="0">
              <a:solidFill>
                <a:srgbClr val="002060"/>
              </a:solidFill>
              <a:latin typeface="Calibri" pitchFamily="34" charset="0"/>
            </a:endParaRP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}</a:t>
            </a:r>
            <a:endParaRPr lang="es-PE" sz="2200" dirty="0">
              <a:solidFill>
                <a:srgbClr val="002060"/>
              </a:solidFill>
              <a:latin typeface="Calibri" pitchFamily="34" charset="0"/>
            </a:endParaRPr>
          </a:p>
        </p:txBody>
      </p:sp>
      <p:graphicFrame>
        <p:nvGraphicFramePr>
          <p:cNvPr id="90116" name="Group 4"/>
          <p:cNvGraphicFramePr>
            <a:graphicFrameLocks noGrp="1"/>
          </p:cNvGraphicFramePr>
          <p:nvPr/>
        </p:nvGraphicFramePr>
        <p:xfrm>
          <a:off x="5524500" y="3884613"/>
          <a:ext cx="3111500" cy="14351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D89A4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5 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168" name="Rectangle 56"/>
          <p:cNvSpPr>
            <a:spLocks noChangeArrowheads="1"/>
          </p:cNvSpPr>
          <p:nvPr/>
        </p:nvSpPr>
        <p:spPr bwMode="auto">
          <a:xfrm>
            <a:off x="639763" y="4973647"/>
            <a:ext cx="153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PE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Resultado:</a:t>
            </a:r>
            <a:endParaRPr lang="es-ES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72" name="Content Placeholder 7"/>
          <p:cNvSpPr>
            <a:spLocks/>
          </p:cNvSpPr>
          <p:nvPr/>
        </p:nvSpPr>
        <p:spPr bwMode="auto">
          <a:xfrm>
            <a:off x="520700" y="5514975"/>
            <a:ext cx="82788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200">
                <a:solidFill>
                  <a:schemeClr val="tx1"/>
                </a:solidFill>
                <a:latin typeface="Calibri" pitchFamily="34" charset="0"/>
              </a:rPr>
              <a:t>El dato es: 5</a:t>
            </a:r>
          </a:p>
        </p:txBody>
      </p:sp>
      <p:grpSp>
        <p:nvGrpSpPr>
          <p:cNvPr id="90175" name="Group 63"/>
          <p:cNvGrpSpPr>
            <a:grpSpLocks/>
          </p:cNvGrpSpPr>
          <p:nvPr/>
        </p:nvGrpSpPr>
        <p:grpSpPr bwMode="auto">
          <a:xfrm>
            <a:off x="2297113" y="5060950"/>
            <a:ext cx="4402137" cy="658813"/>
            <a:chOff x="1447" y="3188"/>
            <a:chExt cx="2773" cy="415"/>
          </a:xfrm>
        </p:grpSpPr>
        <p:sp>
          <p:nvSpPr>
            <p:cNvPr id="90173" name="Line 61"/>
            <p:cNvSpPr>
              <a:spLocks noChangeShapeType="1"/>
            </p:cNvSpPr>
            <p:nvPr/>
          </p:nvSpPr>
          <p:spPr bwMode="auto">
            <a:xfrm flipH="1">
              <a:off x="4219" y="3188"/>
              <a:ext cx="1" cy="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74" name="Line 62"/>
            <p:cNvSpPr>
              <a:spLocks noChangeShapeType="1"/>
            </p:cNvSpPr>
            <p:nvPr/>
          </p:nvSpPr>
          <p:spPr bwMode="auto">
            <a:xfrm flipH="1">
              <a:off x="1447" y="3603"/>
              <a:ext cx="27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6"/>
          <p:cNvSpPr>
            <a:spLocks noGrp="1"/>
          </p:cNvSpPr>
          <p:nvPr>
            <p:ph type="title" idx="4294967295"/>
          </p:nvPr>
        </p:nvSpPr>
        <p:spPr>
          <a:xfrm>
            <a:off x="435429" y="429126"/>
            <a:ext cx="8382000" cy="5905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600" b="1" dirty="0" smtClean="0">
                <a:solidFill>
                  <a:schemeClr val="bg1"/>
                </a:solidFill>
              </a:rPr>
              <a:t>Como liberar la memoria de una matriz</a:t>
            </a:r>
          </a:p>
        </p:txBody>
      </p:sp>
      <p:sp>
        <p:nvSpPr>
          <p:cNvPr id="22" name="21 Marcador de contenido"/>
          <p:cNvSpPr>
            <a:spLocks noGrp="1"/>
          </p:cNvSpPr>
          <p:nvPr>
            <p:ph sz="quarter" idx="4294967295"/>
          </p:nvPr>
        </p:nvSpPr>
        <p:spPr>
          <a:xfrm>
            <a:off x="290286" y="1366610"/>
            <a:ext cx="8672286" cy="45842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400" dirty="0" smtClean="0"/>
              <a:t>Si tenemos definida una matriz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sz="2400" dirty="0" smtClean="0"/>
          </a:p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b="1" dirty="0" err="1" smtClean="0">
                <a:solidFill>
                  <a:srgbClr val="FF0000"/>
                </a:solidFill>
              </a:rPr>
              <a:t>tipodato</a:t>
            </a:r>
            <a:r>
              <a:rPr lang="es-PE" sz="2400" b="1" dirty="0" smtClean="0">
                <a:solidFill>
                  <a:srgbClr val="FF0000"/>
                </a:solidFill>
              </a:rPr>
              <a:t> **nombre;</a:t>
            </a:r>
          </a:p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400" dirty="0" smtClean="0">
                <a:solidFill>
                  <a:srgbClr val="002060"/>
                </a:solidFill>
              </a:rPr>
              <a:t>Se conoce la cantidad de filas y columnas de la matriz.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400" dirty="0" smtClean="0">
                <a:solidFill>
                  <a:srgbClr val="002060"/>
                </a:solidFill>
              </a:rPr>
              <a:t>Para liberar la memoria debemos realizar lo siguiente:</a:t>
            </a:r>
            <a:endParaRPr lang="es-PE" sz="2400" dirty="0">
              <a:solidFill>
                <a:srgbClr val="002060"/>
              </a:solidFill>
            </a:endParaRPr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PE" sz="2400" b="1" dirty="0" smtClean="0">
                <a:solidFill>
                  <a:srgbClr val="FF0000"/>
                </a:solidFill>
              </a:rPr>
              <a:t>          </a:t>
            </a:r>
            <a:r>
              <a:rPr lang="es-PE" sz="2400" b="1" dirty="0" err="1" smtClean="0">
                <a:solidFill>
                  <a:srgbClr val="FF0000"/>
                </a:solidFill>
              </a:rPr>
              <a:t>for</a:t>
            </a:r>
            <a:r>
              <a:rPr lang="es-PE" sz="2400" b="1" dirty="0" smtClean="0">
                <a:solidFill>
                  <a:srgbClr val="FF0000"/>
                </a:solidFill>
              </a:rPr>
              <a:t>( </a:t>
            </a:r>
            <a:r>
              <a:rPr lang="es-PE" sz="2400" b="1" dirty="0" err="1" smtClean="0">
                <a:solidFill>
                  <a:srgbClr val="FF0000"/>
                </a:solidFill>
              </a:rPr>
              <a:t>int</a:t>
            </a:r>
            <a:r>
              <a:rPr lang="es-PE" sz="2400" b="1" dirty="0" smtClean="0">
                <a:solidFill>
                  <a:srgbClr val="FF0000"/>
                </a:solidFill>
              </a:rPr>
              <a:t> i=0; i&lt;</a:t>
            </a:r>
            <a:r>
              <a:rPr lang="es-PE" sz="2400" b="1" dirty="0" err="1" smtClean="0">
                <a:solidFill>
                  <a:srgbClr val="FF0000"/>
                </a:solidFill>
              </a:rPr>
              <a:t>nfila</a:t>
            </a:r>
            <a:r>
              <a:rPr lang="es-PE" sz="2400" b="1" dirty="0" smtClean="0">
                <a:solidFill>
                  <a:srgbClr val="FF0000"/>
                </a:solidFill>
              </a:rPr>
              <a:t>; i++)</a:t>
            </a:r>
            <a:endParaRPr lang="es-PE" sz="2400" b="1" dirty="0">
              <a:solidFill>
                <a:srgbClr val="FF0000"/>
              </a:solidFill>
            </a:endParaRPr>
          </a:p>
          <a:p>
            <a:pPr marL="1074738" indent="0" algn="just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b="1" dirty="0" smtClean="0">
                <a:solidFill>
                  <a:srgbClr val="FF0000"/>
                </a:solidFill>
              </a:rPr>
              <a:t>    </a:t>
            </a:r>
            <a:r>
              <a:rPr lang="es-PE" sz="2400" b="1" dirty="0" err="1" smtClean="0">
                <a:solidFill>
                  <a:srgbClr val="FF0000"/>
                </a:solidFill>
              </a:rPr>
              <a:t>delete</a:t>
            </a:r>
            <a:r>
              <a:rPr lang="es-PE" sz="2400" b="1" dirty="0" smtClean="0">
                <a:solidFill>
                  <a:srgbClr val="FF0000"/>
                </a:solidFill>
              </a:rPr>
              <a:t> [] nombre[i];   </a:t>
            </a:r>
            <a:r>
              <a:rPr lang="es-PE" sz="2400" b="1" dirty="0" smtClean="0">
                <a:solidFill>
                  <a:srgbClr val="0000FF"/>
                </a:solidFill>
              </a:rPr>
              <a:t>// se libera cada vector de enteros</a:t>
            </a:r>
          </a:p>
          <a:p>
            <a:pPr marL="812800" indent="0" algn="just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b="1" dirty="0" err="1" smtClean="0">
                <a:solidFill>
                  <a:srgbClr val="FF0000"/>
                </a:solidFill>
              </a:rPr>
              <a:t>delete</a:t>
            </a:r>
            <a:r>
              <a:rPr lang="es-PE" sz="2400" b="1" dirty="0" smtClean="0">
                <a:solidFill>
                  <a:srgbClr val="FF0000"/>
                </a:solidFill>
              </a:rPr>
              <a:t>  [] nombre;  </a:t>
            </a:r>
            <a:r>
              <a:rPr lang="es-PE" sz="2400" b="1" dirty="0" smtClean="0">
                <a:solidFill>
                  <a:srgbClr val="0000FF"/>
                </a:solidFill>
              </a:rPr>
              <a:t>// se libera el vector de punteros</a:t>
            </a:r>
            <a:endParaRPr lang="es-PE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317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6"/>
          <p:cNvSpPr>
            <a:spLocks/>
          </p:cNvSpPr>
          <p:nvPr/>
        </p:nvSpPr>
        <p:spPr bwMode="auto">
          <a:xfrm>
            <a:off x="446088" y="2779713"/>
            <a:ext cx="82296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4000" b="1" dirty="0">
                <a:solidFill>
                  <a:schemeClr val="tx2"/>
                </a:solidFill>
                <a:latin typeface="Calibri" pitchFamily="34" charset="0"/>
              </a:rPr>
              <a:t>Métodos o algoritmos comunes entre matrices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57200" y="1752600"/>
            <a:ext cx="5105400" cy="609600"/>
          </a:xfrm>
          <a:prstGeom prst="rect">
            <a:avLst/>
          </a:prstGeom>
        </p:spPr>
        <p:txBody>
          <a:bodyPr/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PE" sz="4000" b="1" dirty="0" smtClean="0">
                <a:solidFill>
                  <a:srgbClr val="002060"/>
                </a:solidFill>
              </a:rPr>
              <a:t>Temario</a:t>
            </a:r>
            <a:endParaRPr 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6" name="Content Placeholder 3"/>
          <p:cNvSpPr>
            <a:spLocks/>
          </p:cNvSpPr>
          <p:nvPr/>
        </p:nvSpPr>
        <p:spPr bwMode="auto">
          <a:xfrm>
            <a:off x="431800" y="2474685"/>
            <a:ext cx="861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6737" indent="-457200">
              <a:lnSpc>
                <a:spcPct val="90000"/>
              </a:lnSpc>
              <a:spcBef>
                <a:spcPts val="300"/>
              </a:spcBef>
              <a:buClr>
                <a:srgbClr val="8D89A4"/>
              </a:buClr>
              <a:buFont typeface="Wingdings" panose="05000000000000000000" pitchFamily="2" charset="2"/>
              <a:buChar char="ü"/>
            </a:pP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Definición</a:t>
            </a:r>
          </a:p>
          <a:p>
            <a:pPr marL="566737" indent="-457200">
              <a:lnSpc>
                <a:spcPct val="90000"/>
              </a:lnSpc>
              <a:spcBef>
                <a:spcPts val="300"/>
              </a:spcBef>
              <a:buClr>
                <a:srgbClr val="8D89A4"/>
              </a:buClr>
              <a:buFont typeface="Wingdings" panose="05000000000000000000" pitchFamily="2" charset="2"/>
              <a:buChar char="ü"/>
            </a:pP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Creación de una matriz</a:t>
            </a:r>
          </a:p>
          <a:p>
            <a:pPr marL="566737" indent="-457200">
              <a:lnSpc>
                <a:spcPct val="90000"/>
              </a:lnSpc>
              <a:spcBef>
                <a:spcPts val="300"/>
              </a:spcBef>
              <a:buClr>
                <a:srgbClr val="8D89A4"/>
              </a:buClr>
              <a:buFont typeface="Wingdings" panose="05000000000000000000" pitchFamily="2" charset="2"/>
              <a:buChar char="ü"/>
            </a:pP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Lectura y escritura de datos en una posición determinada</a:t>
            </a:r>
          </a:p>
          <a:p>
            <a:pPr marL="566737" indent="-457200">
              <a:lnSpc>
                <a:spcPct val="90000"/>
              </a:lnSpc>
              <a:spcBef>
                <a:spcPts val="300"/>
              </a:spcBef>
              <a:buClr>
                <a:srgbClr val="8D89A4"/>
              </a:buClr>
              <a:buFont typeface="Wingdings" panose="05000000000000000000" pitchFamily="2" charset="2"/>
              <a:buChar char="ü"/>
            </a:pP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Métodos comunes con arreglos:</a:t>
            </a:r>
          </a:p>
          <a:p>
            <a:pPr marL="657225" lvl="1" indent="-246063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Recorrido por fila, por columna y por matriz</a:t>
            </a:r>
          </a:p>
          <a:p>
            <a:pPr marL="657225" lvl="1" indent="-246063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Búsqueda secuencial por fila, por columna y por matriz</a:t>
            </a:r>
          </a:p>
          <a:p>
            <a:pPr marL="657225" lvl="1" indent="-246063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Búsqueda del mayor y menor por fila, por columna y por matriz</a:t>
            </a:r>
          </a:p>
          <a:p>
            <a:pPr marL="657225" lvl="1" indent="-246063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PE" sz="2200" dirty="0" smtClean="0">
                <a:solidFill>
                  <a:srgbClr val="002060"/>
                </a:solidFill>
                <a:latin typeface="Calibri" pitchFamily="34" charset="0"/>
              </a:rPr>
              <a:t>Posición del mayor y del menor por fila, por columna y por matriz</a:t>
            </a:r>
            <a:endParaRPr lang="es-PE" sz="2200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024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itle 6"/>
          <p:cNvSpPr>
            <a:spLocks/>
          </p:cNvSpPr>
          <p:nvPr/>
        </p:nvSpPr>
        <p:spPr bwMode="auto">
          <a:xfrm>
            <a:off x="419100" y="14222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3200" b="1" dirty="0">
                <a:solidFill>
                  <a:schemeClr val="bg1"/>
                </a:solidFill>
                <a:latin typeface="Calibri" pitchFamily="34" charset="0"/>
              </a:rPr>
              <a:t>Recorrido por filas (Regla del Serrucho)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74541"/>
              </p:ext>
            </p:extLst>
          </p:nvPr>
        </p:nvGraphicFramePr>
        <p:xfrm>
          <a:off x="2209800" y="2626895"/>
          <a:ext cx="4648200" cy="251460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133600" y="2093495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352800" y="2093495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495800" y="2093495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5638800" y="2093495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3</a:t>
            </a:r>
          </a:p>
        </p:txBody>
      </p:sp>
      <p:sp>
        <p:nvSpPr>
          <p:cNvPr id="14" name="13 Flecha derecha"/>
          <p:cNvSpPr/>
          <p:nvPr/>
        </p:nvSpPr>
        <p:spPr>
          <a:xfrm rot="5400000">
            <a:off x="2667000" y="1636295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600"/>
          </a:p>
        </p:txBody>
      </p:sp>
      <p:sp>
        <p:nvSpPr>
          <p:cNvPr id="16" name="15 CuadroTexto"/>
          <p:cNvSpPr txBox="1"/>
          <p:nvPr/>
        </p:nvSpPr>
        <p:spPr>
          <a:xfrm>
            <a:off x="1676400" y="2779295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676400" y="3312695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676400" y="3998495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676400" y="4608095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3</a:t>
            </a:r>
          </a:p>
        </p:txBody>
      </p:sp>
      <p:sp>
        <p:nvSpPr>
          <p:cNvPr id="20" name="19 Flecha derecha"/>
          <p:cNvSpPr/>
          <p:nvPr/>
        </p:nvSpPr>
        <p:spPr>
          <a:xfrm>
            <a:off x="609600" y="2779295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6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16 -2.88622E-6 L 0.00833 -2.88622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62535E-6 L 1.38778E-17 0.0721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2.88622E-6 L 0.37899 -2.8862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7216 L -3.33333E-6 0.1887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2.88622E-6 L 0.37916 -2.886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8317 L -3.33333E-6 0.2775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2.88622E-6 L 0.37916 -2.88622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20" grpId="0" animBg="1"/>
      <p:bldP spid="20" grpId="1" animBg="1"/>
      <p:bldP spid="2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6"/>
          <p:cNvSpPr>
            <a:spLocks/>
          </p:cNvSpPr>
          <p:nvPr/>
        </p:nvSpPr>
        <p:spPr bwMode="auto">
          <a:xfrm>
            <a:off x="461963" y="158751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3200" b="1" dirty="0">
                <a:solidFill>
                  <a:schemeClr val="bg1"/>
                </a:solidFill>
                <a:latin typeface="Calibri" pitchFamily="34" charset="0"/>
              </a:rPr>
              <a:t>Recorrido por filas (Regla del Serrucho)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85205"/>
              </p:ext>
            </p:extLst>
          </p:nvPr>
        </p:nvGraphicFramePr>
        <p:xfrm>
          <a:off x="2257927" y="2578768"/>
          <a:ext cx="4648200" cy="251460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181727" y="204536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400927" y="204536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543927" y="204536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5686927" y="204536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3</a:t>
            </a:r>
          </a:p>
        </p:txBody>
      </p:sp>
      <p:sp>
        <p:nvSpPr>
          <p:cNvPr id="14" name="13 Flecha derecha"/>
          <p:cNvSpPr>
            <a:spLocks noChangeArrowheads="1"/>
          </p:cNvSpPr>
          <p:nvPr/>
        </p:nvSpPr>
        <p:spPr bwMode="auto">
          <a:xfrm rot="5400000">
            <a:off x="6202865" y="1597693"/>
            <a:ext cx="381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>
              <a:defRPr/>
            </a:pPr>
            <a:endParaRPr lang="es-PE" sz="16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724527" y="2731168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724527" y="3264568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724527" y="3950368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724527" y="4559968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3</a:t>
            </a:r>
          </a:p>
        </p:txBody>
      </p:sp>
      <p:sp>
        <p:nvSpPr>
          <p:cNvPr id="20" name="19 Flecha derecha"/>
          <p:cNvSpPr/>
          <p:nvPr/>
        </p:nvSpPr>
        <p:spPr>
          <a:xfrm>
            <a:off x="689477" y="4585368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600"/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2834190" y="2896268"/>
            <a:ext cx="356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2843715" y="3489993"/>
            <a:ext cx="356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H="1">
            <a:off x="2834190" y="2907381"/>
            <a:ext cx="35718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>
            <a:off x="2821490" y="4074193"/>
            <a:ext cx="356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2" name="Line 44"/>
          <p:cNvSpPr>
            <a:spLocks noChangeShapeType="1"/>
          </p:cNvSpPr>
          <p:nvPr/>
        </p:nvSpPr>
        <p:spPr bwMode="auto">
          <a:xfrm flipH="1">
            <a:off x="2811965" y="3491581"/>
            <a:ext cx="35718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3" name="Line 45"/>
          <p:cNvSpPr>
            <a:spLocks noChangeShapeType="1"/>
          </p:cNvSpPr>
          <p:nvPr/>
        </p:nvSpPr>
        <p:spPr bwMode="auto">
          <a:xfrm>
            <a:off x="2810377" y="4658393"/>
            <a:ext cx="356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4" name="Line 46"/>
          <p:cNvSpPr>
            <a:spLocks noChangeShapeType="1"/>
          </p:cNvSpPr>
          <p:nvPr/>
        </p:nvSpPr>
        <p:spPr bwMode="auto">
          <a:xfrm flipH="1">
            <a:off x="2800852" y="4075781"/>
            <a:ext cx="35718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5" name="Oval 47"/>
          <p:cNvSpPr>
            <a:spLocks noChangeArrowheads="1"/>
          </p:cNvSpPr>
          <p:nvPr/>
        </p:nvSpPr>
        <p:spPr bwMode="auto">
          <a:xfrm>
            <a:off x="2821490" y="283276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2" name="Oval 54"/>
          <p:cNvSpPr>
            <a:spLocks noChangeArrowheads="1"/>
          </p:cNvSpPr>
          <p:nvPr/>
        </p:nvSpPr>
        <p:spPr bwMode="auto">
          <a:xfrm>
            <a:off x="3975602" y="2847056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3" name="Oval 55"/>
          <p:cNvSpPr>
            <a:spLocks noChangeArrowheads="1"/>
          </p:cNvSpPr>
          <p:nvPr/>
        </p:nvSpPr>
        <p:spPr bwMode="auto">
          <a:xfrm>
            <a:off x="5144002" y="285816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4" name="Oval 56"/>
          <p:cNvSpPr>
            <a:spLocks noChangeArrowheads="1"/>
          </p:cNvSpPr>
          <p:nvPr/>
        </p:nvSpPr>
        <p:spPr bwMode="auto">
          <a:xfrm>
            <a:off x="6323515" y="285816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5" name="Oval 57"/>
          <p:cNvSpPr>
            <a:spLocks noChangeArrowheads="1"/>
          </p:cNvSpPr>
          <p:nvPr/>
        </p:nvSpPr>
        <p:spPr bwMode="auto">
          <a:xfrm>
            <a:off x="2799265" y="342808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6" name="Oval 58"/>
          <p:cNvSpPr>
            <a:spLocks noChangeArrowheads="1"/>
          </p:cNvSpPr>
          <p:nvPr/>
        </p:nvSpPr>
        <p:spPr bwMode="auto">
          <a:xfrm>
            <a:off x="3953377" y="344236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7" name="Oval 59"/>
          <p:cNvSpPr>
            <a:spLocks noChangeArrowheads="1"/>
          </p:cNvSpPr>
          <p:nvPr/>
        </p:nvSpPr>
        <p:spPr bwMode="auto">
          <a:xfrm>
            <a:off x="5121777" y="345348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8" name="Oval 60"/>
          <p:cNvSpPr>
            <a:spLocks noChangeArrowheads="1"/>
          </p:cNvSpPr>
          <p:nvPr/>
        </p:nvSpPr>
        <p:spPr bwMode="auto">
          <a:xfrm>
            <a:off x="6301290" y="345348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9" name="Oval 61"/>
          <p:cNvSpPr>
            <a:spLocks noChangeArrowheads="1"/>
          </p:cNvSpPr>
          <p:nvPr/>
        </p:nvSpPr>
        <p:spPr bwMode="auto">
          <a:xfrm>
            <a:off x="2799265" y="397894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90" name="Oval 62"/>
          <p:cNvSpPr>
            <a:spLocks noChangeArrowheads="1"/>
          </p:cNvSpPr>
          <p:nvPr/>
        </p:nvSpPr>
        <p:spPr bwMode="auto">
          <a:xfrm>
            <a:off x="3953377" y="399323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91" name="Oval 63"/>
          <p:cNvSpPr>
            <a:spLocks noChangeArrowheads="1"/>
          </p:cNvSpPr>
          <p:nvPr/>
        </p:nvSpPr>
        <p:spPr bwMode="auto">
          <a:xfrm>
            <a:off x="5121777" y="400434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92" name="Oval 64"/>
          <p:cNvSpPr>
            <a:spLocks noChangeArrowheads="1"/>
          </p:cNvSpPr>
          <p:nvPr/>
        </p:nvSpPr>
        <p:spPr bwMode="auto">
          <a:xfrm>
            <a:off x="6301290" y="400434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93" name="Oval 65"/>
          <p:cNvSpPr>
            <a:spLocks noChangeArrowheads="1"/>
          </p:cNvSpPr>
          <p:nvPr/>
        </p:nvSpPr>
        <p:spPr bwMode="auto">
          <a:xfrm>
            <a:off x="2767515" y="458536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94" name="Oval 66"/>
          <p:cNvSpPr>
            <a:spLocks noChangeArrowheads="1"/>
          </p:cNvSpPr>
          <p:nvPr/>
        </p:nvSpPr>
        <p:spPr bwMode="auto">
          <a:xfrm>
            <a:off x="3921627" y="4599656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95" name="Oval 67"/>
          <p:cNvSpPr>
            <a:spLocks noChangeArrowheads="1"/>
          </p:cNvSpPr>
          <p:nvPr/>
        </p:nvSpPr>
        <p:spPr bwMode="auto">
          <a:xfrm>
            <a:off x="5090027" y="461076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96" name="Oval 68"/>
          <p:cNvSpPr>
            <a:spLocks noChangeArrowheads="1"/>
          </p:cNvSpPr>
          <p:nvPr/>
        </p:nvSpPr>
        <p:spPr bwMode="auto">
          <a:xfrm>
            <a:off x="6269540" y="461076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6"/>
          <p:cNvSpPr>
            <a:spLocks noGrp="1"/>
          </p:cNvSpPr>
          <p:nvPr>
            <p:ph type="title" idx="4294967295"/>
          </p:nvPr>
        </p:nvSpPr>
        <p:spPr>
          <a:xfrm>
            <a:off x="413085" y="247650"/>
            <a:ext cx="8382000" cy="10699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Recorrido por filas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idx="4294967295"/>
          </p:nvPr>
        </p:nvSpPr>
        <p:spPr>
          <a:xfrm>
            <a:off x="152400" y="1546225"/>
            <a:ext cx="4114800" cy="490538"/>
          </a:xfrm>
          <a:prstGeom prst="rect">
            <a:avLst/>
          </a:prstGeo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/>
          <a:p>
            <a:pPr marL="45720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1900" b="1" dirty="0" smtClean="0">
                <a:solidFill>
                  <a:schemeClr val="tx1">
                    <a:tint val="95000"/>
                  </a:schemeClr>
                </a:solidFill>
              </a:rPr>
              <a:t>Ingresar</a:t>
            </a:r>
            <a:endParaRPr lang="es-PE" sz="1900" b="1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21" name="20 Marcador de texto"/>
          <p:cNvSpPr>
            <a:spLocks noGrp="1"/>
          </p:cNvSpPr>
          <p:nvPr>
            <p:ph type="body" sz="half" idx="4294967295"/>
          </p:nvPr>
        </p:nvSpPr>
        <p:spPr>
          <a:xfrm>
            <a:off x="4724400" y="1546225"/>
            <a:ext cx="4273550" cy="490538"/>
          </a:xfrm>
          <a:prstGeom prst="rect">
            <a:avLst/>
          </a:prstGeo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/>
          <a:p>
            <a:pPr marL="45720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1900" b="1" dirty="0" smtClean="0">
                <a:solidFill>
                  <a:schemeClr val="tx1">
                    <a:tint val="95000"/>
                  </a:schemeClr>
                </a:solidFill>
              </a:rPr>
              <a:t>Imprimir </a:t>
            </a:r>
            <a:endParaRPr lang="es-PE" sz="1900" b="1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152400" y="2003425"/>
            <a:ext cx="4267200" cy="4625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>
              <a:solidFill>
                <a:srgbClr val="002060"/>
              </a:solidFill>
            </a:endParaRP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>
              <a:solidFill>
                <a:srgbClr val="002060"/>
              </a:solidFill>
            </a:endParaRP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err="1" smtClean="0">
                <a:solidFill>
                  <a:srgbClr val="002060"/>
                </a:solidFill>
              </a:rPr>
              <a:t>for</a:t>
            </a:r>
            <a:r>
              <a:rPr lang="es-PE" dirty="0" smtClean="0">
                <a:solidFill>
                  <a:srgbClr val="002060"/>
                </a:solidFill>
              </a:rPr>
              <a:t> (i=0;i&lt;</a:t>
            </a:r>
            <a:r>
              <a:rPr lang="es-PE" dirty="0" err="1" smtClean="0">
                <a:solidFill>
                  <a:srgbClr val="002060"/>
                </a:solidFill>
              </a:rPr>
              <a:t>filas;i</a:t>
            </a:r>
            <a:r>
              <a:rPr lang="es-PE" dirty="0" smtClean="0">
                <a:solidFill>
                  <a:srgbClr val="002060"/>
                </a:solidFill>
              </a:rPr>
              <a:t>++)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err="1" smtClean="0">
                <a:solidFill>
                  <a:srgbClr val="002060"/>
                </a:solidFill>
              </a:rPr>
              <a:t>for</a:t>
            </a:r>
            <a:r>
              <a:rPr lang="es-PE" sz="2800" dirty="0" smtClean="0">
                <a:solidFill>
                  <a:srgbClr val="002060"/>
                </a:solidFill>
              </a:rPr>
              <a:t>  (j=0;j&lt;</a:t>
            </a:r>
            <a:r>
              <a:rPr lang="es-PE" sz="2800" dirty="0" err="1" smtClean="0">
                <a:solidFill>
                  <a:srgbClr val="002060"/>
                </a:solidFill>
              </a:rPr>
              <a:t>columnas;j</a:t>
            </a:r>
            <a:r>
              <a:rPr lang="es-PE" sz="2800" dirty="0" smtClean="0">
                <a:solidFill>
                  <a:srgbClr val="002060"/>
                </a:solidFill>
              </a:rPr>
              <a:t>++)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smtClean="0">
                <a:solidFill>
                  <a:srgbClr val="002060"/>
                </a:solidFill>
              </a:rPr>
              <a:t>   Matriz[i][j]=0;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s-PE" sz="2800" dirty="0" smtClean="0">
              <a:solidFill>
                <a:srgbClr val="002060"/>
              </a:solidFill>
            </a:endParaRPr>
          </a:p>
          <a:p>
            <a:pPr marL="85725" lvl="1" indent="0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smtClean="0">
                <a:solidFill>
                  <a:srgbClr val="002060"/>
                </a:solidFill>
              </a:rPr>
              <a:t>Donde Matriz, es del tipo del arreglo bidimensional</a:t>
            </a:r>
          </a:p>
        </p:txBody>
      </p:sp>
      <p:sp>
        <p:nvSpPr>
          <p:cNvPr id="22" name="21 Marcador de contenido"/>
          <p:cNvSpPr>
            <a:spLocks noGrp="1"/>
          </p:cNvSpPr>
          <p:nvPr>
            <p:ph sz="quarter" idx="4294967295"/>
          </p:nvPr>
        </p:nvSpPr>
        <p:spPr>
          <a:xfrm>
            <a:off x="4718050" y="2003425"/>
            <a:ext cx="4425950" cy="4625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>
              <a:solidFill>
                <a:srgbClr val="002060"/>
              </a:solidFill>
            </a:endParaRP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err="1" smtClean="0">
                <a:solidFill>
                  <a:srgbClr val="002060"/>
                </a:solidFill>
              </a:rPr>
              <a:t>for</a:t>
            </a:r>
            <a:r>
              <a:rPr lang="es-PE" dirty="0" smtClean="0">
                <a:solidFill>
                  <a:srgbClr val="002060"/>
                </a:solidFill>
              </a:rPr>
              <a:t> (i=0;i&lt;</a:t>
            </a:r>
            <a:r>
              <a:rPr lang="es-PE" dirty="0" err="1" smtClean="0">
                <a:solidFill>
                  <a:srgbClr val="002060"/>
                </a:solidFill>
              </a:rPr>
              <a:t>filas;i</a:t>
            </a:r>
            <a:r>
              <a:rPr lang="es-PE" dirty="0" smtClean="0">
                <a:solidFill>
                  <a:srgbClr val="002060"/>
                </a:solidFill>
              </a:rPr>
              <a:t>++)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>
                <a:solidFill>
                  <a:srgbClr val="002060"/>
                </a:solidFill>
              </a:rPr>
              <a:t> {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err="1" smtClean="0">
                <a:solidFill>
                  <a:srgbClr val="002060"/>
                </a:solidFill>
              </a:rPr>
              <a:t>for</a:t>
            </a:r>
            <a:r>
              <a:rPr lang="es-PE" sz="2800" dirty="0" smtClean="0">
                <a:solidFill>
                  <a:srgbClr val="002060"/>
                </a:solidFill>
              </a:rPr>
              <a:t>  (j=0;j&lt;</a:t>
            </a:r>
            <a:r>
              <a:rPr lang="es-PE" sz="2800" dirty="0" err="1" smtClean="0">
                <a:solidFill>
                  <a:srgbClr val="002060"/>
                </a:solidFill>
              </a:rPr>
              <a:t>columnas;j</a:t>
            </a:r>
            <a:r>
              <a:rPr lang="es-PE" sz="2800" dirty="0" smtClean="0">
                <a:solidFill>
                  <a:srgbClr val="002060"/>
                </a:solidFill>
              </a:rPr>
              <a:t>++)</a:t>
            </a:r>
          </a:p>
          <a:p>
            <a:pPr lvl="1" indent="-115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err="1" smtClean="0">
                <a:solidFill>
                  <a:srgbClr val="002060"/>
                </a:solidFill>
              </a:rPr>
              <a:t>cout</a:t>
            </a:r>
            <a:r>
              <a:rPr lang="es-PE" sz="2800" dirty="0" smtClean="0">
                <a:solidFill>
                  <a:srgbClr val="002060"/>
                </a:solidFill>
              </a:rPr>
              <a:t>&lt;&lt;Matriz[i][j];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err="1" smtClean="0">
                <a:solidFill>
                  <a:srgbClr val="002060"/>
                </a:solidFill>
              </a:rPr>
              <a:t>cout</a:t>
            </a:r>
            <a:r>
              <a:rPr lang="es-PE" sz="2800" dirty="0" smtClean="0">
                <a:solidFill>
                  <a:srgbClr val="002060"/>
                </a:solidFill>
              </a:rPr>
              <a:t>&lt;&lt;“\n”;</a:t>
            </a:r>
            <a:endParaRPr lang="es-PE" sz="2800" dirty="0">
              <a:solidFill>
                <a:srgbClr val="002060"/>
              </a:solidFill>
            </a:endParaRPr>
          </a:p>
          <a:p>
            <a:pPr marL="363538" lvl="1" indent="-101600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smtClean="0">
                <a:solidFill>
                  <a:srgbClr val="002060"/>
                </a:solidFill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6"/>
          <p:cNvSpPr>
            <a:spLocks/>
          </p:cNvSpPr>
          <p:nvPr/>
        </p:nvSpPr>
        <p:spPr bwMode="auto">
          <a:xfrm>
            <a:off x="436562" y="175419"/>
            <a:ext cx="79327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3200" b="1" dirty="0" smtClean="0">
                <a:solidFill>
                  <a:schemeClr val="bg1"/>
                </a:solidFill>
                <a:latin typeface="Calibri" pitchFamily="34" charset="0"/>
              </a:rPr>
              <a:t>Crear </a:t>
            </a:r>
            <a:r>
              <a:rPr lang="es-PE" sz="3200" b="1" dirty="0">
                <a:solidFill>
                  <a:schemeClr val="bg1"/>
                </a:solidFill>
                <a:latin typeface="Calibri" pitchFamily="34" charset="0"/>
              </a:rPr>
              <a:t>y mostrar arreglo por filas </a:t>
            </a:r>
            <a:br>
              <a:rPr lang="es-PE" sz="3200" b="1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s-PE" sz="2600" b="1" dirty="0">
                <a:solidFill>
                  <a:schemeClr val="bg1"/>
                </a:solidFill>
                <a:latin typeface="Calibri" pitchFamily="34" charset="0"/>
              </a:rPr>
              <a:t>(Regla del Serrucho)</a:t>
            </a:r>
          </a:p>
        </p:txBody>
      </p:sp>
      <p:sp>
        <p:nvSpPr>
          <p:cNvPr id="102465" name="Rectangle 65"/>
          <p:cNvSpPr>
            <a:spLocks noChangeArrowheads="1"/>
          </p:cNvSpPr>
          <p:nvPr/>
        </p:nvSpPr>
        <p:spPr bwMode="auto">
          <a:xfrm>
            <a:off x="520700" y="1495425"/>
            <a:ext cx="776446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noProof="1">
                <a:solidFill>
                  <a:srgbClr val="002060"/>
                </a:solidFill>
              </a:rPr>
              <a:t>#include &lt;</a:t>
            </a:r>
            <a:r>
              <a:rPr lang="en-US" sz="1200" b="1" noProof="1" smtClean="0">
                <a:solidFill>
                  <a:srgbClr val="002060"/>
                </a:solidFill>
              </a:rPr>
              <a:t>iostream</a:t>
            </a:r>
            <a:r>
              <a:rPr lang="en-US" sz="1200" b="1" noProof="1">
                <a:solidFill>
                  <a:srgbClr val="002060"/>
                </a:solidFill>
              </a:rPr>
              <a:t>&gt;</a:t>
            </a:r>
          </a:p>
          <a:p>
            <a:r>
              <a:rPr lang="en-US" sz="1200" b="1" noProof="1">
                <a:solidFill>
                  <a:srgbClr val="002060"/>
                </a:solidFill>
              </a:rPr>
              <a:t>#include </a:t>
            </a:r>
            <a:r>
              <a:rPr lang="en-US" sz="1200" b="1" noProof="1" smtClean="0">
                <a:solidFill>
                  <a:srgbClr val="002060"/>
                </a:solidFill>
              </a:rPr>
              <a:t>&lt;conio.h&gt;</a:t>
            </a:r>
            <a:endParaRPr lang="en-US" sz="1200" b="1" noProof="1">
              <a:solidFill>
                <a:srgbClr val="002060"/>
              </a:solidFill>
            </a:endParaRPr>
          </a:p>
          <a:p>
            <a:endParaRPr lang="en-US" sz="1200" b="1" noProof="1">
              <a:solidFill>
                <a:srgbClr val="002060"/>
              </a:solidFill>
            </a:endParaRPr>
          </a:p>
          <a:p>
            <a:r>
              <a:rPr lang="en-US" sz="1200" b="1" noProof="1">
                <a:solidFill>
                  <a:srgbClr val="002060"/>
                </a:solidFill>
              </a:rPr>
              <a:t>#define filas 2</a:t>
            </a:r>
          </a:p>
          <a:p>
            <a:r>
              <a:rPr lang="en-US" sz="1200" b="1" noProof="1">
                <a:solidFill>
                  <a:srgbClr val="002060"/>
                </a:solidFill>
              </a:rPr>
              <a:t>#define columnas 3</a:t>
            </a:r>
          </a:p>
          <a:p>
            <a:endParaRPr lang="en-US" sz="1200" b="1" noProof="1">
              <a:solidFill>
                <a:srgbClr val="002060"/>
              </a:solidFill>
            </a:endParaRPr>
          </a:p>
          <a:p>
            <a:r>
              <a:rPr lang="en-US" sz="1200" b="1" noProof="1">
                <a:solidFill>
                  <a:srgbClr val="002060"/>
                </a:solidFill>
              </a:rPr>
              <a:t>using namespace </a:t>
            </a:r>
            <a:r>
              <a:rPr lang="en-US" sz="1200" b="1" noProof="1" smtClean="0">
                <a:solidFill>
                  <a:srgbClr val="002060"/>
                </a:solidFill>
              </a:rPr>
              <a:t>std;</a:t>
            </a:r>
            <a:endParaRPr lang="en-US" sz="1200" b="1" noProof="1">
              <a:solidFill>
                <a:srgbClr val="002060"/>
              </a:solidFill>
            </a:endParaRPr>
          </a:p>
          <a:p>
            <a:endParaRPr lang="en-US" sz="1200" b="1" noProof="1">
              <a:solidFill>
                <a:srgbClr val="002060"/>
              </a:solidFill>
            </a:endParaRPr>
          </a:p>
          <a:p>
            <a:r>
              <a:rPr lang="en-US" sz="1200" b="1" noProof="1" smtClean="0">
                <a:solidFill>
                  <a:srgbClr val="002060"/>
                </a:solidFill>
              </a:rPr>
              <a:t>int main()</a:t>
            </a:r>
            <a:endParaRPr lang="en-US" sz="1200" b="1" noProof="1">
              <a:solidFill>
                <a:srgbClr val="002060"/>
              </a:solidFill>
            </a:endParaRPr>
          </a:p>
          <a:p>
            <a:r>
              <a:rPr lang="en-US" sz="1200" b="1" noProof="1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noProof="1" smtClean="0">
                <a:solidFill>
                  <a:srgbClr val="002060"/>
                </a:solidFill>
              </a:rPr>
              <a:t>    int **Matriz</a:t>
            </a:r>
            <a:r>
              <a:rPr lang="es-ES_tradnl" sz="1200" b="1" noProof="1" smtClean="0">
                <a:solidFill>
                  <a:srgbClr val="002060"/>
                </a:solidFill>
              </a:rPr>
              <a:t>;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>
                <a:solidFill>
                  <a:srgbClr val="002060"/>
                </a:solidFill>
              </a:rPr>
              <a:t> </a:t>
            </a:r>
            <a:r>
              <a:rPr lang="es-ES_tradnl" sz="1200" b="1" noProof="1" smtClean="0">
                <a:solidFill>
                  <a:srgbClr val="002060"/>
                </a:solidFill>
              </a:rPr>
              <a:t>   int </a:t>
            </a:r>
            <a:r>
              <a:rPr lang="es-ES_tradnl" sz="1200" b="1" noProof="1">
                <a:solidFill>
                  <a:srgbClr val="002060"/>
                </a:solidFill>
              </a:rPr>
              <a:t>i,j</a:t>
            </a:r>
            <a:r>
              <a:rPr lang="es-ES_tradnl" sz="1200" b="1" noProof="1" smtClean="0">
                <a:solidFill>
                  <a:srgbClr val="002060"/>
                </a:solidFill>
              </a:rPr>
              <a:t>;</a:t>
            </a:r>
          </a:p>
          <a:p>
            <a:r>
              <a:rPr lang="es-ES_tradnl" sz="1200" b="1" noProof="1">
                <a:solidFill>
                  <a:srgbClr val="002060"/>
                </a:solidFill>
              </a:rPr>
              <a:t> </a:t>
            </a:r>
            <a:r>
              <a:rPr lang="es-ES_tradnl" sz="1200" b="1" noProof="1" smtClean="0">
                <a:solidFill>
                  <a:srgbClr val="002060"/>
                </a:solidFill>
              </a:rPr>
              <a:t>   Matriz = new  int* [filas];</a:t>
            </a:r>
          </a:p>
          <a:p>
            <a:r>
              <a:rPr lang="es-ES_tradnl" sz="1200" b="1" noProof="1">
                <a:solidFill>
                  <a:srgbClr val="002060"/>
                </a:solidFill>
              </a:rPr>
              <a:t> </a:t>
            </a:r>
            <a:r>
              <a:rPr lang="es-ES_tradnl" sz="1200" b="1" noProof="1" smtClean="0">
                <a:solidFill>
                  <a:srgbClr val="002060"/>
                </a:solidFill>
              </a:rPr>
              <a:t>   for(i= 0; i&lt;filas; i++)</a:t>
            </a:r>
          </a:p>
          <a:p>
            <a:r>
              <a:rPr lang="es-ES_tradnl" sz="1200" b="1" noProof="1">
                <a:solidFill>
                  <a:srgbClr val="002060"/>
                </a:solidFill>
              </a:rPr>
              <a:t> </a:t>
            </a:r>
            <a:r>
              <a:rPr lang="es-ES_tradnl" sz="1200" b="1" noProof="1" smtClean="0">
                <a:solidFill>
                  <a:srgbClr val="002060"/>
                </a:solidFill>
              </a:rPr>
              <a:t>         Matriz[i] = new  int[columnas];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>
                <a:solidFill>
                  <a:srgbClr val="002060"/>
                </a:solidFill>
              </a:rPr>
              <a:t>    for(i=0; i&lt;filas; i++)</a:t>
            </a:r>
          </a:p>
          <a:p>
            <a:r>
              <a:rPr lang="es-ES_tradnl" sz="1200" b="1" noProof="1" smtClean="0">
                <a:solidFill>
                  <a:srgbClr val="002060"/>
                </a:solidFill>
              </a:rPr>
              <a:t>           for(j=0</a:t>
            </a:r>
            <a:r>
              <a:rPr lang="es-ES_tradnl" sz="1200" b="1" noProof="1">
                <a:solidFill>
                  <a:srgbClr val="002060"/>
                </a:solidFill>
              </a:rPr>
              <a:t>; j&lt;columnas; j++)</a:t>
            </a:r>
          </a:p>
          <a:p>
            <a:r>
              <a:rPr lang="es-ES_tradnl" sz="1200" b="1" noProof="1" smtClean="0">
                <a:solidFill>
                  <a:srgbClr val="002060"/>
                </a:solidFill>
              </a:rPr>
              <a:t>                    Matriz[i][j] = 3 * i * 10  + (j + 1) * 10;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 smtClean="0">
                <a:solidFill>
                  <a:srgbClr val="002060"/>
                </a:solidFill>
              </a:rPr>
              <a:t>    for(i=0</a:t>
            </a:r>
            <a:r>
              <a:rPr lang="es-ES_tradnl" sz="1200" b="1" noProof="1">
                <a:solidFill>
                  <a:srgbClr val="002060"/>
                </a:solidFill>
              </a:rPr>
              <a:t>; i&lt;filas; i++)</a:t>
            </a:r>
          </a:p>
          <a:p>
            <a:r>
              <a:rPr lang="es-ES_tradnl" sz="1200" b="1" noProof="1" smtClean="0">
                <a:solidFill>
                  <a:srgbClr val="002060"/>
                </a:solidFill>
              </a:rPr>
              <a:t>        {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 smtClean="0">
                <a:solidFill>
                  <a:srgbClr val="002060"/>
                </a:solidFill>
              </a:rPr>
              <a:t>              for(j=0</a:t>
            </a:r>
            <a:r>
              <a:rPr lang="es-ES_tradnl" sz="1200" b="1" noProof="1">
                <a:solidFill>
                  <a:srgbClr val="002060"/>
                </a:solidFill>
              </a:rPr>
              <a:t>; j&lt;columnas; j++)</a:t>
            </a:r>
          </a:p>
          <a:p>
            <a:r>
              <a:rPr lang="es-ES_tradnl" sz="1200" b="1" noProof="1">
                <a:solidFill>
                  <a:srgbClr val="002060"/>
                </a:solidFill>
              </a:rPr>
              <a:t>	</a:t>
            </a:r>
            <a:r>
              <a:rPr lang="es-ES_tradnl" sz="1200" b="1" noProof="1" smtClean="0">
                <a:solidFill>
                  <a:srgbClr val="002060"/>
                </a:solidFill>
              </a:rPr>
              <a:t>cout&lt;&lt;Matriz[ </a:t>
            </a:r>
            <a:r>
              <a:rPr lang="es-ES_tradnl" sz="1200" b="1" noProof="1">
                <a:solidFill>
                  <a:srgbClr val="002060"/>
                </a:solidFill>
              </a:rPr>
              <a:t>i ][ j </a:t>
            </a:r>
            <a:r>
              <a:rPr lang="es-ES_tradnl" sz="1200" b="1" noProof="1" smtClean="0">
                <a:solidFill>
                  <a:srgbClr val="002060"/>
                </a:solidFill>
              </a:rPr>
              <a:t>];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 smtClean="0">
                <a:solidFill>
                  <a:srgbClr val="002060"/>
                </a:solidFill>
              </a:rPr>
              <a:t>              cout&lt;&lt;"\</a:t>
            </a:r>
            <a:r>
              <a:rPr lang="es-ES_tradnl" sz="1200" b="1" noProof="1">
                <a:solidFill>
                  <a:srgbClr val="002060"/>
                </a:solidFill>
              </a:rPr>
              <a:t>n</a:t>
            </a:r>
            <a:r>
              <a:rPr lang="es-ES_tradnl" sz="1200" b="1" noProof="1" smtClean="0">
                <a:solidFill>
                  <a:srgbClr val="002060"/>
                </a:solidFill>
              </a:rPr>
              <a:t>";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>
                <a:solidFill>
                  <a:srgbClr val="002060"/>
                </a:solidFill>
              </a:rPr>
              <a:t> </a:t>
            </a:r>
            <a:r>
              <a:rPr lang="es-ES_tradnl" sz="1200" b="1" noProof="1" smtClean="0">
                <a:solidFill>
                  <a:srgbClr val="002060"/>
                </a:solidFill>
              </a:rPr>
              <a:t>       }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>
                <a:solidFill>
                  <a:srgbClr val="002060"/>
                </a:solidFill>
              </a:rPr>
              <a:t> </a:t>
            </a:r>
            <a:r>
              <a:rPr lang="es-ES_tradnl" sz="1200" b="1" noProof="1" smtClean="0">
                <a:solidFill>
                  <a:srgbClr val="002060"/>
                </a:solidFill>
              </a:rPr>
              <a:t>   _getch();</a:t>
            </a:r>
          </a:p>
          <a:p>
            <a:r>
              <a:rPr lang="es-ES_tradnl" sz="1200" b="1" noProof="1">
                <a:solidFill>
                  <a:srgbClr val="002060"/>
                </a:solidFill>
              </a:rPr>
              <a:t> </a:t>
            </a:r>
            <a:r>
              <a:rPr lang="es-ES_tradnl" sz="1200" b="1" noProof="1" smtClean="0">
                <a:solidFill>
                  <a:srgbClr val="002060"/>
                </a:solidFill>
              </a:rPr>
              <a:t>   return 0;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 smtClean="0">
                <a:solidFill>
                  <a:srgbClr val="002060"/>
                </a:solidFill>
              </a:rPr>
              <a:t>}</a:t>
            </a:r>
            <a:endParaRPr lang="es-ES_tradnl" sz="1200" b="1" noProof="1">
              <a:solidFill>
                <a:srgbClr val="002060"/>
              </a:solidFill>
            </a:endParaRPr>
          </a:p>
        </p:txBody>
      </p:sp>
      <p:pic>
        <p:nvPicPr>
          <p:cNvPr id="102466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3886" y="2439988"/>
            <a:ext cx="3335564" cy="183971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2467" name="Text Box 67"/>
          <p:cNvSpPr txBox="1">
            <a:spLocks noChangeArrowheads="1"/>
          </p:cNvSpPr>
          <p:nvPr/>
        </p:nvSpPr>
        <p:spPr bwMode="auto">
          <a:xfrm>
            <a:off x="4833257" y="2001838"/>
            <a:ext cx="355668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dirty="0">
                <a:solidFill>
                  <a:srgbClr val="800000"/>
                </a:solidFill>
              </a:rPr>
              <a:t>Salida del programa</a:t>
            </a:r>
            <a:endParaRPr lang="es-ES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6"/>
          <p:cNvSpPr>
            <a:spLocks/>
          </p:cNvSpPr>
          <p:nvPr/>
        </p:nvSpPr>
        <p:spPr bwMode="auto">
          <a:xfrm>
            <a:off x="360948" y="217488"/>
            <a:ext cx="83581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3200" b="1" dirty="0">
                <a:solidFill>
                  <a:schemeClr val="bg1"/>
                </a:solidFill>
                <a:latin typeface="Calibri" pitchFamily="34" charset="0"/>
              </a:rPr>
              <a:t>Ingreso por filas dato a dato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520700" y="1335088"/>
            <a:ext cx="84169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PE" sz="1200" b="1" dirty="0">
                <a:solidFill>
                  <a:srgbClr val="002060"/>
                </a:solidFill>
              </a:rPr>
              <a:t>…</a:t>
            </a:r>
          </a:p>
          <a:p>
            <a:r>
              <a:rPr lang="es-PE" sz="1200" b="1" noProof="1">
                <a:solidFill>
                  <a:srgbClr val="002060"/>
                </a:solidFill>
              </a:rPr>
              <a:t>#define filas 2</a:t>
            </a:r>
          </a:p>
          <a:p>
            <a:r>
              <a:rPr lang="es-PE" sz="1200" b="1" noProof="1">
                <a:solidFill>
                  <a:srgbClr val="002060"/>
                </a:solidFill>
              </a:rPr>
              <a:t>#define columnas 3</a:t>
            </a:r>
          </a:p>
          <a:p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>
                <a:solidFill>
                  <a:srgbClr val="002060"/>
                </a:solidFill>
              </a:rPr>
              <a:t>using namespace </a:t>
            </a:r>
            <a:r>
              <a:rPr lang="es-PE" sz="1200" b="1" noProof="1" smtClean="0">
                <a:solidFill>
                  <a:srgbClr val="002060"/>
                </a:solidFill>
              </a:rPr>
              <a:t>std;</a:t>
            </a:r>
            <a:endParaRPr lang="es-PE" sz="1200" b="1" noProof="1">
              <a:solidFill>
                <a:srgbClr val="002060"/>
              </a:solidFill>
            </a:endParaRPr>
          </a:p>
          <a:p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int </a:t>
            </a:r>
            <a:r>
              <a:rPr lang="es-PE" sz="1200" b="1" noProof="1">
                <a:solidFill>
                  <a:srgbClr val="002060"/>
                </a:solidFill>
              </a:rPr>
              <a:t>main</a:t>
            </a:r>
            <a:r>
              <a:rPr lang="es-PE" sz="1200" b="1" noProof="1" smtClean="0">
                <a:solidFill>
                  <a:srgbClr val="002060"/>
                </a:solidFill>
              </a:rPr>
              <a:t>()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>
                <a:solidFill>
                  <a:srgbClr val="002060"/>
                </a:solidFill>
              </a:rPr>
              <a:t>{</a:t>
            </a: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int **Matriz;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int </a:t>
            </a:r>
            <a:r>
              <a:rPr lang="es-PE" sz="1200" b="1" noProof="1">
                <a:solidFill>
                  <a:srgbClr val="002060"/>
                </a:solidFill>
              </a:rPr>
              <a:t>i,j;</a:t>
            </a: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</a:t>
            </a:r>
            <a:r>
              <a:rPr lang="es-ES_tradnl" sz="1200" b="1" noProof="1" smtClean="0">
                <a:solidFill>
                  <a:srgbClr val="002060"/>
                </a:solidFill>
              </a:rPr>
              <a:t> </a:t>
            </a:r>
            <a:r>
              <a:rPr lang="es-ES_tradnl" sz="1200" b="1" noProof="1">
                <a:solidFill>
                  <a:srgbClr val="002060"/>
                </a:solidFill>
              </a:rPr>
              <a:t>Matriz = new  int* [filas];</a:t>
            </a:r>
          </a:p>
          <a:p>
            <a:r>
              <a:rPr lang="es-ES_tradnl" sz="1200" b="1" noProof="1">
                <a:solidFill>
                  <a:srgbClr val="002060"/>
                </a:solidFill>
              </a:rPr>
              <a:t>    </a:t>
            </a:r>
            <a:r>
              <a:rPr lang="es-ES_tradnl" sz="1200" b="1" noProof="1" smtClean="0">
                <a:solidFill>
                  <a:srgbClr val="002060"/>
                </a:solidFill>
              </a:rPr>
              <a:t>  for(i</a:t>
            </a:r>
            <a:r>
              <a:rPr lang="es-ES_tradnl" sz="1200" b="1" noProof="1">
                <a:solidFill>
                  <a:srgbClr val="002060"/>
                </a:solidFill>
              </a:rPr>
              <a:t>= 0; i&lt;filas; i++)</a:t>
            </a:r>
          </a:p>
          <a:p>
            <a:r>
              <a:rPr lang="es-ES_tradnl" sz="1200" b="1" noProof="1">
                <a:solidFill>
                  <a:srgbClr val="002060"/>
                </a:solidFill>
              </a:rPr>
              <a:t>          </a:t>
            </a:r>
            <a:r>
              <a:rPr lang="es-ES_tradnl" sz="1200" b="1" noProof="1" smtClean="0">
                <a:solidFill>
                  <a:srgbClr val="002060"/>
                </a:solidFill>
              </a:rPr>
              <a:t> Matriz[i</a:t>
            </a:r>
            <a:r>
              <a:rPr lang="es-ES_tradnl" sz="1200" b="1" noProof="1">
                <a:solidFill>
                  <a:srgbClr val="002060"/>
                </a:solidFill>
              </a:rPr>
              <a:t>] = new  int[columnas];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>
                <a:solidFill>
                  <a:srgbClr val="002060"/>
                </a:solidFill>
              </a:rPr>
              <a:t> </a:t>
            </a:r>
            <a:r>
              <a:rPr lang="es-PE" sz="1200" b="1" noProof="1" smtClean="0">
                <a:solidFill>
                  <a:srgbClr val="002060"/>
                </a:solidFill>
              </a:rPr>
              <a:t>     for(i=0</a:t>
            </a:r>
            <a:r>
              <a:rPr lang="es-PE" sz="1200" b="1" noProof="1">
                <a:solidFill>
                  <a:srgbClr val="002060"/>
                </a:solidFill>
              </a:rPr>
              <a:t>; i&lt;filas; i++)</a:t>
            </a: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    for(j=0</a:t>
            </a:r>
            <a:r>
              <a:rPr lang="es-PE" sz="1200" b="1" noProof="1">
                <a:solidFill>
                  <a:srgbClr val="002060"/>
                </a:solidFill>
              </a:rPr>
              <a:t>; j&lt;columnas; j++)</a:t>
            </a:r>
            <a:endParaRPr lang="es-ES_tradnl" sz="1200" b="1" dirty="0">
              <a:solidFill>
                <a:srgbClr val="002060"/>
              </a:solidFill>
            </a:endParaRPr>
          </a:p>
          <a:p>
            <a:r>
              <a:rPr lang="es-ES_tradnl" sz="1200" b="1" dirty="0" smtClean="0">
                <a:solidFill>
                  <a:srgbClr val="002060"/>
                </a:solidFill>
              </a:rPr>
              <a:t>                {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>
                <a:solidFill>
                  <a:srgbClr val="002060"/>
                </a:solidFill>
              </a:rPr>
              <a:t>	</a:t>
            </a:r>
            <a:r>
              <a:rPr lang="es-ES_tradnl" sz="1200" b="1" noProof="1" smtClean="0">
                <a:solidFill>
                  <a:srgbClr val="002060"/>
                </a:solidFill>
              </a:rPr>
              <a:t>cout&lt;&lt;</a:t>
            </a:r>
            <a:r>
              <a:rPr lang="es-ES_tradnl" sz="1200" b="1" dirty="0" smtClean="0">
                <a:solidFill>
                  <a:srgbClr val="002060"/>
                </a:solidFill>
              </a:rPr>
              <a:t>“</a:t>
            </a:r>
            <a:r>
              <a:rPr lang="es-ES_tradnl" sz="1200" b="1" dirty="0">
                <a:solidFill>
                  <a:srgbClr val="002060"/>
                </a:solidFill>
              </a:rPr>
              <a:t>Ingresar el dato de la fila </a:t>
            </a:r>
            <a:r>
              <a:rPr lang="es-ES_tradnl" sz="1200" b="1" dirty="0" smtClean="0">
                <a:solidFill>
                  <a:srgbClr val="002060"/>
                </a:solidFill>
              </a:rPr>
              <a:t>“ &lt;&lt; i &lt;&lt; </a:t>
            </a:r>
            <a:r>
              <a:rPr lang="es-ES_tradnl" sz="1200" b="1" dirty="0">
                <a:solidFill>
                  <a:srgbClr val="002060"/>
                </a:solidFill>
              </a:rPr>
              <a:t>“ y </a:t>
            </a:r>
            <a:r>
              <a:rPr lang="es-ES_tradnl" sz="1200" b="1" dirty="0" smtClean="0">
                <a:solidFill>
                  <a:srgbClr val="002060"/>
                </a:solidFill>
              </a:rPr>
              <a:t>columna  ”</a:t>
            </a:r>
            <a:r>
              <a:rPr lang="es-ES_tradnl" sz="1200" b="1" noProof="1">
                <a:solidFill>
                  <a:srgbClr val="002060"/>
                </a:solidFill>
              </a:rPr>
              <a:t> </a:t>
            </a:r>
            <a:r>
              <a:rPr lang="es-ES_tradnl" sz="1200" b="1" noProof="1" smtClean="0">
                <a:solidFill>
                  <a:srgbClr val="002060"/>
                </a:solidFill>
              </a:rPr>
              <a:t>&lt;&lt;  </a:t>
            </a:r>
            <a:r>
              <a:rPr lang="es-ES_tradnl" sz="1200" b="1" dirty="0">
                <a:solidFill>
                  <a:srgbClr val="002060"/>
                </a:solidFill>
              </a:rPr>
              <a:t>j </a:t>
            </a:r>
            <a:r>
              <a:rPr lang="es-ES_tradnl" sz="1200" b="1" dirty="0" smtClean="0">
                <a:solidFill>
                  <a:srgbClr val="002060"/>
                </a:solidFill>
              </a:rPr>
              <a:t>&lt;&lt;“: </a:t>
            </a:r>
            <a:r>
              <a:rPr lang="es-ES_tradnl" sz="1200" b="1" dirty="0">
                <a:solidFill>
                  <a:srgbClr val="002060"/>
                </a:solidFill>
              </a:rPr>
              <a:t>“</a:t>
            </a:r>
            <a:r>
              <a:rPr lang="es-ES_tradnl" sz="1200" b="1" noProof="1" smtClean="0">
                <a:solidFill>
                  <a:srgbClr val="002060"/>
                </a:solidFill>
              </a:rPr>
              <a:t>;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>
                <a:solidFill>
                  <a:srgbClr val="002060"/>
                </a:solidFill>
              </a:rPr>
              <a:t>	</a:t>
            </a:r>
            <a:r>
              <a:rPr lang="es-ES_tradnl" sz="1200" b="1" dirty="0" err="1" smtClean="0">
                <a:solidFill>
                  <a:srgbClr val="002060"/>
                </a:solidFill>
              </a:rPr>
              <a:t>cin</a:t>
            </a:r>
            <a:r>
              <a:rPr lang="es-ES_tradnl" sz="1200" b="1" dirty="0" smtClean="0">
                <a:solidFill>
                  <a:srgbClr val="002060"/>
                </a:solidFill>
              </a:rPr>
              <a:t>&gt;&gt;Matriz</a:t>
            </a:r>
            <a:r>
              <a:rPr lang="es-PE" sz="1200" b="1" dirty="0" smtClean="0">
                <a:solidFill>
                  <a:srgbClr val="002060"/>
                </a:solidFill>
              </a:rPr>
              <a:t>[ </a:t>
            </a:r>
            <a:r>
              <a:rPr lang="es-PE" sz="1200" b="1" dirty="0">
                <a:solidFill>
                  <a:srgbClr val="002060"/>
                </a:solidFill>
              </a:rPr>
              <a:t>i ][ j ] </a:t>
            </a:r>
            <a:r>
              <a:rPr lang="es-PE" sz="1200" b="1" dirty="0" smtClean="0">
                <a:solidFill>
                  <a:srgbClr val="002060"/>
                </a:solidFill>
              </a:rPr>
              <a:t>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ES_tradnl" sz="1200" b="1" noProof="1" smtClean="0">
                <a:solidFill>
                  <a:srgbClr val="002060"/>
                </a:solidFill>
              </a:rPr>
              <a:t>                }</a:t>
            </a:r>
            <a:endParaRPr lang="es-ES_tradnl" sz="1200" b="1" noProof="1">
              <a:solidFill>
                <a:srgbClr val="002060"/>
              </a:solidFill>
            </a:endParaRPr>
          </a:p>
          <a:p>
            <a:r>
              <a:rPr lang="es-ES_tradnl" sz="1200" b="1" noProof="1">
                <a:solidFill>
                  <a:srgbClr val="002060"/>
                </a:solidFill>
              </a:rPr>
              <a:t> </a:t>
            </a:r>
            <a:r>
              <a:rPr lang="es-ES_tradnl" sz="1200" b="1" noProof="1" smtClean="0">
                <a:solidFill>
                  <a:srgbClr val="002060"/>
                </a:solidFill>
              </a:rPr>
              <a:t>     </a:t>
            </a:r>
            <a:r>
              <a:rPr lang="es-PE" sz="1200" b="1" dirty="0" smtClean="0">
                <a:solidFill>
                  <a:srgbClr val="002060"/>
                </a:solidFill>
              </a:rPr>
              <a:t>/* </a:t>
            </a:r>
            <a:r>
              <a:rPr lang="es-PE" sz="1200" b="1" dirty="0">
                <a:solidFill>
                  <a:srgbClr val="002060"/>
                </a:solidFill>
              </a:rPr>
              <a:t>mostramos los datos ingresados */</a:t>
            </a: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for(i=0</a:t>
            </a:r>
            <a:r>
              <a:rPr lang="es-PE" sz="1200" b="1" noProof="1">
                <a:solidFill>
                  <a:srgbClr val="002060"/>
                </a:solidFill>
              </a:rPr>
              <a:t>; i&lt;filas; i++)</a:t>
            </a: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      {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           for(j=0</a:t>
            </a:r>
            <a:r>
              <a:rPr lang="es-PE" sz="1200" b="1" noProof="1">
                <a:solidFill>
                  <a:srgbClr val="002060"/>
                </a:solidFill>
              </a:rPr>
              <a:t>; j&lt;columnas; j++)</a:t>
            </a:r>
          </a:p>
          <a:p>
            <a:r>
              <a:rPr lang="es-PE" sz="1200" b="1" noProof="1">
                <a:solidFill>
                  <a:srgbClr val="002060"/>
                </a:solidFill>
              </a:rPr>
              <a:t>	</a:t>
            </a:r>
            <a:r>
              <a:rPr lang="es-PE" sz="1200" b="1" noProof="1" smtClean="0">
                <a:solidFill>
                  <a:srgbClr val="002060"/>
                </a:solidFill>
              </a:rPr>
              <a:t>   cout&lt;&lt;Matriz[ </a:t>
            </a:r>
            <a:r>
              <a:rPr lang="es-PE" sz="1200" b="1" noProof="1">
                <a:solidFill>
                  <a:srgbClr val="002060"/>
                </a:solidFill>
              </a:rPr>
              <a:t>i ][ j </a:t>
            </a:r>
            <a:r>
              <a:rPr lang="es-PE" sz="1200" b="1" noProof="1" smtClean="0">
                <a:solidFill>
                  <a:srgbClr val="002060"/>
                </a:solidFill>
              </a:rPr>
              <a:t>];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           cout&lt;&lt;"\</a:t>
            </a:r>
            <a:r>
              <a:rPr lang="es-PE" sz="1200" b="1" noProof="1">
                <a:solidFill>
                  <a:srgbClr val="002060"/>
                </a:solidFill>
              </a:rPr>
              <a:t>n</a:t>
            </a:r>
            <a:r>
              <a:rPr lang="es-PE" sz="1200" b="1" noProof="1" smtClean="0">
                <a:solidFill>
                  <a:srgbClr val="002060"/>
                </a:solidFill>
              </a:rPr>
              <a:t>";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      }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_getch();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>
                <a:solidFill>
                  <a:srgbClr val="002060"/>
                </a:solidFill>
              </a:rPr>
              <a:t> </a:t>
            </a:r>
            <a:r>
              <a:rPr lang="es-PE" sz="1200" b="1" noProof="1" smtClean="0">
                <a:solidFill>
                  <a:srgbClr val="002060"/>
                </a:solidFill>
              </a:rPr>
              <a:t>     return 0;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ES_tradnl" sz="1200" b="1" noProof="1" smtClean="0">
                <a:solidFill>
                  <a:srgbClr val="002060"/>
                </a:solidFill>
              </a:rPr>
              <a:t>}</a:t>
            </a:r>
            <a:endParaRPr lang="es-ES_tradnl" sz="1200" b="1" noProof="1">
              <a:solidFill>
                <a:srgbClr val="002060"/>
              </a:solidFill>
            </a:endParaRP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5613" y="1436688"/>
            <a:ext cx="4632325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6"/>
          <p:cNvSpPr>
            <a:spLocks/>
          </p:cNvSpPr>
          <p:nvPr/>
        </p:nvSpPr>
        <p:spPr bwMode="auto">
          <a:xfrm>
            <a:off x="376990" y="215257"/>
            <a:ext cx="83581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3200" b="1" dirty="0">
                <a:solidFill>
                  <a:schemeClr val="bg1"/>
                </a:solidFill>
                <a:latin typeface="Calibri" pitchFamily="34" charset="0"/>
              </a:rPr>
              <a:t>Ingreso por filas aleatoriamente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316" y="2459038"/>
            <a:ext cx="3981760" cy="189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520700" y="1335088"/>
            <a:ext cx="84169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PE" sz="1200" b="1" dirty="0">
                <a:solidFill>
                  <a:srgbClr val="002060"/>
                </a:solidFill>
              </a:rPr>
              <a:t>…</a:t>
            </a:r>
          </a:p>
          <a:p>
            <a:r>
              <a:rPr lang="es-PE" sz="1200" b="1" noProof="1">
                <a:solidFill>
                  <a:srgbClr val="002060"/>
                </a:solidFill>
              </a:rPr>
              <a:t>#define filas 2</a:t>
            </a:r>
          </a:p>
          <a:p>
            <a:r>
              <a:rPr lang="es-PE" sz="1200" b="1" noProof="1">
                <a:solidFill>
                  <a:srgbClr val="002060"/>
                </a:solidFill>
              </a:rPr>
              <a:t>#define columnas 3</a:t>
            </a:r>
          </a:p>
          <a:p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>
                <a:solidFill>
                  <a:srgbClr val="002060"/>
                </a:solidFill>
              </a:rPr>
              <a:t>using namespace </a:t>
            </a:r>
            <a:r>
              <a:rPr lang="es-PE" sz="1200" b="1" noProof="1" smtClean="0">
                <a:solidFill>
                  <a:srgbClr val="002060"/>
                </a:solidFill>
              </a:rPr>
              <a:t>std;</a:t>
            </a:r>
          </a:p>
          <a:p>
            <a:r>
              <a:rPr lang="es-PE" sz="1200" b="1" noProof="1" smtClean="0">
                <a:solidFill>
                  <a:srgbClr val="002060"/>
                </a:solidFill>
              </a:rPr>
              <a:t>using namespace System;</a:t>
            </a:r>
            <a:endParaRPr lang="es-PE" sz="1200" b="1" noProof="1">
              <a:solidFill>
                <a:srgbClr val="002060"/>
              </a:solidFill>
            </a:endParaRPr>
          </a:p>
          <a:p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int </a:t>
            </a:r>
            <a:r>
              <a:rPr lang="es-PE" sz="1200" b="1" noProof="1">
                <a:solidFill>
                  <a:srgbClr val="002060"/>
                </a:solidFill>
              </a:rPr>
              <a:t>main</a:t>
            </a:r>
            <a:r>
              <a:rPr lang="es-PE" sz="1200" b="1" noProof="1" smtClean="0">
                <a:solidFill>
                  <a:srgbClr val="002060"/>
                </a:solidFill>
              </a:rPr>
              <a:t>()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{  int **Matriz;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dirty="0" smtClean="0">
                <a:solidFill>
                  <a:srgbClr val="002060"/>
                </a:solidFill>
              </a:rPr>
              <a:t>   </a:t>
            </a:r>
            <a:r>
              <a:rPr lang="es-PE" sz="1200" b="1" dirty="0" err="1" smtClean="0">
                <a:solidFill>
                  <a:srgbClr val="002060"/>
                </a:solidFill>
              </a:rPr>
              <a:t>Random</a:t>
            </a:r>
            <a:r>
              <a:rPr lang="es-PE" sz="1200" b="1" dirty="0" smtClean="0">
                <a:solidFill>
                  <a:srgbClr val="002060"/>
                </a:solidFill>
              </a:rPr>
              <a:t>  </a:t>
            </a:r>
            <a:r>
              <a:rPr lang="es-PE" sz="1200" b="1" dirty="0">
                <a:solidFill>
                  <a:srgbClr val="002060"/>
                </a:solidFill>
              </a:rPr>
              <a:t>f;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int </a:t>
            </a:r>
            <a:r>
              <a:rPr lang="es-PE" sz="1200" b="1" noProof="1">
                <a:solidFill>
                  <a:srgbClr val="002060"/>
                </a:solidFill>
              </a:rPr>
              <a:t>i,j;</a:t>
            </a:r>
          </a:p>
          <a:p>
            <a:r>
              <a:rPr lang="es-PE" sz="1200" b="1" noProof="1" smtClean="0">
                <a:solidFill>
                  <a:srgbClr val="002060"/>
                </a:solidFill>
              </a:rPr>
              <a:t>  </a:t>
            </a:r>
            <a:r>
              <a:rPr lang="es-ES_tradnl" sz="1200" b="1" noProof="1" smtClean="0">
                <a:solidFill>
                  <a:srgbClr val="002060"/>
                </a:solidFill>
              </a:rPr>
              <a:t> </a:t>
            </a:r>
            <a:r>
              <a:rPr lang="es-ES_tradnl" sz="1200" b="1" noProof="1">
                <a:solidFill>
                  <a:srgbClr val="002060"/>
                </a:solidFill>
              </a:rPr>
              <a:t>Matriz = new  int* [filas];</a:t>
            </a:r>
          </a:p>
          <a:p>
            <a:r>
              <a:rPr lang="es-ES_tradnl" sz="1200" b="1" noProof="1">
                <a:solidFill>
                  <a:srgbClr val="002060"/>
                </a:solidFill>
              </a:rPr>
              <a:t>  </a:t>
            </a:r>
            <a:r>
              <a:rPr lang="es-ES_tradnl" sz="1200" b="1" noProof="1" smtClean="0">
                <a:solidFill>
                  <a:srgbClr val="002060"/>
                </a:solidFill>
              </a:rPr>
              <a:t> for(i</a:t>
            </a:r>
            <a:r>
              <a:rPr lang="es-ES_tradnl" sz="1200" b="1" noProof="1">
                <a:solidFill>
                  <a:srgbClr val="002060"/>
                </a:solidFill>
              </a:rPr>
              <a:t>= 0; i&lt;filas; i++)</a:t>
            </a:r>
          </a:p>
          <a:p>
            <a:r>
              <a:rPr lang="es-ES_tradnl" sz="1200" b="1" noProof="1">
                <a:solidFill>
                  <a:srgbClr val="002060"/>
                </a:solidFill>
              </a:rPr>
              <a:t>           Matriz[i] = new  int[columnas];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for(i=0</a:t>
            </a:r>
            <a:r>
              <a:rPr lang="es-PE" sz="1200" b="1" noProof="1">
                <a:solidFill>
                  <a:srgbClr val="002060"/>
                </a:solidFill>
              </a:rPr>
              <a:t>; i&lt;filas; i++)</a:t>
            </a: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 for(j=0</a:t>
            </a:r>
            <a:r>
              <a:rPr lang="es-PE" sz="1200" b="1" noProof="1">
                <a:solidFill>
                  <a:srgbClr val="002060"/>
                </a:solidFill>
              </a:rPr>
              <a:t>; j&lt;columnas; j++)</a:t>
            </a:r>
            <a:endParaRPr lang="es-ES_tradnl" sz="1200" b="1" dirty="0">
              <a:solidFill>
                <a:srgbClr val="002060"/>
              </a:solidFill>
            </a:endParaRPr>
          </a:p>
          <a:p>
            <a:r>
              <a:rPr lang="es-ES_tradnl" sz="1200" b="1" dirty="0" smtClean="0">
                <a:solidFill>
                  <a:srgbClr val="002060"/>
                </a:solidFill>
              </a:rPr>
              <a:t>           Matriz</a:t>
            </a:r>
            <a:r>
              <a:rPr lang="es-PE" sz="1200" b="1" dirty="0" smtClean="0">
                <a:solidFill>
                  <a:srgbClr val="002060"/>
                </a:solidFill>
              </a:rPr>
              <a:t>[ </a:t>
            </a:r>
            <a:r>
              <a:rPr lang="es-PE" sz="1200" b="1" dirty="0">
                <a:solidFill>
                  <a:srgbClr val="002060"/>
                </a:solidFill>
              </a:rPr>
              <a:t>i ][ j ]  = </a:t>
            </a:r>
            <a:r>
              <a:rPr lang="es-PE" sz="1200" b="1" dirty="0" err="1">
                <a:solidFill>
                  <a:srgbClr val="002060"/>
                </a:solidFill>
              </a:rPr>
              <a:t>f.Next</a:t>
            </a:r>
            <a:r>
              <a:rPr lang="es-PE" sz="1200" b="1" dirty="0">
                <a:solidFill>
                  <a:srgbClr val="002060"/>
                </a:solidFill>
              </a:rPr>
              <a:t>(0,30);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>
                <a:solidFill>
                  <a:srgbClr val="002060"/>
                </a:solidFill>
              </a:rPr>
              <a:t>	</a:t>
            </a:r>
            <a:endParaRPr lang="es-PE" sz="1200" b="1" dirty="0">
              <a:solidFill>
                <a:srgbClr val="002060"/>
              </a:solidFill>
            </a:endParaRPr>
          </a:p>
          <a:p>
            <a:r>
              <a:rPr lang="es-PE" sz="1200" b="1" dirty="0" smtClean="0">
                <a:solidFill>
                  <a:srgbClr val="002060"/>
                </a:solidFill>
              </a:rPr>
              <a:t>   /* </a:t>
            </a:r>
            <a:r>
              <a:rPr lang="es-PE" sz="1200" b="1" dirty="0">
                <a:solidFill>
                  <a:srgbClr val="002060"/>
                </a:solidFill>
              </a:rPr>
              <a:t>mostramos los datos ingresados */</a:t>
            </a: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for(i=0</a:t>
            </a:r>
            <a:r>
              <a:rPr lang="es-PE" sz="1200" b="1" noProof="1">
                <a:solidFill>
                  <a:srgbClr val="002060"/>
                </a:solidFill>
              </a:rPr>
              <a:t>; i&lt;filas; i++)</a:t>
            </a: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   {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        for(j=0</a:t>
            </a:r>
            <a:r>
              <a:rPr lang="es-PE" sz="1200" b="1" noProof="1">
                <a:solidFill>
                  <a:srgbClr val="002060"/>
                </a:solidFill>
              </a:rPr>
              <a:t>; j&lt;columnas; j++)</a:t>
            </a:r>
          </a:p>
          <a:p>
            <a:r>
              <a:rPr lang="es-PE" sz="1200" b="1" noProof="1">
                <a:solidFill>
                  <a:srgbClr val="002060"/>
                </a:solidFill>
              </a:rPr>
              <a:t>	</a:t>
            </a:r>
            <a:r>
              <a:rPr lang="es-PE" sz="1200" b="1" noProof="1" smtClean="0">
                <a:solidFill>
                  <a:srgbClr val="002060"/>
                </a:solidFill>
              </a:rPr>
              <a:t>cout&lt;&lt;Matriz[ </a:t>
            </a:r>
            <a:r>
              <a:rPr lang="es-PE" sz="1200" b="1" noProof="1">
                <a:solidFill>
                  <a:srgbClr val="002060"/>
                </a:solidFill>
              </a:rPr>
              <a:t>i ][ j </a:t>
            </a:r>
            <a:r>
              <a:rPr lang="es-PE" sz="1200" b="1" noProof="1" smtClean="0">
                <a:solidFill>
                  <a:srgbClr val="002060"/>
                </a:solidFill>
              </a:rPr>
              <a:t>];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          cout&lt;&lt;"\</a:t>
            </a:r>
            <a:r>
              <a:rPr lang="es-PE" sz="1200" b="1" noProof="1">
                <a:solidFill>
                  <a:srgbClr val="002060"/>
                </a:solidFill>
              </a:rPr>
              <a:t>n</a:t>
            </a:r>
            <a:r>
              <a:rPr lang="es-PE" sz="1200" b="1" noProof="1" smtClean="0">
                <a:solidFill>
                  <a:srgbClr val="002060"/>
                </a:solidFill>
              </a:rPr>
              <a:t>";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>
                <a:solidFill>
                  <a:srgbClr val="002060"/>
                </a:solidFill>
              </a:rPr>
              <a:t> </a:t>
            </a:r>
            <a:r>
              <a:rPr lang="es-PE" sz="1200" b="1" noProof="1" smtClean="0">
                <a:solidFill>
                  <a:srgbClr val="002060"/>
                </a:solidFill>
              </a:rPr>
              <a:t>        }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_getch();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PE" sz="1200" b="1" noProof="1" smtClean="0">
                <a:solidFill>
                  <a:srgbClr val="002060"/>
                </a:solidFill>
              </a:rPr>
              <a:t>    return 0;</a:t>
            </a:r>
            <a:endParaRPr lang="es-PE" sz="1200" b="1" noProof="1">
              <a:solidFill>
                <a:srgbClr val="002060"/>
              </a:solidFill>
            </a:endParaRPr>
          </a:p>
          <a:p>
            <a:r>
              <a:rPr lang="es-ES_tradnl" sz="1200" b="1" noProof="1" smtClean="0">
                <a:solidFill>
                  <a:srgbClr val="002060"/>
                </a:solidFill>
              </a:rPr>
              <a:t>}</a:t>
            </a:r>
            <a:endParaRPr lang="es-ES_tradnl" sz="1200" b="1" noProof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itle 6"/>
          <p:cNvSpPr>
            <a:spLocks/>
          </p:cNvSpPr>
          <p:nvPr/>
        </p:nvSpPr>
        <p:spPr bwMode="auto">
          <a:xfrm>
            <a:off x="457200" y="1905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2800" b="1" dirty="0">
                <a:solidFill>
                  <a:schemeClr val="tx2"/>
                </a:solidFill>
                <a:latin typeface="Calibri" pitchFamily="34" charset="0"/>
              </a:rPr>
              <a:t>Recorrido por columnas (Regla del Serrucho)</a:t>
            </a:r>
          </a:p>
        </p:txBody>
      </p:sp>
      <p:sp>
        <p:nvSpPr>
          <p:cNvPr id="107525" name="Content Placeholder 7"/>
          <p:cNvSpPr>
            <a:spLocks/>
          </p:cNvSpPr>
          <p:nvPr/>
        </p:nvSpPr>
        <p:spPr bwMode="auto">
          <a:xfrm>
            <a:off x="457200" y="1447800"/>
            <a:ext cx="85344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7" algn="just">
              <a:spcBef>
                <a:spcPts val="300"/>
              </a:spcBef>
              <a:buClr>
                <a:srgbClr val="8D89A4"/>
              </a:buClr>
            </a:pPr>
            <a:r>
              <a:rPr lang="es-PE" sz="2400" dirty="0">
                <a:solidFill>
                  <a:schemeClr val="tx1"/>
                </a:solidFill>
                <a:latin typeface="Calibri" pitchFamily="34" charset="0"/>
              </a:rPr>
              <a:t>Consiste en:</a:t>
            </a:r>
          </a:p>
          <a:p>
            <a:pPr marL="657225" lvl="1" indent="-246063" algn="just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PE" sz="2300" dirty="0">
                <a:latin typeface="Calibri" pitchFamily="34" charset="0"/>
              </a:rPr>
              <a:t> </a:t>
            </a:r>
            <a:r>
              <a:rPr lang="es-PE" sz="23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Por cada columna recorrer todas las filas para ingresar u obtener un valor</a:t>
            </a:r>
            <a:endParaRPr lang="es-PE" sz="19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endParaRPr lang="es-PE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2209800" y="3733800"/>
          <a:ext cx="4648200" cy="251460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133600" y="32004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352800" y="32004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495800" y="32004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5638800" y="32004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3</a:t>
            </a:r>
          </a:p>
        </p:txBody>
      </p:sp>
      <p:sp>
        <p:nvSpPr>
          <p:cNvPr id="14" name="13 Flecha derecha"/>
          <p:cNvSpPr/>
          <p:nvPr/>
        </p:nvSpPr>
        <p:spPr>
          <a:xfrm rot="5400000">
            <a:off x="2667000" y="2743200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600"/>
          </a:p>
        </p:txBody>
      </p:sp>
      <p:sp>
        <p:nvSpPr>
          <p:cNvPr id="16" name="15 CuadroTexto"/>
          <p:cNvSpPr txBox="1"/>
          <p:nvPr/>
        </p:nvSpPr>
        <p:spPr>
          <a:xfrm>
            <a:off x="1676400" y="3886200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676400" y="4419600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676400" y="5105400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676400" y="5715000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3</a:t>
            </a:r>
          </a:p>
        </p:txBody>
      </p:sp>
      <p:sp>
        <p:nvSpPr>
          <p:cNvPr id="20" name="19 Flecha derecha"/>
          <p:cNvSpPr/>
          <p:nvPr/>
        </p:nvSpPr>
        <p:spPr>
          <a:xfrm>
            <a:off x="609600" y="3886200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6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62535E-6 L 1.38778E-17 0.271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2.88622E-6 L 0.12257 -2.88622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62535E-6 L 1.38778E-17 0.2719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83 -2.88622E-6 L 0.24583 -2.886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62535E-6 L 1.38778E-17 0.283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83 -2.88622E-6 L 0.37899 -2.88622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6"/>
          <p:cNvSpPr>
            <a:spLocks/>
          </p:cNvSpPr>
          <p:nvPr/>
        </p:nvSpPr>
        <p:spPr bwMode="auto">
          <a:xfrm>
            <a:off x="381000" y="103981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3200" b="1" dirty="0">
                <a:solidFill>
                  <a:schemeClr val="bg1"/>
                </a:solidFill>
                <a:latin typeface="Calibri" pitchFamily="34" charset="0"/>
              </a:rPr>
              <a:t>Recorrido por columnas (Regla del Serrucho)</a:t>
            </a:r>
          </a:p>
        </p:txBody>
      </p:sp>
      <p:sp>
        <p:nvSpPr>
          <p:cNvPr id="108547" name="Content Placeholder 7"/>
          <p:cNvSpPr>
            <a:spLocks/>
          </p:cNvSpPr>
          <p:nvPr/>
        </p:nvSpPr>
        <p:spPr bwMode="auto">
          <a:xfrm>
            <a:off x="457200" y="1447800"/>
            <a:ext cx="85344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PE" sz="2400" dirty="0">
                <a:solidFill>
                  <a:schemeClr val="tx1"/>
                </a:solidFill>
                <a:latin typeface="Calibri" pitchFamily="34" charset="0"/>
              </a:rPr>
              <a:t>Consiste en:</a:t>
            </a:r>
          </a:p>
          <a:p>
            <a:pPr marL="657225" lvl="1" indent="-246063" algn="just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PE" sz="2300" smtClean="0">
                <a:solidFill>
                  <a:srgbClr val="800000"/>
                </a:solidFill>
                <a:latin typeface="Calibri" pitchFamily="34" charset="0"/>
              </a:rPr>
              <a:t>Por </a:t>
            </a:r>
            <a:r>
              <a:rPr lang="es-PE" sz="2300" dirty="0">
                <a:solidFill>
                  <a:srgbClr val="800000"/>
                </a:solidFill>
                <a:latin typeface="Calibri" pitchFamily="34" charset="0"/>
              </a:rPr>
              <a:t>cada columna recorrer todas las filas para ingresar u obtener un valor</a:t>
            </a:r>
            <a:endParaRPr lang="es-PE" sz="1900" dirty="0">
              <a:solidFill>
                <a:srgbClr val="800000"/>
              </a:solidFill>
              <a:latin typeface="Calibri" pitchFamily="34" charset="0"/>
            </a:endParaRPr>
          </a:p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endParaRPr lang="es-PE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2209800" y="3733800"/>
          <a:ext cx="4648200" cy="251460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9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133600" y="32004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352800" y="32004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495800" y="32004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5638800" y="32004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676400" y="3886200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676400" y="4419600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676400" y="5105400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676400" y="5715000"/>
            <a:ext cx="457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3</a:t>
            </a:r>
          </a:p>
        </p:txBody>
      </p:sp>
      <p:sp>
        <p:nvSpPr>
          <p:cNvPr id="14" name="13 Flecha derecha"/>
          <p:cNvSpPr>
            <a:spLocks noChangeArrowheads="1"/>
          </p:cNvSpPr>
          <p:nvPr/>
        </p:nvSpPr>
        <p:spPr bwMode="auto">
          <a:xfrm rot="5400000">
            <a:off x="6111875" y="2713038"/>
            <a:ext cx="381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algn="ctr">
            <a:solidFill>
              <a:srgbClr val="4F7480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>
              <a:defRPr/>
            </a:pPr>
            <a:endParaRPr lang="es-PE" sz="16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19 Flecha derecha"/>
          <p:cNvSpPr/>
          <p:nvPr/>
        </p:nvSpPr>
        <p:spPr>
          <a:xfrm>
            <a:off x="598488" y="5700713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600"/>
          </a:p>
        </p:txBody>
      </p:sp>
      <p:grpSp>
        <p:nvGrpSpPr>
          <p:cNvPr id="108594" name="Group 50"/>
          <p:cNvGrpSpPr>
            <a:grpSpLocks/>
          </p:cNvGrpSpPr>
          <p:nvPr/>
        </p:nvGrpSpPr>
        <p:grpSpPr bwMode="auto">
          <a:xfrm>
            <a:off x="2814638" y="3992563"/>
            <a:ext cx="3397250" cy="2078037"/>
            <a:chOff x="1773" y="2515"/>
            <a:chExt cx="2140" cy="1309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73" y="2521"/>
              <a:ext cx="0" cy="1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>
              <a:off x="2484" y="2522"/>
              <a:ext cx="0" cy="1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89" name="Line 45"/>
            <p:cNvSpPr>
              <a:spLocks noChangeShapeType="1"/>
            </p:cNvSpPr>
            <p:nvPr/>
          </p:nvSpPr>
          <p:spPr bwMode="auto">
            <a:xfrm flipV="1">
              <a:off x="1773" y="2536"/>
              <a:ext cx="711" cy="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3203" y="2516"/>
              <a:ext cx="0" cy="1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V="1">
              <a:off x="2492" y="2530"/>
              <a:ext cx="711" cy="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92" name="Line 48"/>
            <p:cNvSpPr>
              <a:spLocks noChangeShapeType="1"/>
            </p:cNvSpPr>
            <p:nvPr/>
          </p:nvSpPr>
          <p:spPr bwMode="auto">
            <a:xfrm>
              <a:off x="3913" y="2515"/>
              <a:ext cx="0" cy="1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 flipV="1">
              <a:off x="3202" y="2529"/>
              <a:ext cx="711" cy="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95" name="Oval 51"/>
          <p:cNvSpPr>
            <a:spLocks noChangeArrowheads="1"/>
          </p:cNvSpPr>
          <p:nvPr/>
        </p:nvSpPr>
        <p:spPr bwMode="auto">
          <a:xfrm>
            <a:off x="2768600" y="40909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96" name="Oval 52"/>
          <p:cNvSpPr>
            <a:spLocks noChangeArrowheads="1"/>
          </p:cNvSpPr>
          <p:nvPr/>
        </p:nvSpPr>
        <p:spPr bwMode="auto">
          <a:xfrm>
            <a:off x="2757488" y="46863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97" name="Oval 53"/>
          <p:cNvSpPr>
            <a:spLocks noChangeArrowheads="1"/>
          </p:cNvSpPr>
          <p:nvPr/>
        </p:nvSpPr>
        <p:spPr bwMode="auto">
          <a:xfrm>
            <a:off x="2757488" y="523716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98" name="Oval 54"/>
          <p:cNvSpPr>
            <a:spLocks noChangeArrowheads="1"/>
          </p:cNvSpPr>
          <p:nvPr/>
        </p:nvSpPr>
        <p:spPr bwMode="auto">
          <a:xfrm>
            <a:off x="2759075" y="58435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99" name="Oval 55"/>
          <p:cNvSpPr>
            <a:spLocks noChangeArrowheads="1"/>
          </p:cNvSpPr>
          <p:nvPr/>
        </p:nvSpPr>
        <p:spPr bwMode="auto">
          <a:xfrm>
            <a:off x="3897313" y="40909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00" name="Oval 56"/>
          <p:cNvSpPr>
            <a:spLocks noChangeArrowheads="1"/>
          </p:cNvSpPr>
          <p:nvPr/>
        </p:nvSpPr>
        <p:spPr bwMode="auto">
          <a:xfrm>
            <a:off x="3886200" y="46863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01" name="Oval 57"/>
          <p:cNvSpPr>
            <a:spLocks noChangeArrowheads="1"/>
          </p:cNvSpPr>
          <p:nvPr/>
        </p:nvSpPr>
        <p:spPr bwMode="auto">
          <a:xfrm>
            <a:off x="3886200" y="523716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02" name="Oval 58"/>
          <p:cNvSpPr>
            <a:spLocks noChangeArrowheads="1"/>
          </p:cNvSpPr>
          <p:nvPr/>
        </p:nvSpPr>
        <p:spPr bwMode="auto">
          <a:xfrm>
            <a:off x="3887788" y="58435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03" name="Oval 59"/>
          <p:cNvSpPr>
            <a:spLocks noChangeArrowheads="1"/>
          </p:cNvSpPr>
          <p:nvPr/>
        </p:nvSpPr>
        <p:spPr bwMode="auto">
          <a:xfrm>
            <a:off x="5037138" y="40671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04" name="Oval 60"/>
          <p:cNvSpPr>
            <a:spLocks noChangeArrowheads="1"/>
          </p:cNvSpPr>
          <p:nvPr/>
        </p:nvSpPr>
        <p:spPr bwMode="auto">
          <a:xfrm>
            <a:off x="5026025" y="46624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05" name="Oval 61"/>
          <p:cNvSpPr>
            <a:spLocks noChangeArrowheads="1"/>
          </p:cNvSpPr>
          <p:nvPr/>
        </p:nvSpPr>
        <p:spPr bwMode="auto">
          <a:xfrm>
            <a:off x="5026025" y="52133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06" name="Oval 62"/>
          <p:cNvSpPr>
            <a:spLocks noChangeArrowheads="1"/>
          </p:cNvSpPr>
          <p:nvPr/>
        </p:nvSpPr>
        <p:spPr bwMode="auto">
          <a:xfrm>
            <a:off x="5027613" y="58197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07" name="Oval 63"/>
          <p:cNvSpPr>
            <a:spLocks noChangeArrowheads="1"/>
          </p:cNvSpPr>
          <p:nvPr/>
        </p:nvSpPr>
        <p:spPr bwMode="auto">
          <a:xfrm>
            <a:off x="6176963" y="40909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08" name="Oval 64"/>
          <p:cNvSpPr>
            <a:spLocks noChangeArrowheads="1"/>
          </p:cNvSpPr>
          <p:nvPr/>
        </p:nvSpPr>
        <p:spPr bwMode="auto">
          <a:xfrm>
            <a:off x="6165850" y="46863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09" name="Oval 65"/>
          <p:cNvSpPr>
            <a:spLocks noChangeArrowheads="1"/>
          </p:cNvSpPr>
          <p:nvPr/>
        </p:nvSpPr>
        <p:spPr bwMode="auto">
          <a:xfrm>
            <a:off x="6165850" y="523716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10" name="Oval 66"/>
          <p:cNvSpPr>
            <a:spLocks noChangeArrowheads="1"/>
          </p:cNvSpPr>
          <p:nvPr/>
        </p:nvSpPr>
        <p:spPr bwMode="auto">
          <a:xfrm>
            <a:off x="6167438" y="58435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6"/>
          <p:cNvSpPr>
            <a:spLocks noGrp="1"/>
          </p:cNvSpPr>
          <p:nvPr>
            <p:ph type="title" idx="4294967295"/>
          </p:nvPr>
        </p:nvSpPr>
        <p:spPr>
          <a:xfrm>
            <a:off x="228600" y="247650"/>
            <a:ext cx="8382000" cy="10699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Recorrido por columnas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idx="4294967295"/>
          </p:nvPr>
        </p:nvSpPr>
        <p:spPr>
          <a:xfrm>
            <a:off x="152400" y="1546225"/>
            <a:ext cx="4114800" cy="490538"/>
          </a:xfrm>
          <a:prstGeom prst="rect">
            <a:avLst/>
          </a:prstGeo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/>
          <a:p>
            <a:pPr marL="45720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1900" b="1" dirty="0" smtClean="0">
                <a:solidFill>
                  <a:schemeClr val="tx1">
                    <a:tint val="95000"/>
                  </a:schemeClr>
                </a:solidFill>
              </a:rPr>
              <a:t>Ingresar</a:t>
            </a:r>
            <a:endParaRPr lang="es-PE" sz="1900" b="1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21" name="20 Marcador de texto"/>
          <p:cNvSpPr>
            <a:spLocks noGrp="1"/>
          </p:cNvSpPr>
          <p:nvPr>
            <p:ph type="body" sz="half" idx="4294967295"/>
          </p:nvPr>
        </p:nvSpPr>
        <p:spPr>
          <a:xfrm>
            <a:off x="4724400" y="1546225"/>
            <a:ext cx="4273550" cy="490538"/>
          </a:xfrm>
          <a:prstGeom prst="rect">
            <a:avLst/>
          </a:prstGeo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/>
          <a:p>
            <a:pPr marL="45720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1900" b="1" dirty="0" smtClean="0">
                <a:solidFill>
                  <a:schemeClr val="tx1">
                    <a:tint val="95000"/>
                  </a:schemeClr>
                </a:solidFill>
              </a:rPr>
              <a:t>Imprimir </a:t>
            </a:r>
            <a:endParaRPr lang="es-PE" sz="1900" b="1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152400" y="2003425"/>
            <a:ext cx="4267200" cy="4625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err="1" smtClean="0"/>
              <a:t>for</a:t>
            </a:r>
            <a:r>
              <a:rPr lang="es-PE" dirty="0" smtClean="0"/>
              <a:t> (j=0;j&lt;</a:t>
            </a:r>
            <a:r>
              <a:rPr lang="es-PE" dirty="0" err="1" smtClean="0"/>
              <a:t>columnas;j</a:t>
            </a:r>
            <a:r>
              <a:rPr lang="es-PE" dirty="0" smtClean="0"/>
              <a:t>++)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err="1" smtClean="0">
                <a:solidFill>
                  <a:schemeClr val="tx1"/>
                </a:solidFill>
              </a:rPr>
              <a:t>for</a:t>
            </a:r>
            <a:r>
              <a:rPr lang="es-PE" sz="2800" dirty="0" smtClean="0">
                <a:solidFill>
                  <a:schemeClr val="tx1"/>
                </a:solidFill>
              </a:rPr>
              <a:t>  (i=0;i&lt;</a:t>
            </a:r>
            <a:r>
              <a:rPr lang="es-PE" sz="2800" dirty="0" err="1" smtClean="0">
                <a:solidFill>
                  <a:schemeClr val="tx1"/>
                </a:solidFill>
              </a:rPr>
              <a:t>filas;i</a:t>
            </a:r>
            <a:r>
              <a:rPr lang="es-PE" sz="2800" dirty="0" smtClean="0">
                <a:solidFill>
                  <a:schemeClr val="tx1"/>
                </a:solidFill>
              </a:rPr>
              <a:t>++)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smtClean="0">
                <a:solidFill>
                  <a:schemeClr val="tx1"/>
                </a:solidFill>
              </a:rPr>
              <a:t>   Matriz[i][</a:t>
            </a:r>
            <a:r>
              <a:rPr lang="es-PE" sz="2800" dirty="0">
                <a:solidFill>
                  <a:schemeClr val="tx1"/>
                </a:solidFill>
              </a:rPr>
              <a:t>j</a:t>
            </a:r>
            <a:r>
              <a:rPr lang="es-PE" sz="2800" dirty="0" smtClean="0">
                <a:solidFill>
                  <a:schemeClr val="tx1"/>
                </a:solidFill>
              </a:rPr>
              <a:t>]=0;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s-PE" sz="2800" dirty="0" smtClean="0">
              <a:solidFill>
                <a:schemeClr val="tx1"/>
              </a:solidFill>
            </a:endParaRPr>
          </a:p>
          <a:p>
            <a:pPr marL="361950" lvl="1" indent="0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s-PE" sz="2800" dirty="0" smtClean="0">
              <a:solidFill>
                <a:schemeClr val="tx1"/>
              </a:solidFill>
            </a:endParaRPr>
          </a:p>
          <a:p>
            <a:pPr marL="90488" lvl="1" indent="0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smtClean="0">
                <a:solidFill>
                  <a:schemeClr val="tx1"/>
                </a:solidFill>
              </a:rPr>
              <a:t>Donde Matriz, es del tipo del arreglo bidimensional</a:t>
            </a:r>
          </a:p>
        </p:txBody>
      </p:sp>
      <p:sp>
        <p:nvSpPr>
          <p:cNvPr id="22" name="21 Marcador de contenido"/>
          <p:cNvSpPr>
            <a:spLocks noGrp="1"/>
          </p:cNvSpPr>
          <p:nvPr>
            <p:ph sz="quarter" idx="4294967295"/>
          </p:nvPr>
        </p:nvSpPr>
        <p:spPr>
          <a:xfrm>
            <a:off x="4718050" y="2003425"/>
            <a:ext cx="4425950" cy="4625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err="1" smtClean="0"/>
              <a:t>for</a:t>
            </a:r>
            <a:r>
              <a:rPr lang="es-PE" dirty="0" smtClean="0"/>
              <a:t> (j=0;j&lt;</a:t>
            </a:r>
            <a:r>
              <a:rPr lang="es-PE" dirty="0" err="1" smtClean="0"/>
              <a:t>columnas;j</a:t>
            </a:r>
            <a:r>
              <a:rPr lang="es-PE" dirty="0" smtClean="0"/>
              <a:t>++)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/>
              <a:t>{</a:t>
            </a:r>
            <a:endParaRPr lang="es-PE" dirty="0" smtClean="0"/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err="1" smtClean="0">
                <a:solidFill>
                  <a:schemeClr val="tx1"/>
                </a:solidFill>
              </a:rPr>
              <a:t>for</a:t>
            </a:r>
            <a:r>
              <a:rPr lang="es-PE" sz="2800" dirty="0" smtClean="0">
                <a:solidFill>
                  <a:schemeClr val="tx1"/>
                </a:solidFill>
              </a:rPr>
              <a:t>  (</a:t>
            </a:r>
            <a:r>
              <a:rPr lang="es-PE" sz="2800" dirty="0">
                <a:solidFill>
                  <a:schemeClr val="tx1"/>
                </a:solidFill>
              </a:rPr>
              <a:t>i</a:t>
            </a:r>
            <a:r>
              <a:rPr lang="es-PE" sz="2800" dirty="0" smtClean="0">
                <a:solidFill>
                  <a:schemeClr val="tx1"/>
                </a:solidFill>
              </a:rPr>
              <a:t>=0;i&lt;</a:t>
            </a:r>
            <a:r>
              <a:rPr lang="es-PE" sz="2800" dirty="0" err="1" smtClean="0">
                <a:solidFill>
                  <a:schemeClr val="tx1"/>
                </a:solidFill>
              </a:rPr>
              <a:t>filas;i</a:t>
            </a:r>
            <a:r>
              <a:rPr lang="es-PE" sz="2800" dirty="0" smtClean="0">
                <a:solidFill>
                  <a:schemeClr val="tx1"/>
                </a:solidFill>
              </a:rPr>
              <a:t>++)</a:t>
            </a:r>
          </a:p>
          <a:p>
            <a:pPr lvl="1" indent="-115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smtClean="0">
                <a:solidFill>
                  <a:schemeClr val="tx1"/>
                </a:solidFill>
              </a:rPr>
              <a:t>   </a:t>
            </a:r>
            <a:r>
              <a:rPr lang="es-PE" sz="2800" dirty="0" err="1" smtClean="0">
                <a:solidFill>
                  <a:schemeClr val="tx1"/>
                </a:solidFill>
              </a:rPr>
              <a:t>cout</a:t>
            </a:r>
            <a:r>
              <a:rPr lang="es-PE" sz="2800" dirty="0" smtClean="0">
                <a:solidFill>
                  <a:schemeClr val="tx1"/>
                </a:solidFill>
              </a:rPr>
              <a:t>&lt;&lt;Matriz[i][</a:t>
            </a:r>
            <a:r>
              <a:rPr lang="es-PE" sz="2800" dirty="0">
                <a:solidFill>
                  <a:schemeClr val="tx1"/>
                </a:solidFill>
              </a:rPr>
              <a:t>j</a:t>
            </a:r>
            <a:r>
              <a:rPr lang="es-PE" sz="2800" dirty="0" smtClean="0">
                <a:solidFill>
                  <a:schemeClr val="tx1"/>
                </a:solidFill>
              </a:rPr>
              <a:t>];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err="1" smtClean="0">
                <a:solidFill>
                  <a:schemeClr val="tx1"/>
                </a:solidFill>
              </a:rPr>
              <a:t>cout</a:t>
            </a:r>
            <a:r>
              <a:rPr lang="es-PE" sz="2800" dirty="0" smtClean="0">
                <a:solidFill>
                  <a:schemeClr val="tx1"/>
                </a:solidFill>
              </a:rPr>
              <a:t>&lt;&lt;“</a:t>
            </a:r>
            <a:r>
              <a:rPr lang="es-PE" sz="2800" dirty="0" smtClean="0">
                <a:solidFill>
                  <a:srgbClr val="FF0000"/>
                </a:solidFill>
              </a:rPr>
              <a:t>\n</a:t>
            </a:r>
            <a:r>
              <a:rPr lang="es-PE" sz="2800" dirty="0" smtClean="0">
                <a:solidFill>
                  <a:schemeClr val="tx1"/>
                </a:solidFill>
              </a:rPr>
              <a:t>”;</a:t>
            </a:r>
          </a:p>
          <a:p>
            <a:pPr marL="261938" lvl="1" indent="0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2800" dirty="0" smtClean="0">
                <a:solidFill>
                  <a:schemeClr val="tx1"/>
                </a:solidFill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6"/>
          <p:cNvSpPr>
            <a:spLocks/>
          </p:cNvSpPr>
          <p:nvPr/>
        </p:nvSpPr>
        <p:spPr bwMode="auto">
          <a:xfrm>
            <a:off x="457200" y="4762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3200" b="1" dirty="0">
                <a:solidFill>
                  <a:schemeClr val="bg1"/>
                </a:solidFill>
                <a:latin typeface="Calibri" pitchFamily="34" charset="0"/>
              </a:rPr>
              <a:t>Ingreso por columnas (Regla del Serrucho)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530225" y="801688"/>
            <a:ext cx="7997825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100" b="1" noProof="1">
                <a:solidFill>
                  <a:schemeClr val="tx1"/>
                </a:solidFill>
              </a:rPr>
              <a:t>#define filas 2</a:t>
            </a:r>
          </a:p>
          <a:p>
            <a:r>
              <a:rPr lang="en-US" sz="1100" b="1" noProof="1">
                <a:solidFill>
                  <a:schemeClr val="tx1"/>
                </a:solidFill>
              </a:rPr>
              <a:t>#define columnas 3</a:t>
            </a:r>
          </a:p>
          <a:p>
            <a:r>
              <a:rPr lang="en-US" sz="1100" b="1" noProof="1">
                <a:solidFill>
                  <a:schemeClr val="tx1"/>
                </a:solidFill>
              </a:rPr>
              <a:t>using namespace </a:t>
            </a:r>
            <a:r>
              <a:rPr lang="en-US" sz="1100" b="1" noProof="1" smtClean="0">
                <a:solidFill>
                  <a:schemeClr val="tx1"/>
                </a:solidFill>
              </a:rPr>
              <a:t>std;</a:t>
            </a:r>
            <a:endParaRPr lang="en-US" sz="1100" b="1" noProof="1">
              <a:solidFill>
                <a:schemeClr val="tx1"/>
              </a:solidFill>
            </a:endParaRPr>
          </a:p>
          <a:p>
            <a:endParaRPr lang="en-US" sz="1100" b="1" noProof="1">
              <a:solidFill>
                <a:schemeClr val="tx1"/>
              </a:solidFill>
            </a:endParaRPr>
          </a:p>
          <a:p>
            <a:r>
              <a:rPr lang="en-US" sz="1100" b="1" noProof="1" smtClean="0">
                <a:solidFill>
                  <a:schemeClr val="tx1"/>
                </a:solidFill>
              </a:rPr>
              <a:t>int </a:t>
            </a:r>
            <a:r>
              <a:rPr lang="en-US" sz="1100" b="1" noProof="1">
                <a:solidFill>
                  <a:schemeClr val="tx1"/>
                </a:solidFill>
              </a:rPr>
              <a:t>main</a:t>
            </a:r>
            <a:r>
              <a:rPr lang="en-US" sz="1100" b="1" noProof="1" smtClean="0">
                <a:solidFill>
                  <a:schemeClr val="tx1"/>
                </a:solidFill>
              </a:rPr>
              <a:t>()</a:t>
            </a:r>
            <a:endParaRPr lang="en-US" sz="1100" b="1" noProof="1">
              <a:solidFill>
                <a:schemeClr val="tx1"/>
              </a:solidFill>
            </a:endParaRPr>
          </a:p>
          <a:p>
            <a:r>
              <a:rPr lang="en-US" sz="1100" b="1" noProof="1">
                <a:solidFill>
                  <a:schemeClr val="tx1"/>
                </a:solidFill>
              </a:rPr>
              <a:t>{</a:t>
            </a:r>
          </a:p>
          <a:p>
            <a:r>
              <a:rPr lang="en-US" sz="1100" b="1" noProof="1">
                <a:solidFill>
                  <a:schemeClr val="tx1"/>
                </a:solidFill>
              </a:rPr>
              <a:t> </a:t>
            </a:r>
            <a:r>
              <a:rPr lang="en-US" sz="1100" b="1" noProof="1" smtClean="0">
                <a:solidFill>
                  <a:schemeClr val="tx1"/>
                </a:solidFill>
              </a:rPr>
              <a:t>    int  **Matriz;</a:t>
            </a:r>
            <a:endParaRPr lang="en-US" sz="1100" b="1" noProof="1">
              <a:solidFill>
                <a:schemeClr val="tx1"/>
              </a:solidFill>
            </a:endParaRPr>
          </a:p>
          <a:p>
            <a:r>
              <a:rPr lang="en-US" sz="1100" b="1" noProof="1" smtClean="0">
                <a:solidFill>
                  <a:schemeClr val="tx1"/>
                </a:solidFill>
              </a:rPr>
              <a:t>     int </a:t>
            </a:r>
            <a:r>
              <a:rPr lang="en-US" sz="1100" b="1" noProof="1">
                <a:solidFill>
                  <a:schemeClr val="tx1"/>
                </a:solidFill>
              </a:rPr>
              <a:t>i,j;</a:t>
            </a:r>
          </a:p>
          <a:p>
            <a:r>
              <a:rPr lang="es-ES_tradnl" sz="1100" b="1" noProof="1" smtClean="0">
                <a:solidFill>
                  <a:schemeClr val="tx1"/>
                </a:solidFill>
              </a:rPr>
              <a:t>     Matriz </a:t>
            </a:r>
            <a:r>
              <a:rPr lang="es-ES_tradnl" sz="1100" b="1" noProof="1">
                <a:solidFill>
                  <a:schemeClr val="tx1"/>
                </a:solidFill>
              </a:rPr>
              <a:t>= new  int* [filas];</a:t>
            </a:r>
          </a:p>
          <a:p>
            <a:r>
              <a:rPr lang="es-ES_tradnl" sz="1100" b="1" noProof="1" smtClean="0">
                <a:solidFill>
                  <a:schemeClr val="tx1"/>
                </a:solidFill>
              </a:rPr>
              <a:t>     for(i</a:t>
            </a:r>
            <a:r>
              <a:rPr lang="es-ES_tradnl" sz="1100" b="1" noProof="1">
                <a:solidFill>
                  <a:schemeClr val="tx1"/>
                </a:solidFill>
              </a:rPr>
              <a:t>= 0; i&lt;filas; i++)</a:t>
            </a:r>
          </a:p>
          <a:p>
            <a:r>
              <a:rPr lang="es-ES_tradnl" sz="1100" b="1" noProof="1" smtClean="0">
                <a:solidFill>
                  <a:schemeClr val="tx1"/>
                </a:solidFill>
              </a:rPr>
              <a:t>           </a:t>
            </a:r>
            <a:r>
              <a:rPr lang="es-ES_tradnl" sz="1100" b="1" noProof="1">
                <a:solidFill>
                  <a:schemeClr val="tx1"/>
                </a:solidFill>
              </a:rPr>
              <a:t>Matriz[i] = new  int[columnas];</a:t>
            </a:r>
            <a:endParaRPr lang="es-PE" sz="1100" b="1" noProof="1">
              <a:solidFill>
                <a:schemeClr val="tx1"/>
              </a:solidFill>
            </a:endParaRPr>
          </a:p>
          <a:p>
            <a:endParaRPr lang="en-US" sz="1100" b="1" noProof="1">
              <a:solidFill>
                <a:schemeClr val="tx1"/>
              </a:solidFill>
            </a:endParaRPr>
          </a:p>
          <a:p>
            <a:r>
              <a:rPr lang="en-US" sz="1100" b="1" noProof="1" smtClean="0">
                <a:solidFill>
                  <a:schemeClr val="tx1"/>
                </a:solidFill>
              </a:rPr>
              <a:t>     for(j=0</a:t>
            </a:r>
            <a:r>
              <a:rPr lang="en-US" sz="1100" b="1" noProof="1">
                <a:solidFill>
                  <a:schemeClr val="tx1"/>
                </a:solidFill>
              </a:rPr>
              <a:t>; </a:t>
            </a:r>
            <a:r>
              <a:rPr lang="en-US" sz="1100" b="1" noProof="1" smtClean="0">
                <a:solidFill>
                  <a:schemeClr val="tx1"/>
                </a:solidFill>
              </a:rPr>
              <a:t>j&lt;columnas</a:t>
            </a:r>
            <a:r>
              <a:rPr lang="en-US" sz="1100" b="1" noProof="1">
                <a:solidFill>
                  <a:schemeClr val="tx1"/>
                </a:solidFill>
              </a:rPr>
              <a:t>; </a:t>
            </a:r>
            <a:r>
              <a:rPr lang="en-US" sz="1100" b="1" noProof="1" smtClean="0">
                <a:solidFill>
                  <a:schemeClr val="tx1"/>
                </a:solidFill>
              </a:rPr>
              <a:t>j++)</a:t>
            </a:r>
            <a:endParaRPr lang="en-US" sz="1100" b="1" noProof="1">
              <a:solidFill>
                <a:schemeClr val="tx1"/>
              </a:solidFill>
            </a:endParaRPr>
          </a:p>
          <a:p>
            <a:r>
              <a:rPr lang="en-US" sz="1100" b="1" noProof="1">
                <a:solidFill>
                  <a:schemeClr val="tx1"/>
                </a:solidFill>
              </a:rPr>
              <a:t> </a:t>
            </a:r>
            <a:r>
              <a:rPr lang="en-US" sz="1100" b="1" noProof="1" smtClean="0">
                <a:solidFill>
                  <a:schemeClr val="tx1"/>
                </a:solidFill>
              </a:rPr>
              <a:t>         for(i=0</a:t>
            </a:r>
            <a:r>
              <a:rPr lang="en-US" sz="1100" b="1" noProof="1">
                <a:solidFill>
                  <a:schemeClr val="tx1"/>
                </a:solidFill>
              </a:rPr>
              <a:t>; </a:t>
            </a:r>
            <a:r>
              <a:rPr lang="en-US" sz="1100" b="1" noProof="1" smtClean="0">
                <a:solidFill>
                  <a:schemeClr val="tx1"/>
                </a:solidFill>
              </a:rPr>
              <a:t>i&lt;filas</a:t>
            </a:r>
            <a:r>
              <a:rPr lang="en-US" sz="1100" b="1" noProof="1">
                <a:solidFill>
                  <a:schemeClr val="tx1"/>
                </a:solidFill>
              </a:rPr>
              <a:t>; </a:t>
            </a:r>
            <a:r>
              <a:rPr lang="en-US" sz="1100" b="1" noProof="1" smtClean="0">
                <a:solidFill>
                  <a:schemeClr val="tx1"/>
                </a:solidFill>
              </a:rPr>
              <a:t>i++)</a:t>
            </a:r>
            <a:endParaRPr lang="en-US" sz="1100" b="1" noProof="1">
              <a:solidFill>
                <a:schemeClr val="tx1"/>
              </a:solidFill>
            </a:endParaRPr>
          </a:p>
          <a:p>
            <a:r>
              <a:rPr lang="en-US" sz="1100" b="1" noProof="1" smtClean="0">
                <a:solidFill>
                  <a:schemeClr val="tx1"/>
                </a:solidFill>
              </a:rPr>
              <a:t>               {     cout&lt;&lt;"</a:t>
            </a:r>
            <a:r>
              <a:rPr lang="en-US" sz="1100" b="1" noProof="1">
                <a:solidFill>
                  <a:schemeClr val="tx1"/>
                </a:solidFill>
              </a:rPr>
              <a:t>Ingresar el dato de la fila “ &lt;&lt; i  &lt;&lt; </a:t>
            </a:r>
            <a:r>
              <a:rPr lang="en-US" sz="1100" b="1" noProof="1" smtClean="0">
                <a:solidFill>
                  <a:schemeClr val="tx1"/>
                </a:solidFill>
              </a:rPr>
              <a:t>" </a:t>
            </a:r>
            <a:r>
              <a:rPr lang="en-US" sz="1100" b="1" noProof="1">
                <a:solidFill>
                  <a:schemeClr val="tx1"/>
                </a:solidFill>
              </a:rPr>
              <a:t>y columna “ &lt;&lt; j &lt;&lt; </a:t>
            </a:r>
            <a:r>
              <a:rPr lang="en-US" sz="1100" b="1" noProof="1" smtClean="0">
                <a:solidFill>
                  <a:schemeClr val="tx1"/>
                </a:solidFill>
              </a:rPr>
              <a:t>“ : </a:t>
            </a:r>
            <a:r>
              <a:rPr lang="en-US" sz="1100" b="1" noProof="1">
                <a:solidFill>
                  <a:schemeClr val="tx1"/>
                </a:solidFill>
              </a:rPr>
              <a:t>"</a:t>
            </a:r>
            <a:r>
              <a:rPr lang="en-US" sz="1100" b="1" noProof="1" smtClean="0">
                <a:solidFill>
                  <a:schemeClr val="tx1"/>
                </a:solidFill>
              </a:rPr>
              <a:t>;</a:t>
            </a:r>
            <a:endParaRPr lang="en-US" sz="1100" b="1" noProof="1">
              <a:solidFill>
                <a:schemeClr val="tx1"/>
              </a:solidFill>
            </a:endParaRPr>
          </a:p>
          <a:p>
            <a:r>
              <a:rPr lang="en-US" sz="1100" b="1" noProof="1" smtClean="0">
                <a:solidFill>
                  <a:schemeClr val="tx1"/>
                </a:solidFill>
              </a:rPr>
              <a:t>                      </a:t>
            </a:r>
            <a:r>
              <a:rPr lang="es-PE" sz="1100" b="1" dirty="0" err="1" smtClean="0">
                <a:solidFill>
                  <a:schemeClr val="tx1"/>
                </a:solidFill>
              </a:rPr>
              <a:t>cin</a:t>
            </a:r>
            <a:r>
              <a:rPr lang="es-PE" sz="1100" b="1" dirty="0" smtClean="0">
                <a:solidFill>
                  <a:schemeClr val="tx1"/>
                </a:solidFill>
              </a:rPr>
              <a:t>&gt;&gt;</a:t>
            </a:r>
            <a:r>
              <a:rPr lang="es-PE" sz="1100" b="1" noProof="1" smtClean="0">
                <a:solidFill>
                  <a:schemeClr val="tx1"/>
                </a:solidFill>
              </a:rPr>
              <a:t>Matriz[ i][ </a:t>
            </a:r>
            <a:r>
              <a:rPr lang="es-PE" sz="1100" b="1" noProof="1">
                <a:solidFill>
                  <a:schemeClr val="tx1"/>
                </a:solidFill>
              </a:rPr>
              <a:t>j</a:t>
            </a:r>
            <a:r>
              <a:rPr lang="es-PE" sz="1100" b="1" noProof="1" smtClean="0">
                <a:solidFill>
                  <a:schemeClr val="tx1"/>
                </a:solidFill>
              </a:rPr>
              <a:t> ];</a:t>
            </a:r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 smtClean="0">
                <a:solidFill>
                  <a:schemeClr val="tx1"/>
                </a:solidFill>
              </a:rPr>
              <a:t>               }</a:t>
            </a:r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>
                <a:solidFill>
                  <a:schemeClr val="tx1"/>
                </a:solidFill>
              </a:rPr>
              <a:t>		</a:t>
            </a:r>
          </a:p>
          <a:p>
            <a:r>
              <a:rPr lang="en-US" sz="1100" b="1" noProof="1" smtClean="0">
                <a:solidFill>
                  <a:schemeClr val="tx1"/>
                </a:solidFill>
              </a:rPr>
              <a:t>     for(j=0</a:t>
            </a:r>
            <a:r>
              <a:rPr lang="en-US" sz="1100" b="1" noProof="1">
                <a:solidFill>
                  <a:schemeClr val="tx1"/>
                </a:solidFill>
              </a:rPr>
              <a:t>; j&lt;columnas; j++)</a:t>
            </a:r>
          </a:p>
          <a:p>
            <a:r>
              <a:rPr lang="es-PE" sz="1100" b="1" noProof="1" smtClean="0">
                <a:solidFill>
                  <a:schemeClr val="tx1"/>
                </a:solidFill>
              </a:rPr>
              <a:t>           {     </a:t>
            </a:r>
            <a:r>
              <a:rPr lang="en-US" sz="1100" b="1" noProof="1" smtClean="0">
                <a:solidFill>
                  <a:schemeClr val="tx1"/>
                </a:solidFill>
              </a:rPr>
              <a:t>for(i=0</a:t>
            </a:r>
            <a:r>
              <a:rPr lang="en-US" sz="1100" b="1" noProof="1">
                <a:solidFill>
                  <a:schemeClr val="tx1"/>
                </a:solidFill>
              </a:rPr>
              <a:t>; i&lt;filas; i++)</a:t>
            </a:r>
          </a:p>
          <a:p>
            <a:r>
              <a:rPr lang="es-PE" sz="1100" b="1" noProof="1">
                <a:solidFill>
                  <a:schemeClr val="tx1"/>
                </a:solidFill>
              </a:rPr>
              <a:t> </a:t>
            </a:r>
            <a:r>
              <a:rPr lang="es-PE" sz="1100" b="1" noProof="1" smtClean="0">
                <a:solidFill>
                  <a:schemeClr val="tx1"/>
                </a:solidFill>
              </a:rPr>
              <a:t>                      cout&lt;&lt;Matriz[ i </a:t>
            </a:r>
            <a:r>
              <a:rPr lang="es-PE" sz="1100" b="1" noProof="1">
                <a:solidFill>
                  <a:schemeClr val="tx1"/>
                </a:solidFill>
              </a:rPr>
              <a:t>][ </a:t>
            </a:r>
            <a:r>
              <a:rPr lang="es-PE" sz="1100" b="1" noProof="1" smtClean="0">
                <a:solidFill>
                  <a:schemeClr val="tx1"/>
                </a:solidFill>
              </a:rPr>
              <a:t>j ];</a:t>
            </a:r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>
                <a:solidFill>
                  <a:schemeClr val="tx1"/>
                </a:solidFill>
              </a:rPr>
              <a:t> </a:t>
            </a:r>
            <a:r>
              <a:rPr lang="es-PE" sz="1100" b="1" noProof="1" smtClean="0">
                <a:solidFill>
                  <a:schemeClr val="tx1"/>
                </a:solidFill>
              </a:rPr>
              <a:t>                cout&lt;&lt;"\</a:t>
            </a:r>
            <a:r>
              <a:rPr lang="es-PE" sz="1100" b="1" noProof="1">
                <a:solidFill>
                  <a:schemeClr val="tx1"/>
                </a:solidFill>
              </a:rPr>
              <a:t>n</a:t>
            </a:r>
            <a:r>
              <a:rPr lang="es-PE" sz="1100" b="1" noProof="1" smtClean="0">
                <a:solidFill>
                  <a:schemeClr val="tx1"/>
                </a:solidFill>
              </a:rPr>
              <a:t>";</a:t>
            </a:r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>
                <a:solidFill>
                  <a:schemeClr val="tx1"/>
                </a:solidFill>
              </a:rPr>
              <a:t> </a:t>
            </a:r>
            <a:r>
              <a:rPr lang="es-PE" sz="1100" b="1" noProof="1" smtClean="0">
                <a:solidFill>
                  <a:schemeClr val="tx1"/>
                </a:solidFill>
              </a:rPr>
              <a:t>          }</a:t>
            </a:r>
            <a:endParaRPr lang="es-PE" sz="1100" b="1" noProof="1">
              <a:solidFill>
                <a:schemeClr val="tx1"/>
              </a:solidFill>
            </a:endParaRPr>
          </a:p>
          <a:p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 smtClean="0">
                <a:solidFill>
                  <a:schemeClr val="tx1"/>
                </a:solidFill>
              </a:rPr>
              <a:t>     /* </a:t>
            </a:r>
            <a:r>
              <a:rPr lang="es-PE" sz="1100" b="1" noProof="1">
                <a:solidFill>
                  <a:schemeClr val="tx1"/>
                </a:solidFill>
              </a:rPr>
              <a:t>Como se guardan los datos por filas */</a:t>
            </a:r>
          </a:p>
          <a:p>
            <a:r>
              <a:rPr lang="es-PE" sz="1100" b="1" noProof="1" smtClean="0">
                <a:solidFill>
                  <a:schemeClr val="tx1"/>
                </a:solidFill>
              </a:rPr>
              <a:t>     cout&lt;&lt;"\</a:t>
            </a:r>
            <a:r>
              <a:rPr lang="es-PE" sz="1100" b="1" noProof="1">
                <a:solidFill>
                  <a:schemeClr val="tx1"/>
                </a:solidFill>
              </a:rPr>
              <a:t>n\n</a:t>
            </a:r>
            <a:r>
              <a:rPr lang="es-PE" sz="1100" b="1" noProof="1" smtClean="0">
                <a:solidFill>
                  <a:schemeClr val="tx1"/>
                </a:solidFill>
              </a:rPr>
              <a:t>";</a:t>
            </a:r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 smtClean="0">
                <a:solidFill>
                  <a:schemeClr val="tx1"/>
                </a:solidFill>
              </a:rPr>
              <a:t>     for(i=0</a:t>
            </a:r>
            <a:r>
              <a:rPr lang="es-PE" sz="1100" b="1" noProof="1">
                <a:solidFill>
                  <a:schemeClr val="tx1"/>
                </a:solidFill>
              </a:rPr>
              <a:t>; i&lt;filas; i++)</a:t>
            </a:r>
          </a:p>
          <a:p>
            <a:r>
              <a:rPr lang="es-PE" sz="1100" b="1" noProof="1" smtClean="0">
                <a:solidFill>
                  <a:schemeClr val="tx1"/>
                </a:solidFill>
              </a:rPr>
              <a:t>         {</a:t>
            </a:r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 smtClean="0">
                <a:solidFill>
                  <a:schemeClr val="tx1"/>
                </a:solidFill>
              </a:rPr>
              <a:t>             for(j=0</a:t>
            </a:r>
            <a:r>
              <a:rPr lang="es-PE" sz="1100" b="1" noProof="1">
                <a:solidFill>
                  <a:schemeClr val="tx1"/>
                </a:solidFill>
              </a:rPr>
              <a:t>; j&lt;columnas; j++)</a:t>
            </a:r>
          </a:p>
          <a:p>
            <a:r>
              <a:rPr lang="es-PE" sz="1100" b="1" noProof="1">
                <a:solidFill>
                  <a:schemeClr val="tx1"/>
                </a:solidFill>
              </a:rPr>
              <a:t> </a:t>
            </a:r>
            <a:r>
              <a:rPr lang="es-PE" sz="1100" b="1" noProof="1" smtClean="0">
                <a:solidFill>
                  <a:schemeClr val="tx1"/>
                </a:solidFill>
              </a:rPr>
              <a:t>                 cout&lt;&lt;Matriz[ </a:t>
            </a:r>
            <a:r>
              <a:rPr lang="es-PE" sz="1100" b="1" noProof="1">
                <a:solidFill>
                  <a:schemeClr val="tx1"/>
                </a:solidFill>
              </a:rPr>
              <a:t>i ][ j </a:t>
            </a:r>
            <a:r>
              <a:rPr lang="es-PE" sz="1100" b="1" noProof="1" smtClean="0">
                <a:solidFill>
                  <a:schemeClr val="tx1"/>
                </a:solidFill>
              </a:rPr>
              <a:t>];</a:t>
            </a:r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>
                <a:solidFill>
                  <a:schemeClr val="tx1"/>
                </a:solidFill>
              </a:rPr>
              <a:t> </a:t>
            </a:r>
            <a:r>
              <a:rPr lang="es-PE" sz="1100" b="1" noProof="1" smtClean="0">
                <a:solidFill>
                  <a:schemeClr val="tx1"/>
                </a:solidFill>
              </a:rPr>
              <a:t>            cout&lt;&lt;"\</a:t>
            </a:r>
            <a:r>
              <a:rPr lang="es-PE" sz="1100" b="1" noProof="1">
                <a:solidFill>
                  <a:schemeClr val="tx1"/>
                </a:solidFill>
              </a:rPr>
              <a:t>n</a:t>
            </a:r>
            <a:r>
              <a:rPr lang="es-PE" sz="1100" b="1" noProof="1" smtClean="0">
                <a:solidFill>
                  <a:schemeClr val="tx1"/>
                </a:solidFill>
              </a:rPr>
              <a:t>";</a:t>
            </a:r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>
                <a:solidFill>
                  <a:schemeClr val="tx1"/>
                </a:solidFill>
              </a:rPr>
              <a:t> </a:t>
            </a:r>
            <a:r>
              <a:rPr lang="es-PE" sz="1100" b="1" noProof="1" smtClean="0">
                <a:solidFill>
                  <a:schemeClr val="tx1"/>
                </a:solidFill>
              </a:rPr>
              <a:t>        }</a:t>
            </a:r>
          </a:p>
          <a:p>
            <a:r>
              <a:rPr lang="es-PE" sz="1100" b="1" noProof="1">
                <a:solidFill>
                  <a:schemeClr val="tx1"/>
                </a:solidFill>
              </a:rPr>
              <a:t> </a:t>
            </a:r>
            <a:r>
              <a:rPr lang="es-PE" sz="1100" b="1" noProof="1" smtClean="0">
                <a:solidFill>
                  <a:schemeClr val="tx1"/>
                </a:solidFill>
              </a:rPr>
              <a:t>    _getch();</a:t>
            </a:r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>
                <a:solidFill>
                  <a:schemeClr val="tx1"/>
                </a:solidFill>
              </a:rPr>
              <a:t> </a:t>
            </a:r>
            <a:r>
              <a:rPr lang="es-PE" sz="1100" b="1" noProof="1" smtClean="0">
                <a:solidFill>
                  <a:schemeClr val="tx1"/>
                </a:solidFill>
              </a:rPr>
              <a:t>    return 0;</a:t>
            </a:r>
            <a:endParaRPr lang="es-PE" sz="1100" b="1" noProof="1">
              <a:solidFill>
                <a:schemeClr val="tx1"/>
              </a:solidFill>
            </a:endParaRPr>
          </a:p>
          <a:p>
            <a:r>
              <a:rPr lang="es-PE" sz="1100" b="1" noProof="1" smtClean="0">
                <a:solidFill>
                  <a:schemeClr val="tx1"/>
                </a:solidFill>
              </a:rPr>
              <a:t>}</a:t>
            </a:r>
            <a:endParaRPr lang="es-ES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6"/>
          <p:cNvSpPr>
            <a:spLocks/>
          </p:cNvSpPr>
          <p:nvPr/>
        </p:nvSpPr>
        <p:spPr bwMode="auto">
          <a:xfrm>
            <a:off x="457200" y="21669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bg1"/>
                </a:solidFill>
                <a:latin typeface="Calibri" pitchFamily="34" charset="0"/>
              </a:rPr>
              <a:t>Problema</a:t>
            </a:r>
          </a:p>
        </p:txBody>
      </p:sp>
      <p:sp>
        <p:nvSpPr>
          <p:cNvPr id="20487" name="Content Placeholder 7"/>
          <p:cNvSpPr>
            <a:spLocks/>
          </p:cNvSpPr>
          <p:nvPr/>
        </p:nvSpPr>
        <p:spPr bwMode="auto">
          <a:xfrm>
            <a:off x="457200" y="1828800"/>
            <a:ext cx="8229600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  <a:defRPr/>
            </a:pPr>
            <a:endParaRPr lang="es-PE" sz="280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34148" name="Rectangle 52"/>
          <p:cNvSpPr>
            <a:spLocks noChangeArrowheads="1"/>
          </p:cNvSpPr>
          <p:nvPr/>
        </p:nvSpPr>
        <p:spPr bwMode="auto">
          <a:xfrm>
            <a:off x="601662" y="1580232"/>
            <a:ext cx="79406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s-AR" sz="2800" dirty="0">
                <a:solidFill>
                  <a:srgbClr val="002060"/>
                </a:solidFill>
                <a:latin typeface="Calibri" pitchFamily="34" charset="0"/>
              </a:rPr>
              <a:t>Resolvamos lo </a:t>
            </a:r>
            <a:r>
              <a:rPr kumimoji="1" lang="es-AR" sz="2800" dirty="0" smtClean="0">
                <a:solidFill>
                  <a:srgbClr val="002060"/>
                </a:solidFill>
                <a:latin typeface="Calibri" pitchFamily="34" charset="0"/>
              </a:rPr>
              <a:t>siguiente:</a:t>
            </a:r>
          </a:p>
          <a:p>
            <a:pPr algn="just"/>
            <a:r>
              <a:rPr kumimoji="1" lang="es-AR" sz="2800" dirty="0" smtClean="0">
                <a:solidFill>
                  <a:srgbClr val="002060"/>
                </a:solidFill>
                <a:latin typeface="Calibri" pitchFamily="34" charset="0"/>
              </a:rPr>
              <a:t>Una </a:t>
            </a:r>
            <a:r>
              <a:rPr kumimoji="1" lang="es-AR" sz="2800" dirty="0">
                <a:solidFill>
                  <a:srgbClr val="002060"/>
                </a:solidFill>
                <a:latin typeface="Calibri" pitchFamily="34" charset="0"/>
              </a:rPr>
              <a:t>universidad desea controlar los resultados de los alumnos </a:t>
            </a:r>
            <a:r>
              <a:rPr kumimoji="1" lang="es-AR" sz="2800" dirty="0" smtClean="0">
                <a:solidFill>
                  <a:srgbClr val="002060"/>
                </a:solidFill>
                <a:latin typeface="Calibri" pitchFamily="34" charset="0"/>
              </a:rPr>
              <a:t>de una sección del curso de Lenguaje 1 </a:t>
            </a:r>
            <a:r>
              <a:rPr kumimoji="1" lang="es-AR" sz="2800" dirty="0">
                <a:solidFill>
                  <a:srgbClr val="002060"/>
                </a:solidFill>
                <a:latin typeface="Calibri" pitchFamily="34" charset="0"/>
              </a:rPr>
              <a:t>de la </a:t>
            </a:r>
            <a:r>
              <a:rPr kumimoji="1" lang="es-AR" sz="2800" dirty="0" smtClean="0">
                <a:solidFill>
                  <a:srgbClr val="002060"/>
                </a:solidFill>
                <a:latin typeface="Calibri" pitchFamily="34" charset="0"/>
              </a:rPr>
              <a:t>Facultad </a:t>
            </a:r>
            <a:r>
              <a:rPr kumimoji="1" lang="es-AR" sz="2800" dirty="0">
                <a:solidFill>
                  <a:srgbClr val="002060"/>
                </a:solidFill>
                <a:latin typeface="Calibri" pitchFamily="34" charset="0"/>
              </a:rPr>
              <a:t>de </a:t>
            </a:r>
            <a:r>
              <a:rPr kumimoji="1" lang="es-AR" sz="2800" dirty="0" smtClean="0">
                <a:solidFill>
                  <a:srgbClr val="002060"/>
                </a:solidFill>
                <a:latin typeface="Calibri" pitchFamily="34" charset="0"/>
              </a:rPr>
              <a:t>Ingeniería.</a:t>
            </a:r>
          </a:p>
          <a:p>
            <a:pPr algn="just"/>
            <a:endParaRPr kumimoji="1" lang="es-AR" sz="2800" dirty="0">
              <a:solidFill>
                <a:srgbClr val="002060"/>
              </a:solidFill>
              <a:latin typeface="Calibri" pitchFamily="34" charset="0"/>
            </a:endParaRPr>
          </a:p>
          <a:p>
            <a:pPr algn="just"/>
            <a:r>
              <a:rPr kumimoji="1" lang="es-AR" sz="2800" dirty="0" smtClean="0">
                <a:solidFill>
                  <a:srgbClr val="002060"/>
                </a:solidFill>
                <a:latin typeface="Calibri" pitchFamily="34" charset="0"/>
              </a:rPr>
              <a:t>El </a:t>
            </a:r>
            <a:r>
              <a:rPr kumimoji="1" lang="es-AR" sz="2800" dirty="0">
                <a:solidFill>
                  <a:srgbClr val="002060"/>
                </a:solidFill>
                <a:latin typeface="Calibri" pitchFamily="34" charset="0"/>
              </a:rPr>
              <a:t>programa debe ingresar las </a:t>
            </a:r>
            <a:r>
              <a:rPr kumimoji="1" lang="es-AR" sz="2800" dirty="0" smtClean="0">
                <a:solidFill>
                  <a:srgbClr val="002060"/>
                </a:solidFill>
                <a:latin typeface="Calibri" pitchFamily="34" charset="0"/>
              </a:rPr>
              <a:t>notas de las 6 prácticas </a:t>
            </a:r>
            <a:r>
              <a:rPr kumimoji="1" lang="es-AR" sz="2800" dirty="0">
                <a:solidFill>
                  <a:srgbClr val="002060"/>
                </a:solidFill>
                <a:latin typeface="Calibri" pitchFamily="34" charset="0"/>
              </a:rPr>
              <a:t>de los </a:t>
            </a:r>
            <a:r>
              <a:rPr kumimoji="1" lang="es-AR" sz="2800" dirty="0" smtClean="0">
                <a:solidFill>
                  <a:srgbClr val="002060"/>
                </a:solidFill>
                <a:latin typeface="Calibri" pitchFamily="34" charset="0"/>
              </a:rPr>
              <a:t>30 alumnos matriculados en la sección. Se solicita determinar y </a:t>
            </a:r>
            <a:r>
              <a:rPr kumimoji="1" lang="es-AR" sz="2800" dirty="0">
                <a:solidFill>
                  <a:srgbClr val="002060"/>
                </a:solidFill>
                <a:latin typeface="Calibri" pitchFamily="34" charset="0"/>
              </a:rPr>
              <a:t>visualizar el promedio de </a:t>
            </a:r>
            <a:r>
              <a:rPr kumimoji="1" lang="es-AR" sz="2800" dirty="0" smtClean="0">
                <a:solidFill>
                  <a:srgbClr val="002060"/>
                </a:solidFill>
                <a:latin typeface="Calibri" pitchFamily="34" charset="0"/>
              </a:rPr>
              <a:t>prácticas de cada </a:t>
            </a:r>
            <a:r>
              <a:rPr kumimoji="1" lang="es-AR" sz="2800" dirty="0">
                <a:solidFill>
                  <a:srgbClr val="002060"/>
                </a:solidFill>
                <a:latin typeface="Calibri" pitchFamily="34" charset="0"/>
              </a:rPr>
              <a:t>alumno y el promedio de </a:t>
            </a:r>
            <a:r>
              <a:rPr kumimoji="1" lang="es-AR" sz="2800" dirty="0" smtClean="0">
                <a:solidFill>
                  <a:srgbClr val="002060"/>
                </a:solidFill>
                <a:latin typeface="Calibri" pitchFamily="34" charset="0"/>
              </a:rPr>
              <a:t>cada una de las prácticas.</a:t>
            </a:r>
            <a:endParaRPr kumimoji="1" lang="es-AR" sz="2800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078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6"/>
          <p:cNvSpPr>
            <a:spLocks/>
          </p:cNvSpPr>
          <p:nvPr/>
        </p:nvSpPr>
        <p:spPr bwMode="auto">
          <a:xfrm>
            <a:off x="389731" y="20328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3200" b="1" dirty="0">
                <a:solidFill>
                  <a:schemeClr val="bg1"/>
                </a:solidFill>
                <a:latin typeface="Calibri" pitchFamily="34" charset="0"/>
              </a:rPr>
              <a:t>Ingreso por columnas (Regla del Serrucho)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750" y="1882775"/>
            <a:ext cx="640556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4294967295"/>
          </p:nvPr>
        </p:nvSpPr>
        <p:spPr>
          <a:xfrm>
            <a:off x="393700" y="2863850"/>
            <a:ext cx="8382000" cy="3657600"/>
          </a:xfrm>
          <a:prstGeom prst="rect">
            <a:avLst/>
          </a:prstGeom>
          <a:solidFill>
            <a:schemeClr val="lt1"/>
          </a:solidFill>
          <a:ln w="6350" cap="flat" algn="ctr">
            <a:solidFill>
              <a:schemeClr val="accent2">
                <a:lumMod val="75000"/>
              </a:schemeClr>
            </a:solidFill>
          </a:ln>
        </p:spPr>
        <p:txBody>
          <a:bodyPr lIns="182880" tIns="182880" rIns="182880" bIns="182880">
            <a:normAutofit/>
          </a:bodyPr>
          <a:lstStyle/>
          <a:p>
            <a:pPr marL="0" indent="0" algn="just" defTabSz="182563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err="1" smtClean="0">
                <a:latin typeface="Courier New" pitchFamily="49" charset="0"/>
              </a:rPr>
              <a:t>,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latin typeface="Courier New" pitchFamily="49" charset="0"/>
              </a:rPr>
              <a:t>;</a:t>
            </a:r>
          </a:p>
          <a:p>
            <a:pPr marL="0" indent="0" algn="just" defTabSz="182563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posc</a:t>
            </a:r>
            <a:r>
              <a:rPr lang="es-PE" sz="1600" dirty="0" smtClean="0">
                <a:latin typeface="Courier New" pitchFamily="49" charset="0"/>
              </a:rPr>
              <a:t>=</a:t>
            </a:r>
            <a:r>
              <a:rPr lang="es-PE" sz="1600" dirty="0" err="1" smtClean="0">
                <a:latin typeface="Courier New" pitchFamily="49" charset="0"/>
              </a:rPr>
              <a:t>posf</a:t>
            </a:r>
            <a:r>
              <a:rPr lang="es-PE" sz="1600" dirty="0" smtClean="0">
                <a:latin typeface="Courier New" pitchFamily="49" charset="0"/>
              </a:rPr>
              <a:t>=-1;</a:t>
            </a:r>
          </a:p>
          <a:p>
            <a:pPr marL="0" indent="0" algn="just" defTabSz="182563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>
                <a:latin typeface="Courier New" pitchFamily="49" charset="0"/>
              </a:rPr>
              <a:t>f</a:t>
            </a:r>
            <a:r>
              <a:rPr lang="es-PE" sz="1600" dirty="0" err="1" smtClean="0">
                <a:latin typeface="Courier New" pitchFamily="49" charset="0"/>
              </a:rPr>
              <a:t>or</a:t>
            </a:r>
            <a:r>
              <a:rPr lang="es-PE" sz="1600" dirty="0" smtClean="0">
                <a:latin typeface="Courier New" pitchFamily="49" charset="0"/>
              </a:rPr>
              <a:t> (i=0;i&lt;filas ;i++)</a:t>
            </a:r>
          </a:p>
          <a:p>
            <a:pPr lvl="1" algn="just" defTabSz="182563" eaLnBrk="1" hangingPunct="1">
              <a:lnSpc>
                <a:spcPct val="90000"/>
              </a:lnSpc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>
                <a:solidFill>
                  <a:schemeClr val="tx1"/>
                </a:solidFill>
                <a:latin typeface="Courier New" pitchFamily="49" charset="0"/>
              </a:rPr>
              <a:t>f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or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(j=0;j&lt;columnas ;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j++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(Matriz[i][j]== </a:t>
            </a:r>
            <a:r>
              <a:rPr lang="es-PE" sz="1600" b="1" dirty="0" smtClean="0">
                <a:solidFill>
                  <a:srgbClr val="FF0000"/>
                </a:solidFill>
                <a:latin typeface="Courier New" pitchFamily="49" charset="0"/>
              </a:rPr>
              <a:t>valor 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 { 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=j;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=i;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		 }</a:t>
            </a:r>
          </a:p>
          <a:p>
            <a:pPr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800" dirty="0" err="1" smtClean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s-PE" sz="1800" dirty="0" smtClean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s-PE" sz="1800" dirty="0" err="1" smtClean="0">
                <a:solidFill>
                  <a:schemeClr val="tx1"/>
                </a:solidFill>
                <a:latin typeface="Courier New" pitchFamily="49" charset="0"/>
              </a:rPr>
              <a:t>posf</a:t>
            </a:r>
            <a:r>
              <a:rPr lang="es-PE" sz="1800" dirty="0" smtClean="0">
                <a:solidFill>
                  <a:schemeClr val="tx1"/>
                </a:solidFill>
                <a:latin typeface="Courier New" pitchFamily="49" charset="0"/>
              </a:rPr>
              <a:t>==-1 || </a:t>
            </a:r>
            <a:r>
              <a:rPr lang="es-PE" sz="1800" dirty="0" err="1" smtClean="0">
                <a:solidFill>
                  <a:schemeClr val="tx1"/>
                </a:solidFill>
                <a:latin typeface="Courier New" pitchFamily="49" charset="0"/>
              </a:rPr>
              <a:t>posc</a:t>
            </a:r>
            <a:r>
              <a:rPr lang="es-PE" sz="1800" dirty="0" smtClean="0">
                <a:solidFill>
                  <a:schemeClr val="tx1"/>
                </a:solidFill>
                <a:latin typeface="Courier New" pitchFamily="49" charset="0"/>
              </a:rPr>
              <a:t>==-1) </a:t>
            </a:r>
          </a:p>
          <a:p>
            <a:pPr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800" dirty="0" smtClean="0">
                <a:solidFill>
                  <a:schemeClr val="tx1"/>
                </a:solidFill>
                <a:latin typeface="Courier New" pitchFamily="49" charset="0"/>
              </a:rPr>
              <a:t>	 </a:t>
            </a:r>
            <a:r>
              <a:rPr lang="es-PE" sz="1800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s-PE" sz="1800" dirty="0" smtClean="0">
                <a:solidFill>
                  <a:schemeClr val="tx1"/>
                </a:solidFill>
                <a:latin typeface="Courier New" pitchFamily="49" charset="0"/>
              </a:rPr>
              <a:t>&lt;&lt;“El dato no se encuentra en la matriz”;</a:t>
            </a:r>
          </a:p>
          <a:p>
            <a:pPr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800" dirty="0" err="1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s-PE" sz="1800" dirty="0" err="1" smtClean="0">
                <a:solidFill>
                  <a:schemeClr val="tx1"/>
                </a:solidFill>
                <a:latin typeface="Courier New" pitchFamily="49" charset="0"/>
              </a:rPr>
              <a:t>lse</a:t>
            </a:r>
            <a:endParaRPr lang="es-PE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algn="just" defTabSz="182563" eaLnBrk="1" hangingPunct="1">
              <a:lnSpc>
                <a:spcPct val="90000"/>
              </a:lnSpc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800" dirty="0" smtClean="0">
                <a:solidFill>
                  <a:schemeClr val="tx1"/>
                </a:solidFill>
                <a:latin typeface="Courier New" pitchFamily="49" charset="0"/>
              </a:rPr>
              <a:t>	 </a:t>
            </a:r>
            <a:r>
              <a:rPr lang="es-PE" sz="1800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s-PE" sz="1800" dirty="0" smtClean="0">
                <a:solidFill>
                  <a:schemeClr val="tx1"/>
                </a:solidFill>
                <a:latin typeface="Courier New" pitchFamily="49" charset="0"/>
              </a:rPr>
              <a:t>&lt;&lt;“El </a:t>
            </a:r>
            <a:r>
              <a:rPr lang="es-PE" sz="1800" dirty="0">
                <a:solidFill>
                  <a:schemeClr val="tx1"/>
                </a:solidFill>
                <a:latin typeface="Courier New" pitchFamily="49" charset="0"/>
              </a:rPr>
              <a:t>dato </a:t>
            </a:r>
            <a:r>
              <a:rPr lang="es-PE" sz="1800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s-PE" sz="1800" dirty="0">
                <a:solidFill>
                  <a:schemeClr val="tx1"/>
                </a:solidFill>
                <a:latin typeface="Courier New" pitchFamily="49" charset="0"/>
              </a:rPr>
              <a:t>encuentra en </a:t>
            </a:r>
            <a:r>
              <a:rPr lang="es-PE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s-PE" sz="1800" dirty="0" smtClean="0">
                <a:latin typeface="Courier New" pitchFamily="49" charset="0"/>
              </a:rPr>
              <a:t>:”&lt;&lt; </a:t>
            </a:r>
            <a:r>
              <a:rPr lang="es-PE" sz="1800" dirty="0" err="1" smtClean="0">
                <a:latin typeface="Courier New" pitchFamily="49" charset="0"/>
              </a:rPr>
              <a:t>posf</a:t>
            </a:r>
            <a:r>
              <a:rPr lang="es-PE" sz="1800" dirty="0" smtClean="0">
                <a:latin typeface="Courier New" pitchFamily="49" charset="0"/>
              </a:rPr>
              <a:t> &lt;&lt;” </a:t>
            </a:r>
            <a:r>
              <a:rPr lang="es-PE" sz="1800" dirty="0" smtClean="0">
                <a:solidFill>
                  <a:schemeClr val="tx1"/>
                </a:solidFill>
                <a:latin typeface="Courier New" pitchFamily="49" charset="0"/>
              </a:rPr>
              <a:t>j:”&lt;&lt;posc;</a:t>
            </a:r>
            <a:endParaRPr lang="es-PE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93700" y="1427746"/>
            <a:ext cx="8382000" cy="1361491"/>
          </a:xfrm>
          <a:prstGeom prst="rect">
            <a:avLst/>
          </a:prstGeom>
          <a:noFill/>
          <a:ln cap="flat" algn="ctr">
            <a:solidFill>
              <a:schemeClr val="accent2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sz="2400" dirty="0" smtClean="0"/>
              <a:t>Sea </a:t>
            </a:r>
            <a:r>
              <a:rPr lang="es-PE" sz="2400" dirty="0" smtClean="0">
                <a:solidFill>
                  <a:srgbClr val="FF0000"/>
                </a:solidFill>
              </a:rPr>
              <a:t>valor</a:t>
            </a:r>
            <a:r>
              <a:rPr lang="es-PE" sz="2400" dirty="0" smtClean="0"/>
              <a:t> el dato que se busca en una matriz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sz="2400" dirty="0" err="1" smtClean="0">
                <a:solidFill>
                  <a:srgbClr val="0000FF"/>
                </a:solidFill>
              </a:rPr>
              <a:t>posc</a:t>
            </a:r>
            <a:r>
              <a:rPr lang="es-PE" sz="2400" dirty="0" smtClean="0"/>
              <a:t> : El número de columna donde está el dato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sz="2400" dirty="0" err="1" smtClean="0">
                <a:solidFill>
                  <a:srgbClr val="0000FF"/>
                </a:solidFill>
              </a:rPr>
              <a:t>posf</a:t>
            </a:r>
            <a:r>
              <a:rPr lang="es-PE" sz="2400" dirty="0" smtClean="0"/>
              <a:t>:  El número de fila donde está el dato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32610" y="32875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Búsqueda Ineficiente de la ultima ocurrencia de  un dato en la Matriz</a:t>
            </a:r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4294967295"/>
          </p:nvPr>
        </p:nvSpPr>
        <p:spPr>
          <a:xfrm>
            <a:off x="393700" y="2863850"/>
            <a:ext cx="8382000" cy="3657600"/>
          </a:xfrm>
          <a:prstGeom prst="rect">
            <a:avLst/>
          </a:prstGeom>
          <a:solidFill>
            <a:schemeClr val="lt1"/>
          </a:solidFill>
          <a:ln w="6350" cap="flat" algn="ctr">
            <a:solidFill>
              <a:schemeClr val="accent2">
                <a:lumMod val="75000"/>
              </a:schemeClr>
            </a:solidFill>
          </a:ln>
        </p:spPr>
        <p:txBody>
          <a:bodyPr lIns="182880" tIns="182880" rIns="182880" bIns="182880">
            <a:normAutofit/>
          </a:bodyPr>
          <a:lstStyle/>
          <a:p>
            <a:pPr marL="0" indent="0" algn="just" defTabSz="182563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err="1" smtClean="0">
                <a:latin typeface="Courier New" pitchFamily="49" charset="0"/>
              </a:rPr>
              <a:t>,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latin typeface="Courier New" pitchFamily="49" charset="0"/>
              </a:rPr>
              <a:t>;</a:t>
            </a:r>
          </a:p>
          <a:p>
            <a:pPr marL="0" indent="0" algn="just" defTabSz="182563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posc</a:t>
            </a:r>
            <a:r>
              <a:rPr lang="es-PE" sz="1600" dirty="0" smtClean="0">
                <a:latin typeface="Courier New" pitchFamily="49" charset="0"/>
              </a:rPr>
              <a:t>=</a:t>
            </a:r>
            <a:r>
              <a:rPr lang="es-PE" sz="1600" dirty="0" err="1" smtClean="0">
                <a:latin typeface="Courier New" pitchFamily="49" charset="0"/>
              </a:rPr>
              <a:t>posf</a:t>
            </a:r>
            <a:r>
              <a:rPr lang="es-PE" sz="1600" dirty="0" smtClean="0">
                <a:latin typeface="Courier New" pitchFamily="49" charset="0"/>
              </a:rPr>
              <a:t>=-1;cont=0;</a:t>
            </a:r>
          </a:p>
          <a:p>
            <a:pPr marL="0" indent="0" algn="just" defTabSz="182563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>
                <a:latin typeface="Courier New" pitchFamily="49" charset="0"/>
              </a:rPr>
              <a:t>f</a:t>
            </a:r>
            <a:r>
              <a:rPr lang="es-PE" sz="1600" dirty="0" err="1" smtClean="0">
                <a:latin typeface="Courier New" pitchFamily="49" charset="0"/>
              </a:rPr>
              <a:t>or</a:t>
            </a:r>
            <a:r>
              <a:rPr lang="es-PE" sz="1600" dirty="0" smtClean="0">
                <a:latin typeface="Courier New" pitchFamily="49" charset="0"/>
              </a:rPr>
              <a:t> (i=0;i&lt;filas ;i++)</a:t>
            </a:r>
          </a:p>
          <a:p>
            <a:pPr lvl="1" algn="just" defTabSz="182563" eaLnBrk="1" hangingPunct="1">
              <a:lnSpc>
                <a:spcPct val="90000"/>
              </a:lnSpc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>
                <a:solidFill>
                  <a:schemeClr val="tx1"/>
                </a:solidFill>
                <a:latin typeface="Courier New" pitchFamily="49" charset="0"/>
              </a:rPr>
              <a:t>f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or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(j=0;j&lt;columnas ;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j++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(Matriz[i][j]== </a:t>
            </a:r>
            <a:r>
              <a:rPr lang="es-PE" sz="1600" b="1" dirty="0" smtClean="0">
                <a:solidFill>
                  <a:srgbClr val="FF0000"/>
                </a:solidFill>
                <a:latin typeface="Courier New" pitchFamily="49" charset="0"/>
              </a:rPr>
              <a:t>valor </a:t>
            </a:r>
            <a:r>
              <a:rPr lang="es-PE" sz="1600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s-PE" sz="1600" dirty="0" err="1">
                <a:solidFill>
                  <a:schemeClr val="tx1"/>
                </a:solidFill>
                <a:latin typeface="Courier New" pitchFamily="49" charset="0"/>
              </a:rPr>
              <a:t>cont</a:t>
            </a:r>
            <a:r>
              <a:rPr lang="es-PE" sz="1600" dirty="0">
                <a:solidFill>
                  <a:schemeClr val="tx1"/>
                </a:solidFill>
                <a:latin typeface="Courier New" pitchFamily="49" charset="0"/>
              </a:rPr>
              <a:t>==0 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 { 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=j; 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cont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=i;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		 }</a:t>
            </a:r>
          </a:p>
          <a:p>
            <a:pPr algn="just" defTabSz="182563" eaLnBrk="1" hangingPunct="1">
              <a:lnSpc>
                <a:spcPct val="90000"/>
              </a:lnSpc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800" dirty="0" err="1">
                <a:latin typeface="Courier New" pitchFamily="49" charset="0"/>
              </a:rPr>
              <a:t>if</a:t>
            </a:r>
            <a:r>
              <a:rPr lang="es-PE" sz="1800" dirty="0">
                <a:latin typeface="Courier New" pitchFamily="49" charset="0"/>
              </a:rPr>
              <a:t> (</a:t>
            </a:r>
            <a:r>
              <a:rPr lang="es-PE" sz="1800" dirty="0" err="1">
                <a:latin typeface="Courier New" pitchFamily="49" charset="0"/>
              </a:rPr>
              <a:t>posf</a:t>
            </a:r>
            <a:r>
              <a:rPr lang="es-PE" sz="1800" dirty="0">
                <a:latin typeface="Courier New" pitchFamily="49" charset="0"/>
              </a:rPr>
              <a:t>==-1 || </a:t>
            </a:r>
            <a:r>
              <a:rPr lang="es-PE" sz="1800" dirty="0" err="1">
                <a:latin typeface="Courier New" pitchFamily="49" charset="0"/>
              </a:rPr>
              <a:t>posc</a:t>
            </a:r>
            <a:r>
              <a:rPr lang="es-PE" sz="1800" dirty="0">
                <a:latin typeface="Courier New" pitchFamily="49" charset="0"/>
              </a:rPr>
              <a:t>==-1) </a:t>
            </a:r>
          </a:p>
          <a:p>
            <a:pPr algn="just" defTabSz="182563" eaLnBrk="1" hangingPunct="1">
              <a:lnSpc>
                <a:spcPct val="90000"/>
              </a:lnSpc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800" dirty="0">
                <a:latin typeface="Courier New" pitchFamily="49" charset="0"/>
              </a:rPr>
              <a:t>	 </a:t>
            </a:r>
            <a:r>
              <a:rPr lang="es-PE" sz="1800" dirty="0" err="1">
                <a:latin typeface="Courier New" pitchFamily="49" charset="0"/>
              </a:rPr>
              <a:t>cout</a:t>
            </a:r>
            <a:r>
              <a:rPr lang="es-PE" sz="1800" dirty="0">
                <a:latin typeface="Courier New" pitchFamily="49" charset="0"/>
              </a:rPr>
              <a:t>&lt;&lt;“El dato no se encuentra en la matriz”;</a:t>
            </a:r>
          </a:p>
          <a:p>
            <a:pPr algn="just" defTabSz="182563" eaLnBrk="1" hangingPunct="1">
              <a:lnSpc>
                <a:spcPct val="90000"/>
              </a:lnSpc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800" dirty="0" err="1">
                <a:latin typeface="Courier New" pitchFamily="49" charset="0"/>
              </a:rPr>
              <a:t>else</a:t>
            </a:r>
            <a:endParaRPr lang="es-PE" sz="1800" dirty="0">
              <a:latin typeface="Courier New" pitchFamily="49" charset="0"/>
            </a:endParaRPr>
          </a:p>
          <a:p>
            <a:pPr algn="just" defTabSz="182563" eaLnBrk="1" hangingPunct="1">
              <a:lnSpc>
                <a:spcPct val="90000"/>
              </a:lnSpc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800" dirty="0">
                <a:latin typeface="Courier New" pitchFamily="49" charset="0"/>
              </a:rPr>
              <a:t>	 </a:t>
            </a:r>
            <a:r>
              <a:rPr lang="es-PE" sz="1800" dirty="0" err="1">
                <a:latin typeface="Courier New" pitchFamily="49" charset="0"/>
              </a:rPr>
              <a:t>cout</a:t>
            </a:r>
            <a:r>
              <a:rPr lang="es-PE" sz="1800" dirty="0">
                <a:latin typeface="Courier New" pitchFamily="49" charset="0"/>
              </a:rPr>
              <a:t>&lt;&lt;“El dato e encuentra en i:”&lt;&lt; </a:t>
            </a:r>
            <a:r>
              <a:rPr lang="es-PE" sz="1800" dirty="0" err="1">
                <a:latin typeface="Courier New" pitchFamily="49" charset="0"/>
              </a:rPr>
              <a:t>posf</a:t>
            </a:r>
            <a:r>
              <a:rPr lang="es-PE" sz="1800" dirty="0">
                <a:latin typeface="Courier New" pitchFamily="49" charset="0"/>
              </a:rPr>
              <a:t> &lt;&lt;” j:”&lt;&lt;</a:t>
            </a:r>
            <a:r>
              <a:rPr lang="es-PE" sz="1800" dirty="0" smtClean="0">
                <a:latin typeface="Courier New" pitchFamily="49" charset="0"/>
              </a:rPr>
              <a:t>posc;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93700" y="1309854"/>
            <a:ext cx="8382000" cy="1537954"/>
          </a:xfrm>
          <a:prstGeom prst="rect">
            <a:avLst/>
          </a:prstGeom>
          <a:noFill/>
          <a:ln cap="flat" algn="ctr">
            <a:solidFill>
              <a:schemeClr val="accent2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dirty="0" smtClean="0"/>
              <a:t>Sea </a:t>
            </a:r>
            <a:r>
              <a:rPr lang="es-PE" dirty="0" smtClean="0">
                <a:solidFill>
                  <a:srgbClr val="FF0000"/>
                </a:solidFill>
              </a:rPr>
              <a:t>valor</a:t>
            </a:r>
            <a:r>
              <a:rPr lang="es-PE" dirty="0" smtClean="0"/>
              <a:t> el dato que se busca en una matriz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dirty="0" err="1" smtClean="0">
                <a:solidFill>
                  <a:srgbClr val="0000FF"/>
                </a:solidFill>
              </a:rPr>
              <a:t>posc</a:t>
            </a:r>
            <a:r>
              <a:rPr lang="es-PE" dirty="0" smtClean="0"/>
              <a:t> : El número de columna donde está el dato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dirty="0" err="1" smtClean="0">
                <a:solidFill>
                  <a:srgbClr val="0000FF"/>
                </a:solidFill>
              </a:rPr>
              <a:t>posf</a:t>
            </a:r>
            <a:r>
              <a:rPr lang="es-PE" dirty="0" smtClean="0"/>
              <a:t>:  El número de fila donde está el dato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00527" y="31581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Búsqueda Ineficiente de la primera ocurrencia de  un dato en la Matriz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08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4294967295"/>
          </p:nvPr>
        </p:nvSpPr>
        <p:spPr>
          <a:xfrm>
            <a:off x="393700" y="2863850"/>
            <a:ext cx="8382000" cy="3657600"/>
          </a:xfrm>
          <a:prstGeom prst="rect">
            <a:avLst/>
          </a:prstGeom>
          <a:solidFill>
            <a:schemeClr val="lt1"/>
          </a:solidFill>
          <a:ln w="6350" cap="flat" algn="ctr">
            <a:solidFill>
              <a:schemeClr val="accent2">
                <a:lumMod val="75000"/>
              </a:schemeClr>
            </a:solidFill>
          </a:ln>
        </p:spPr>
        <p:txBody>
          <a:bodyPr lIns="182880" tIns="182880" rIns="182880" bIns="182880">
            <a:normAutofit/>
          </a:bodyPr>
          <a:lstStyle/>
          <a:p>
            <a:pPr marL="0" indent="0" algn="just" defTabSz="182563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bool</a:t>
            </a:r>
            <a:r>
              <a:rPr lang="es-PE" sz="1600" dirty="0" smtClean="0">
                <a:latin typeface="Courier New" pitchFamily="49" charset="0"/>
              </a:rPr>
              <a:t> </a:t>
            </a:r>
            <a:r>
              <a:rPr lang="es-PE" sz="1600" dirty="0" err="1" smtClean="0">
                <a:latin typeface="Courier New" pitchFamily="49" charset="0"/>
              </a:rPr>
              <a:t>encontro</a:t>
            </a:r>
            <a:r>
              <a:rPr lang="es-PE" sz="1600" dirty="0" smtClean="0">
                <a:latin typeface="Courier New" pitchFamily="49" charset="0"/>
              </a:rPr>
              <a:t>;</a:t>
            </a:r>
          </a:p>
          <a:p>
            <a:pPr marL="0" indent="0" algn="just" defTabSz="182563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err="1" smtClean="0">
                <a:latin typeface="Courier New" pitchFamily="49" charset="0"/>
              </a:rPr>
              <a:t>,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latin typeface="Courier New" pitchFamily="49" charset="0"/>
              </a:rPr>
              <a:t>;</a:t>
            </a:r>
          </a:p>
          <a:p>
            <a:pPr marL="0" indent="0" algn="just" defTabSz="182563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encontro</a:t>
            </a:r>
            <a:r>
              <a:rPr lang="es-PE" sz="1600" dirty="0" smtClean="0">
                <a:latin typeface="Courier New" pitchFamily="49" charset="0"/>
              </a:rPr>
              <a:t>=</a:t>
            </a:r>
            <a:r>
              <a:rPr lang="es-PE" sz="1600" b="1" dirty="0" smtClean="0">
                <a:latin typeface="Courier New" pitchFamily="49" charset="0"/>
              </a:rPr>
              <a:t>false</a:t>
            </a:r>
            <a:r>
              <a:rPr lang="es-PE" sz="1600" dirty="0" smtClean="0">
                <a:latin typeface="Courier New" pitchFamily="49" charset="0"/>
              </a:rPr>
              <a:t>;</a:t>
            </a:r>
          </a:p>
          <a:p>
            <a:pPr marL="0" indent="0" algn="just" defTabSz="182563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for</a:t>
            </a:r>
            <a:r>
              <a:rPr lang="es-PE" sz="1600" dirty="0" smtClean="0">
                <a:latin typeface="Courier New" pitchFamily="49" charset="0"/>
              </a:rPr>
              <a:t> (i=0;i&lt;filas &amp;&amp; </a:t>
            </a:r>
            <a:r>
              <a:rPr lang="es-PE" sz="1600" dirty="0" err="1" smtClean="0">
                <a:latin typeface="Courier New" pitchFamily="49" charset="0"/>
              </a:rPr>
              <a:t>encontro</a:t>
            </a:r>
            <a:r>
              <a:rPr lang="es-PE" sz="1600" dirty="0" smtClean="0">
                <a:latin typeface="Courier New" pitchFamily="49" charset="0"/>
              </a:rPr>
              <a:t>==</a:t>
            </a:r>
            <a:r>
              <a:rPr lang="es-PE" sz="1600" dirty="0" err="1" smtClean="0">
                <a:latin typeface="Courier New" pitchFamily="49" charset="0"/>
              </a:rPr>
              <a:t>false;i</a:t>
            </a:r>
            <a:r>
              <a:rPr lang="es-PE" sz="1600" dirty="0" smtClean="0">
                <a:latin typeface="Courier New" pitchFamily="49" charset="0"/>
              </a:rPr>
              <a:t>++)</a:t>
            </a:r>
          </a:p>
          <a:p>
            <a:pPr lvl="1" algn="just" defTabSz="182563" eaLnBrk="1" hangingPunct="1">
              <a:lnSpc>
                <a:spcPct val="90000"/>
              </a:lnSpc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(j=0;j&lt;columnas </a:t>
            </a:r>
            <a:r>
              <a:rPr lang="es-PE" sz="1600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encontro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==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false;j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(Matriz[i][j]== </a:t>
            </a:r>
            <a:r>
              <a:rPr lang="es-PE" sz="1600" b="1" dirty="0" smtClean="0">
                <a:solidFill>
                  <a:srgbClr val="FF0000"/>
                </a:solidFill>
                <a:latin typeface="Courier New" pitchFamily="49" charset="0"/>
              </a:rPr>
              <a:t>valor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  { 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encontro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s-PE" sz="1600" b="1" dirty="0" smtClean="0">
                <a:solidFill>
                  <a:schemeClr val="tx1"/>
                </a:solidFill>
                <a:latin typeface="Courier New" pitchFamily="49" charset="0"/>
              </a:rPr>
              <a:t>true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		    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=j;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=i;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		 }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(!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encontro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lvl="1" algn="just" defTabSz="182563" eaLnBrk="1" hangingPunct="1">
              <a:lnSpc>
                <a:spcPct val="90000"/>
              </a:lnSpc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&lt;&lt;“El dato no se encuentra en la matriz”;</a:t>
            </a:r>
            <a:endParaRPr lang="es-PE" sz="2800" dirty="0" smtClean="0">
              <a:solidFill>
                <a:schemeClr val="tx1"/>
              </a:solidFill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93700" y="1443788"/>
            <a:ext cx="8382000" cy="1345449"/>
          </a:xfrm>
          <a:prstGeom prst="rect">
            <a:avLst/>
          </a:prstGeom>
          <a:noFill/>
          <a:ln cap="flat" algn="ctr">
            <a:solidFill>
              <a:schemeClr val="accent2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>
            <a:normAutofit lnSpcReduction="10000"/>
          </a:bodyPr>
          <a:lstStyle/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dirty="0" smtClean="0"/>
              <a:t>Sea </a:t>
            </a:r>
            <a:r>
              <a:rPr lang="es-PE" dirty="0" smtClean="0">
                <a:solidFill>
                  <a:srgbClr val="FF0000"/>
                </a:solidFill>
              </a:rPr>
              <a:t>valor</a:t>
            </a:r>
            <a:r>
              <a:rPr lang="es-PE" dirty="0" smtClean="0"/>
              <a:t> el dato que se busca en una matriz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dirty="0" err="1" smtClean="0">
                <a:solidFill>
                  <a:srgbClr val="0000FF"/>
                </a:solidFill>
              </a:rPr>
              <a:t>posc</a:t>
            </a:r>
            <a:r>
              <a:rPr lang="es-PE" dirty="0" smtClean="0"/>
              <a:t> : El número de columna donde está el dato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dirty="0" err="1" smtClean="0">
                <a:solidFill>
                  <a:srgbClr val="0000FF"/>
                </a:solidFill>
              </a:rPr>
              <a:t>posf</a:t>
            </a:r>
            <a:r>
              <a:rPr lang="es-PE" dirty="0" smtClean="0"/>
              <a:t>:  El número de fila donde está el dato</a:t>
            </a:r>
            <a:endParaRPr lang="es-PE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393700" y="417094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Búsqueda de un dato en la Matriz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198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4294967295"/>
          </p:nvPr>
        </p:nvSpPr>
        <p:spPr>
          <a:xfrm>
            <a:off x="349250" y="2873375"/>
            <a:ext cx="8382000" cy="3657600"/>
          </a:xfrm>
          <a:prstGeom prst="rect">
            <a:avLst/>
          </a:prstGeom>
          <a:solidFill>
            <a:schemeClr val="lt1"/>
          </a:solidFill>
          <a:ln w="6350" cap="flat" algn="ctr">
            <a:solidFill>
              <a:schemeClr val="accent2">
                <a:lumMod val="75000"/>
              </a:schemeClr>
            </a:solidFill>
          </a:ln>
        </p:spPr>
        <p:txBody>
          <a:bodyPr lIns="182880" tIns="182880" rIns="182880" bIns="182880">
            <a:normAutofit/>
          </a:bodyPr>
          <a:lstStyle/>
          <a:p>
            <a:pPr marL="0" indent="0" algn="just" defTabSz="182563" eaLnBrk="1" hangingPunct="1">
              <a:spcBef>
                <a:spcPct val="0"/>
              </a:spcBef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 </a:t>
            </a: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valormayor</a:t>
            </a:r>
            <a:r>
              <a:rPr lang="es-PE" sz="1600" dirty="0" smtClean="0">
                <a:latin typeface="Courier New" pitchFamily="49" charset="0"/>
              </a:rPr>
              <a:t>;</a:t>
            </a:r>
          </a:p>
          <a:p>
            <a:pPr marL="0" indent="0" algn="just" defTabSz="182563" eaLnBrk="1" hangingPunct="1">
              <a:spcBef>
                <a:spcPct val="0"/>
              </a:spcBef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err="1" smtClean="0">
                <a:latin typeface="Courier New" pitchFamily="49" charset="0"/>
              </a:rPr>
              <a:t>,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latin typeface="Courier New" pitchFamily="49" charset="0"/>
              </a:rPr>
              <a:t>;</a:t>
            </a:r>
          </a:p>
          <a:p>
            <a:pPr marL="0" indent="0" algn="just" defTabSz="182563" eaLnBrk="1" hangingPunct="1">
              <a:spcBef>
                <a:spcPct val="0"/>
              </a:spcBef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smtClean="0">
                <a:latin typeface="Courier New" pitchFamily="49" charset="0"/>
              </a:rPr>
              <a:t>=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latin typeface="Courier New" pitchFamily="49" charset="0"/>
              </a:rPr>
              <a:t>=0;</a:t>
            </a:r>
          </a:p>
          <a:p>
            <a:pPr marL="0" indent="0" algn="just" defTabSz="182563" eaLnBrk="1" hangingPunct="1">
              <a:spcBef>
                <a:spcPct val="0"/>
              </a:spcBef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valormayor</a:t>
            </a:r>
            <a:r>
              <a:rPr lang="es-PE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s-PE" sz="1600" dirty="0" smtClean="0">
                <a:latin typeface="Courier New" pitchFamily="49" charset="0"/>
              </a:rPr>
              <a:t>=Matriz[0][0];</a:t>
            </a:r>
          </a:p>
          <a:p>
            <a:pPr marL="0" indent="0" algn="just" defTabSz="182563" eaLnBrk="1" hangingPunct="1">
              <a:spcBef>
                <a:spcPct val="0"/>
              </a:spcBef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for</a:t>
            </a:r>
            <a:r>
              <a:rPr lang="es-PE" sz="1600" dirty="0" smtClean="0">
                <a:latin typeface="Courier New" pitchFamily="49" charset="0"/>
              </a:rPr>
              <a:t> (i=0;i&lt;</a:t>
            </a:r>
            <a:r>
              <a:rPr lang="es-PE" sz="1600" dirty="0" err="1" smtClean="0">
                <a:latin typeface="Courier New" pitchFamily="49" charset="0"/>
              </a:rPr>
              <a:t>filas;i</a:t>
            </a:r>
            <a:r>
              <a:rPr lang="es-PE" sz="1600" dirty="0" smtClean="0">
                <a:latin typeface="Courier New" pitchFamily="49" charset="0"/>
              </a:rPr>
              <a:t>++)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(j=0;j&lt;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columnas;j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(Matriz[i][j]&gt;</a:t>
            </a: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valormayor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  { </a:t>
            </a: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valormayor</a:t>
            </a:r>
            <a:r>
              <a:rPr lang="es-PE" sz="1600" b="1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Matriz[i][j];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		    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=j;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=i;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		 }</a:t>
            </a:r>
          </a:p>
          <a:p>
            <a:pPr marL="0" lvl="1" indent="0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&lt;&lt;“El mayor valor almacenado es : ”&lt;&lt;</a:t>
            </a:r>
            <a:r>
              <a:rPr lang="es-PE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valormayor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s-PE" sz="2800" dirty="0" smtClean="0">
              <a:solidFill>
                <a:schemeClr val="tx1"/>
              </a:solidFill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49250" y="1283367"/>
            <a:ext cx="8382000" cy="1483645"/>
          </a:xfrm>
          <a:prstGeom prst="rect">
            <a:avLst/>
          </a:prstGeom>
          <a:noFill/>
          <a:ln cap="flat" algn="ctr">
            <a:solidFill>
              <a:schemeClr val="accent2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dirty="0" err="1" smtClean="0">
                <a:solidFill>
                  <a:srgbClr val="FF0000"/>
                </a:solidFill>
              </a:rPr>
              <a:t>valormayor</a:t>
            </a:r>
            <a:r>
              <a:rPr lang="es-PE" dirty="0" smtClean="0">
                <a:solidFill>
                  <a:srgbClr val="FF0000"/>
                </a:solidFill>
              </a:rPr>
              <a:t>: </a:t>
            </a:r>
            <a:r>
              <a:rPr lang="es-PE" dirty="0" smtClean="0"/>
              <a:t>Mayor valor de la matriz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dirty="0" err="1" smtClean="0">
                <a:solidFill>
                  <a:srgbClr val="0000FF"/>
                </a:solidFill>
              </a:rPr>
              <a:t>posc</a:t>
            </a:r>
            <a:r>
              <a:rPr lang="es-PE" dirty="0" smtClean="0"/>
              <a:t> : El número de columna donde está el dato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dirty="0" err="1" smtClean="0">
                <a:solidFill>
                  <a:srgbClr val="0000FF"/>
                </a:solidFill>
              </a:rPr>
              <a:t>posf</a:t>
            </a:r>
            <a:r>
              <a:rPr lang="es-PE" dirty="0" smtClean="0"/>
              <a:t>:  El número de fila donde está el dato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49250" y="30652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>
                <a:solidFill>
                  <a:schemeClr val="bg1"/>
                </a:solidFill>
              </a:rPr>
              <a:t>Búsqueda del mayor valor  en la Matriz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4294967295"/>
          </p:nvPr>
        </p:nvSpPr>
        <p:spPr>
          <a:xfrm>
            <a:off x="415925" y="2840038"/>
            <a:ext cx="8382000" cy="3657600"/>
          </a:xfrm>
          <a:prstGeom prst="rect">
            <a:avLst/>
          </a:prstGeom>
          <a:solidFill>
            <a:schemeClr val="lt1"/>
          </a:solidFill>
          <a:ln w="6350" cap="flat" algn="ctr">
            <a:solidFill>
              <a:schemeClr val="accent2">
                <a:lumMod val="75000"/>
              </a:schemeClr>
            </a:solidFill>
          </a:ln>
        </p:spPr>
        <p:txBody>
          <a:bodyPr lIns="182880" tIns="182880" rIns="182880" bIns="182880">
            <a:normAutofit/>
          </a:bodyPr>
          <a:lstStyle/>
          <a:p>
            <a:pPr marL="0" indent="0" algn="just" defTabSz="182563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 </a:t>
            </a: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valormenor</a:t>
            </a:r>
            <a:r>
              <a:rPr lang="es-PE" sz="1600" dirty="0" smtClean="0">
                <a:latin typeface="Courier New" pitchFamily="49" charset="0"/>
              </a:rPr>
              <a:t>;</a:t>
            </a:r>
          </a:p>
          <a:p>
            <a:pPr marL="0" indent="0" algn="just" defTabSz="182563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err="1" smtClean="0">
                <a:latin typeface="Courier New" pitchFamily="49" charset="0"/>
              </a:rPr>
              <a:t>,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latin typeface="Courier New" pitchFamily="49" charset="0"/>
              </a:rPr>
              <a:t>;</a:t>
            </a:r>
          </a:p>
          <a:p>
            <a:pPr marL="0" indent="0" algn="just" defTabSz="182563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smtClean="0">
                <a:latin typeface="Courier New" pitchFamily="49" charset="0"/>
              </a:rPr>
              <a:t>=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latin typeface="Courier New" pitchFamily="49" charset="0"/>
              </a:rPr>
              <a:t>=0;</a:t>
            </a:r>
          </a:p>
          <a:p>
            <a:pPr marL="0" indent="0" algn="just" defTabSz="182563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valormenor</a:t>
            </a:r>
            <a:r>
              <a:rPr lang="es-PE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s-PE" sz="1600" dirty="0" smtClean="0">
                <a:latin typeface="Courier New" pitchFamily="49" charset="0"/>
              </a:rPr>
              <a:t>=Matriz[0][0];</a:t>
            </a:r>
          </a:p>
          <a:p>
            <a:pPr marL="0" indent="0" algn="just" defTabSz="182563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latin typeface="Courier New" pitchFamily="49" charset="0"/>
              </a:rPr>
              <a:t>for</a:t>
            </a:r>
            <a:r>
              <a:rPr lang="es-PE" sz="1600" dirty="0" smtClean="0">
                <a:latin typeface="Courier New" pitchFamily="49" charset="0"/>
              </a:rPr>
              <a:t> (i=0;i&lt;</a:t>
            </a:r>
            <a:r>
              <a:rPr lang="es-PE" sz="1600" dirty="0" err="1" smtClean="0">
                <a:latin typeface="Courier New" pitchFamily="49" charset="0"/>
              </a:rPr>
              <a:t>filas;i</a:t>
            </a:r>
            <a:r>
              <a:rPr lang="es-PE" sz="1600" dirty="0" smtClean="0">
                <a:latin typeface="Courier New" pitchFamily="49" charset="0"/>
              </a:rPr>
              <a:t>++)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(j=0;j&lt;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columnas;j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(Matriz[i][j]&lt;</a:t>
            </a: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valorm</a:t>
            </a:r>
            <a:r>
              <a:rPr lang="es-PE" sz="1600" b="1" dirty="0" err="1" smtClean="0">
                <a:solidFill>
                  <a:srgbClr val="FF0000"/>
                </a:solidFill>
              </a:rPr>
              <a:t>en</a:t>
            </a: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  { </a:t>
            </a: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valormenor</a:t>
            </a:r>
            <a:r>
              <a:rPr lang="es-PE" sz="1600" b="1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Matriz[i][j];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		    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posc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=j;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s-PE" sz="1600" dirty="0" err="1" smtClean="0">
                <a:solidFill>
                  <a:srgbClr val="0000CC"/>
                </a:solidFill>
                <a:latin typeface="Courier New" pitchFamily="49" charset="0"/>
              </a:rPr>
              <a:t>posf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=i;</a:t>
            </a:r>
          </a:p>
          <a:p>
            <a:pPr lvl="1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		 }</a:t>
            </a:r>
          </a:p>
          <a:p>
            <a:pPr lvl="1" indent="-657225" algn="just" defTabSz="182563" eaLnBrk="1" hangingPunct="1"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s-PE" sz="1600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&lt;&lt;“El menor valor almacenado es : ” &lt;&lt; </a:t>
            </a: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valorm</a:t>
            </a:r>
            <a:r>
              <a:rPr lang="es-PE" sz="1600" b="1" dirty="0" err="1" smtClean="0">
                <a:solidFill>
                  <a:srgbClr val="FF0000"/>
                </a:solidFill>
              </a:rPr>
              <a:t>en</a:t>
            </a:r>
            <a:r>
              <a:rPr lang="es-PE" sz="1600" b="1" dirty="0" err="1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s-PE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s-PE" sz="2800" dirty="0" smtClean="0">
              <a:solidFill>
                <a:schemeClr val="tx1"/>
              </a:solidFill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415925" y="1203157"/>
            <a:ext cx="8382000" cy="1563855"/>
          </a:xfrm>
          <a:prstGeom prst="rect">
            <a:avLst/>
          </a:prstGeom>
          <a:noFill/>
          <a:ln cap="flat" algn="ctr">
            <a:solidFill>
              <a:schemeClr val="accent2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smtClean="0">
                <a:solidFill>
                  <a:srgbClr val="FF0000"/>
                </a:solidFill>
              </a:rPr>
              <a:t>valormenor: </a:t>
            </a:r>
            <a:r>
              <a:rPr lang="es-PE" smtClean="0"/>
              <a:t>Menor valor de la matriz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smtClean="0">
                <a:solidFill>
                  <a:srgbClr val="0000FF"/>
                </a:solidFill>
              </a:rPr>
              <a:t>posc</a:t>
            </a:r>
            <a:r>
              <a:rPr lang="es-PE" smtClean="0"/>
              <a:t> : El número de columna donde está el dato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PE" smtClean="0">
                <a:solidFill>
                  <a:srgbClr val="0000FF"/>
                </a:solidFill>
              </a:rPr>
              <a:t>posf</a:t>
            </a:r>
            <a:r>
              <a:rPr lang="es-PE" smtClean="0"/>
              <a:t>:  El número de fila donde está el dato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16569" y="30652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Búsqueda del </a:t>
            </a:r>
            <a:r>
              <a:rPr lang="es-PE" b="1" dirty="0" smtClean="0">
                <a:solidFill>
                  <a:schemeClr val="bg1"/>
                </a:solidFill>
              </a:rPr>
              <a:t>menor </a:t>
            </a:r>
            <a:r>
              <a:rPr lang="es-PE" b="1" dirty="0">
                <a:solidFill>
                  <a:schemeClr val="bg1"/>
                </a:solidFill>
              </a:rPr>
              <a:t>valor  en la Matriz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93700" y="1598112"/>
            <a:ext cx="8497888" cy="3305175"/>
          </a:xfrm>
          <a:prstGeom prst="rect">
            <a:avLst/>
          </a:prstGeom>
          <a:noFill/>
          <a:ln cap="flat" algn="ctr">
            <a:solidFill>
              <a:schemeClr val="accent2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</a:pPr>
            <a:r>
              <a:rPr lang="es-PE" dirty="0" smtClean="0">
                <a:solidFill>
                  <a:srgbClr val="002060"/>
                </a:solidFill>
              </a:rPr>
              <a:t>Se tiene una matriz de 4 filas y 5 columnas. En la matriz se almacena sólo números enteros. Se pide realizar las siguientes operaciones en la matriz:</a:t>
            </a:r>
          </a:p>
          <a:p>
            <a:pPr marL="0" indent="0" algn="just" eaLnBrk="1" hangingPunct="1"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Clr>
                <a:schemeClr val="tx1"/>
              </a:buClr>
            </a:pPr>
            <a:r>
              <a:rPr lang="es-PE" dirty="0" smtClean="0">
                <a:solidFill>
                  <a:srgbClr val="002060"/>
                </a:solidFill>
              </a:rPr>
              <a:t> Generar todos los valores permitidos en la matriz (20 valores) de forma aleatoria.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tx1"/>
              </a:buClr>
            </a:pPr>
            <a:r>
              <a:rPr lang="es-PE" dirty="0" smtClean="0">
                <a:solidFill>
                  <a:srgbClr val="002060"/>
                </a:solidFill>
              </a:rPr>
              <a:t> Pedir un número entero y buscarlo en la matriz.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3700" y="32875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Ejemplo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419481" y="655638"/>
            <a:ext cx="4919902" cy="381000"/>
          </a:xfrm>
          <a:prstGeom prst="rect">
            <a:avLst/>
          </a:prstGeom>
          <a:gradFill rotWithShape="1">
            <a:gsLst>
              <a:gs pos="0">
                <a:schemeClr val="accent2">
                  <a:tint val="43000"/>
                  <a:satMod val="165000"/>
                </a:schemeClr>
              </a:gs>
              <a:gs pos="55000">
                <a:schemeClr val="accent2">
                  <a:tint val="83000"/>
                  <a:satMod val="155000"/>
                </a:schemeClr>
              </a:gs>
              <a:gs pos="100000">
                <a:schemeClr val="accent2">
                  <a:shade val="85000"/>
                </a:schemeClr>
              </a:gs>
            </a:gsLst>
            <a:path path="circle">
              <a:fillToRect l="-40000" t="-90000" r="140000" b="190000"/>
            </a:path>
          </a:gradFill>
          <a:ln cap="flat" algn="ctr">
            <a:solidFill>
              <a:schemeClr val="accent2"/>
            </a:solidFill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es-PE" sz="2200" smtClean="0">
                <a:latin typeface="Arial" charset="0"/>
              </a:rPr>
              <a:t>Solución 1: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387350" y="1671638"/>
            <a:ext cx="63150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 noProof="1">
                <a:solidFill>
                  <a:schemeClr val="tx1"/>
                </a:solidFill>
              </a:rPr>
              <a:t>#include &lt;</a:t>
            </a:r>
            <a:r>
              <a:rPr lang="en-US" sz="1000" b="1" noProof="1" smtClean="0">
                <a:solidFill>
                  <a:schemeClr val="tx1"/>
                </a:solidFill>
              </a:rPr>
              <a:t>iostream</a:t>
            </a:r>
            <a:r>
              <a:rPr lang="en-US" sz="1000" b="1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1000" b="1" noProof="1">
                <a:solidFill>
                  <a:schemeClr val="tx1"/>
                </a:solidFill>
              </a:rPr>
              <a:t>#include </a:t>
            </a:r>
            <a:r>
              <a:rPr lang="en-US" sz="1000" b="1" noProof="1" smtClean="0">
                <a:solidFill>
                  <a:schemeClr val="tx1"/>
                </a:solidFill>
              </a:rPr>
              <a:t>&lt;conio.h&gt;</a:t>
            </a:r>
            <a:endParaRPr lang="en-US" sz="1000" b="1" noProof="1">
              <a:solidFill>
                <a:schemeClr val="tx1"/>
              </a:solidFill>
            </a:endParaRPr>
          </a:p>
          <a:p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>
                <a:solidFill>
                  <a:schemeClr val="tx1"/>
                </a:solidFill>
              </a:rPr>
              <a:t>#define filas 4</a:t>
            </a:r>
          </a:p>
          <a:p>
            <a:r>
              <a:rPr lang="en-US" sz="1000" b="1" noProof="1">
                <a:solidFill>
                  <a:schemeClr val="tx1"/>
                </a:solidFill>
              </a:rPr>
              <a:t>#define columnas 5</a:t>
            </a:r>
          </a:p>
          <a:p>
            <a:r>
              <a:rPr lang="en-US" sz="1000" b="1" noProof="1" smtClean="0">
                <a:solidFill>
                  <a:schemeClr val="tx1"/>
                </a:solidFill>
              </a:rPr>
              <a:t>using namespace std;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>
                <a:solidFill>
                  <a:schemeClr val="tx1"/>
                </a:solidFill>
              </a:rPr>
              <a:t>using namespace System;</a:t>
            </a:r>
          </a:p>
          <a:p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 smtClean="0">
                <a:solidFill>
                  <a:schemeClr val="tx1"/>
                </a:solidFill>
              </a:rPr>
              <a:t>int main()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>
                <a:solidFill>
                  <a:schemeClr val="tx1"/>
                </a:solidFill>
              </a:rPr>
              <a:t>{</a:t>
            </a:r>
          </a:p>
          <a:p>
            <a:r>
              <a:rPr lang="en-US" sz="1000" b="1" noProof="1">
                <a:solidFill>
                  <a:schemeClr val="tx1"/>
                </a:solidFill>
              </a:rPr>
              <a:t> </a:t>
            </a:r>
            <a:r>
              <a:rPr lang="en-US" sz="1000" b="1" noProof="1" smtClean="0">
                <a:solidFill>
                  <a:schemeClr val="tx1"/>
                </a:solidFill>
              </a:rPr>
              <a:t>     int **Matriz;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>
                <a:solidFill>
                  <a:schemeClr val="tx1"/>
                </a:solidFill>
              </a:rPr>
              <a:t> </a:t>
            </a:r>
            <a:r>
              <a:rPr lang="en-US" sz="1000" b="1" noProof="1" smtClean="0">
                <a:solidFill>
                  <a:schemeClr val="tx1"/>
                </a:solidFill>
              </a:rPr>
              <a:t>     Random </a:t>
            </a:r>
            <a:r>
              <a:rPr lang="en-US" sz="1000" b="1" noProof="1">
                <a:solidFill>
                  <a:schemeClr val="tx1"/>
                </a:solidFill>
              </a:rPr>
              <a:t>f;</a:t>
            </a:r>
          </a:p>
          <a:p>
            <a:r>
              <a:rPr lang="en-US" sz="1000" b="1" noProof="1" smtClean="0">
                <a:solidFill>
                  <a:schemeClr val="tx1"/>
                </a:solidFill>
              </a:rPr>
              <a:t>      int </a:t>
            </a:r>
            <a:r>
              <a:rPr lang="en-US" sz="1000" b="1" noProof="1">
                <a:solidFill>
                  <a:schemeClr val="tx1"/>
                </a:solidFill>
              </a:rPr>
              <a:t>i,j;</a:t>
            </a:r>
          </a:p>
          <a:p>
            <a:r>
              <a:rPr lang="es-ES_tradnl" sz="1000" b="1" noProof="1" smtClean="0">
                <a:solidFill>
                  <a:schemeClr val="tx1"/>
                </a:solidFill>
              </a:rPr>
              <a:t>      Matriz </a:t>
            </a:r>
            <a:r>
              <a:rPr lang="es-ES_tradnl" sz="1000" b="1" noProof="1">
                <a:solidFill>
                  <a:schemeClr val="tx1"/>
                </a:solidFill>
              </a:rPr>
              <a:t>= new  int* [filas];</a:t>
            </a:r>
          </a:p>
          <a:p>
            <a:r>
              <a:rPr lang="es-ES_tradnl" sz="1000" b="1" noProof="1">
                <a:solidFill>
                  <a:schemeClr val="tx1"/>
                </a:solidFill>
              </a:rPr>
              <a:t>      </a:t>
            </a:r>
            <a:r>
              <a:rPr lang="es-ES_tradnl" sz="1000" b="1" noProof="1" smtClean="0">
                <a:solidFill>
                  <a:schemeClr val="tx1"/>
                </a:solidFill>
              </a:rPr>
              <a:t>for(i</a:t>
            </a:r>
            <a:r>
              <a:rPr lang="es-ES_tradnl" sz="1000" b="1" noProof="1">
                <a:solidFill>
                  <a:schemeClr val="tx1"/>
                </a:solidFill>
              </a:rPr>
              <a:t>= 0; i&lt;filas; i++)</a:t>
            </a:r>
          </a:p>
          <a:p>
            <a:r>
              <a:rPr lang="es-ES_tradnl" sz="1000" b="1" noProof="1">
                <a:solidFill>
                  <a:schemeClr val="tx1"/>
                </a:solidFill>
              </a:rPr>
              <a:t>      </a:t>
            </a:r>
            <a:r>
              <a:rPr lang="es-ES_tradnl" sz="1000" b="1" noProof="1" smtClean="0">
                <a:solidFill>
                  <a:schemeClr val="tx1"/>
                </a:solidFill>
              </a:rPr>
              <a:t>      </a:t>
            </a:r>
            <a:r>
              <a:rPr lang="es-ES_tradnl" sz="1000" b="1" noProof="1">
                <a:solidFill>
                  <a:schemeClr val="tx1"/>
                </a:solidFill>
              </a:rPr>
              <a:t>Matriz[i] = new  int[columnas];</a:t>
            </a:r>
            <a:endParaRPr lang="es-PE" sz="1000" b="1" noProof="1">
              <a:solidFill>
                <a:schemeClr val="tx1"/>
              </a:solidFill>
            </a:endParaRPr>
          </a:p>
          <a:p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 smtClean="0">
                <a:solidFill>
                  <a:schemeClr val="tx1"/>
                </a:solidFill>
              </a:rPr>
              <a:t>      for(j=0</a:t>
            </a:r>
            <a:r>
              <a:rPr lang="en-US" sz="1000" b="1" noProof="1">
                <a:solidFill>
                  <a:schemeClr val="tx1"/>
                </a:solidFill>
              </a:rPr>
              <a:t>; </a:t>
            </a:r>
            <a:r>
              <a:rPr lang="en-US" sz="1000" b="1" noProof="1" smtClean="0">
                <a:solidFill>
                  <a:schemeClr val="tx1"/>
                </a:solidFill>
              </a:rPr>
              <a:t>j&lt;columnas</a:t>
            </a:r>
            <a:r>
              <a:rPr lang="en-US" sz="1000" b="1" noProof="1">
                <a:solidFill>
                  <a:schemeClr val="tx1"/>
                </a:solidFill>
              </a:rPr>
              <a:t>; </a:t>
            </a:r>
            <a:r>
              <a:rPr lang="en-US" sz="1000" b="1" noProof="1" smtClean="0">
                <a:solidFill>
                  <a:schemeClr val="tx1"/>
                </a:solidFill>
              </a:rPr>
              <a:t>j++)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 smtClean="0">
                <a:solidFill>
                  <a:schemeClr val="tx1"/>
                </a:solidFill>
              </a:rPr>
              <a:t>          for(i=0</a:t>
            </a:r>
            <a:r>
              <a:rPr lang="en-US" sz="1000" b="1" noProof="1">
                <a:solidFill>
                  <a:schemeClr val="tx1"/>
                </a:solidFill>
              </a:rPr>
              <a:t>; </a:t>
            </a:r>
            <a:r>
              <a:rPr lang="en-US" sz="1000" b="1" noProof="1" smtClean="0">
                <a:solidFill>
                  <a:schemeClr val="tx1"/>
                </a:solidFill>
              </a:rPr>
              <a:t>i&lt;filas</a:t>
            </a:r>
            <a:r>
              <a:rPr lang="en-US" sz="1000" b="1" noProof="1">
                <a:solidFill>
                  <a:schemeClr val="tx1"/>
                </a:solidFill>
              </a:rPr>
              <a:t>; </a:t>
            </a:r>
            <a:r>
              <a:rPr lang="en-US" sz="1000" b="1" noProof="1" smtClean="0">
                <a:solidFill>
                  <a:schemeClr val="tx1"/>
                </a:solidFill>
              </a:rPr>
              <a:t>i++)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 smtClean="0">
                <a:solidFill>
                  <a:schemeClr val="tx1"/>
                </a:solidFill>
              </a:rPr>
              <a:t>               Matriz[ i ][ j </a:t>
            </a:r>
            <a:r>
              <a:rPr lang="en-US" sz="1000" b="1" noProof="1">
                <a:solidFill>
                  <a:schemeClr val="tx1"/>
                </a:solidFill>
              </a:rPr>
              <a:t>] = f.Next(0,100);</a:t>
            </a:r>
          </a:p>
          <a:p>
            <a:r>
              <a:rPr lang="en-US" sz="1000" b="1" noProof="1">
                <a:solidFill>
                  <a:schemeClr val="tx1"/>
                </a:solidFill>
              </a:rPr>
              <a:t>		</a:t>
            </a:r>
          </a:p>
          <a:p>
            <a:r>
              <a:rPr lang="en-US" sz="1000" b="1" noProof="1" smtClean="0">
                <a:solidFill>
                  <a:schemeClr val="tx1"/>
                </a:solidFill>
              </a:rPr>
              <a:t>      for(i=0</a:t>
            </a:r>
            <a:r>
              <a:rPr lang="en-US" sz="1000" b="1" noProof="1">
                <a:solidFill>
                  <a:schemeClr val="tx1"/>
                </a:solidFill>
              </a:rPr>
              <a:t>; i&lt;filas; i++)</a:t>
            </a:r>
          </a:p>
          <a:p>
            <a:r>
              <a:rPr lang="en-US" sz="1000" b="1" noProof="1" smtClean="0">
                <a:solidFill>
                  <a:schemeClr val="tx1"/>
                </a:solidFill>
              </a:rPr>
              <a:t>          {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 smtClean="0">
                <a:solidFill>
                  <a:schemeClr val="tx1"/>
                </a:solidFill>
              </a:rPr>
              <a:t>               for(j=0</a:t>
            </a:r>
            <a:r>
              <a:rPr lang="en-US" sz="1000" b="1" noProof="1">
                <a:solidFill>
                  <a:schemeClr val="tx1"/>
                </a:solidFill>
              </a:rPr>
              <a:t>; j&lt;columnas; j++)</a:t>
            </a:r>
          </a:p>
          <a:p>
            <a:r>
              <a:rPr lang="en-US" sz="1000" b="1" noProof="1">
                <a:solidFill>
                  <a:schemeClr val="tx1"/>
                </a:solidFill>
              </a:rPr>
              <a:t> </a:t>
            </a:r>
            <a:r>
              <a:rPr lang="en-US" sz="1000" b="1" noProof="1" smtClean="0">
                <a:solidFill>
                  <a:schemeClr val="tx1"/>
                </a:solidFill>
              </a:rPr>
              <a:t>                   cout&lt;&lt;Matriz[ </a:t>
            </a:r>
            <a:r>
              <a:rPr lang="en-US" sz="1000" b="1" noProof="1">
                <a:solidFill>
                  <a:schemeClr val="tx1"/>
                </a:solidFill>
              </a:rPr>
              <a:t>i ][ j </a:t>
            </a:r>
            <a:r>
              <a:rPr lang="en-US" sz="1000" b="1" noProof="1" smtClean="0">
                <a:solidFill>
                  <a:schemeClr val="tx1"/>
                </a:solidFill>
              </a:rPr>
              <a:t>];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>
                <a:solidFill>
                  <a:schemeClr val="tx1"/>
                </a:solidFill>
              </a:rPr>
              <a:t> </a:t>
            </a:r>
            <a:r>
              <a:rPr lang="en-US" sz="1000" b="1" noProof="1" smtClean="0">
                <a:solidFill>
                  <a:schemeClr val="tx1"/>
                </a:solidFill>
              </a:rPr>
              <a:t>               cout&lt;&lt;"\</a:t>
            </a:r>
            <a:r>
              <a:rPr lang="en-US" sz="1000" b="1" noProof="1">
                <a:solidFill>
                  <a:schemeClr val="tx1"/>
                </a:solidFill>
              </a:rPr>
              <a:t>n</a:t>
            </a:r>
            <a:r>
              <a:rPr lang="en-US" sz="1000" b="1" noProof="1" smtClean="0">
                <a:solidFill>
                  <a:schemeClr val="tx1"/>
                </a:solidFill>
              </a:rPr>
              <a:t>";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>
                <a:solidFill>
                  <a:schemeClr val="tx1"/>
                </a:solidFill>
              </a:rPr>
              <a:t> </a:t>
            </a:r>
            <a:r>
              <a:rPr lang="en-US" sz="1000" b="1" noProof="1" smtClean="0">
                <a:solidFill>
                  <a:schemeClr val="tx1"/>
                </a:solidFill>
              </a:rPr>
              <a:t>         }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s-PE" sz="1000" b="1" noProof="1" smtClean="0">
                <a:solidFill>
                  <a:schemeClr val="tx1"/>
                </a:solidFill>
              </a:rPr>
              <a:t>     _getch();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>
                <a:solidFill>
                  <a:schemeClr val="tx1"/>
                </a:solidFill>
              </a:rPr>
              <a:t> </a:t>
            </a:r>
            <a:r>
              <a:rPr lang="en-US" sz="1000" b="1" noProof="1" smtClean="0">
                <a:solidFill>
                  <a:schemeClr val="tx1"/>
                </a:solidFill>
              </a:rPr>
              <a:t>    return 0;</a:t>
            </a:r>
            <a:endParaRPr lang="en-US" sz="1000" b="1" noProof="1">
              <a:solidFill>
                <a:schemeClr val="tx1"/>
              </a:solidFill>
            </a:endParaRPr>
          </a:p>
          <a:p>
            <a:r>
              <a:rPr lang="en-US" sz="1000" b="1" noProof="1" smtClean="0">
                <a:solidFill>
                  <a:schemeClr val="tx1"/>
                </a:solidFill>
              </a:rPr>
              <a:t>}</a:t>
            </a:r>
            <a:endParaRPr lang="es-ES" sz="1000" b="1" dirty="0">
              <a:solidFill>
                <a:schemeClr val="tx1"/>
              </a:solidFill>
            </a:endParaRPr>
          </a:p>
        </p:txBody>
      </p:sp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338" y="2435225"/>
            <a:ext cx="376555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Marcador de texto"/>
          <p:cNvSpPr>
            <a:spLocks/>
          </p:cNvSpPr>
          <p:nvPr/>
        </p:nvSpPr>
        <p:spPr bwMode="auto">
          <a:xfrm>
            <a:off x="393700" y="1036638"/>
            <a:ext cx="8497888" cy="546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dist="254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just">
              <a:buClr>
                <a:srgbClr val="FFFFFF"/>
              </a:buClr>
              <a:buFont typeface="Georgia" pitchFamily="18" charset="0"/>
              <a:buNone/>
            </a:pPr>
            <a:r>
              <a:rPr lang="es-PE" sz="2800">
                <a:solidFill>
                  <a:schemeClr val="tx1"/>
                </a:solidFill>
                <a:latin typeface="Calibri" pitchFamily="34" charset="0"/>
              </a:rPr>
              <a:t>Primero ingresamos los 20 valores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/>
          </p:cNvSpPr>
          <p:nvPr/>
        </p:nvSpPr>
        <p:spPr bwMode="auto">
          <a:xfrm>
            <a:off x="393700" y="1036638"/>
            <a:ext cx="8497888" cy="23891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dist="254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just">
              <a:buClr>
                <a:srgbClr val="FFFFFF"/>
              </a:buClr>
              <a:buFont typeface="Georgia" pitchFamily="18" charset="0"/>
              <a:buNone/>
            </a:pPr>
            <a:r>
              <a:rPr lang="es-PE" sz="2800">
                <a:solidFill>
                  <a:schemeClr val="tx1"/>
                </a:solidFill>
                <a:latin typeface="Calibri" pitchFamily="34" charset="0"/>
              </a:rPr>
              <a:t>Luego, debemos de pedir el dato a buscar, llamémosle </a:t>
            </a:r>
            <a:r>
              <a:rPr lang="es-PE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VALORBUSCADO</a:t>
            </a:r>
            <a:r>
              <a:rPr lang="es-PE" sz="2800">
                <a:solidFill>
                  <a:schemeClr val="tx1"/>
                </a:solidFill>
                <a:latin typeface="Calibri" pitchFamily="34" charset="0"/>
              </a:rPr>
              <a:t>. La idea de la búsqueda, se basa en recorrer la matriz, mediante la regla del serrucho por filas. Luego, comparar el </a:t>
            </a:r>
            <a:r>
              <a:rPr lang="es-PE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VALORBUSCADO</a:t>
            </a:r>
            <a:r>
              <a:rPr lang="es-PE" sz="2800">
                <a:solidFill>
                  <a:schemeClr val="tx1"/>
                </a:solidFill>
                <a:latin typeface="Calibri" pitchFamily="34" charset="0"/>
              </a:rPr>
              <a:t> con cada valor de la matriz: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3700" y="3287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Solución 1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338" y="4660900"/>
            <a:ext cx="3952875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34963" y="1103313"/>
            <a:ext cx="847725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>
                <a:solidFill>
                  <a:schemeClr val="tx1"/>
                </a:solidFill>
              </a:rPr>
              <a:t>Ingresar el dato o valor a buscar: </a:t>
            </a:r>
            <a:r>
              <a:rPr lang="es-PE">
                <a:solidFill>
                  <a:srgbClr val="0000FF"/>
                </a:solidFill>
              </a:rPr>
              <a:t>62</a:t>
            </a:r>
          </a:p>
          <a:p>
            <a:pPr>
              <a:spcBef>
                <a:spcPct val="50000"/>
              </a:spcBef>
            </a:pPr>
            <a:r>
              <a:rPr lang="es-PE">
                <a:solidFill>
                  <a:schemeClr val="tx1"/>
                </a:solidFill>
              </a:rPr>
              <a:t>Ahora,</a:t>
            </a:r>
            <a:r>
              <a:rPr lang="es-PE">
                <a:solidFill>
                  <a:srgbClr val="0000FF"/>
                </a:solidFill>
              </a:rPr>
              <a:t> </a:t>
            </a:r>
            <a:r>
              <a:rPr lang="es-P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VALORBUSCADO </a:t>
            </a:r>
            <a:r>
              <a:rPr lang="es-PE">
                <a:solidFill>
                  <a:schemeClr val="tx1"/>
                </a:solidFill>
              </a:rPr>
              <a:t>tiene el valor de </a:t>
            </a:r>
            <a:r>
              <a:rPr lang="es-PE">
                <a:solidFill>
                  <a:srgbClr val="0000FF"/>
                </a:solidFill>
              </a:rPr>
              <a:t>62</a:t>
            </a:r>
            <a:r>
              <a:rPr lang="es-PE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s-PE">
                <a:solidFill>
                  <a:schemeClr val="tx1"/>
                </a:solidFill>
              </a:rPr>
              <a:t>Luego, </a:t>
            </a:r>
            <a:r>
              <a:rPr lang="es-P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VALORBUSCADO</a:t>
            </a:r>
            <a:r>
              <a:rPr lang="es-PE"/>
              <a:t> </a:t>
            </a:r>
            <a:r>
              <a:rPr lang="es-PE">
                <a:solidFill>
                  <a:schemeClr val="tx1"/>
                </a:solidFill>
              </a:rPr>
              <a:t>debe ser comparado con los datos de la primera fila: 20, 47, 18, 60, 43.</a:t>
            </a:r>
          </a:p>
          <a:p>
            <a:pPr>
              <a:spcBef>
                <a:spcPct val="50000"/>
              </a:spcBef>
            </a:pPr>
            <a:r>
              <a:rPr lang="es-PE">
                <a:solidFill>
                  <a:schemeClr val="tx1"/>
                </a:solidFill>
              </a:rPr>
              <a:t>Si no se encuentra continuar, con los datos de la segunda fila: 14, 67, 49, 61, 96.</a:t>
            </a:r>
          </a:p>
          <a:p>
            <a:pPr>
              <a:spcBef>
                <a:spcPct val="50000"/>
              </a:spcBef>
            </a:pPr>
            <a:r>
              <a:rPr lang="es-PE">
                <a:solidFill>
                  <a:schemeClr val="tx1"/>
                </a:solidFill>
              </a:rPr>
              <a:t>Así sucesivamente hasta encontrar </a:t>
            </a:r>
            <a:r>
              <a:rPr lang="es-P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VALORBUSCADO</a:t>
            </a:r>
            <a:r>
              <a:rPr lang="es-PE"/>
              <a:t> </a:t>
            </a:r>
            <a:r>
              <a:rPr lang="es-PE">
                <a:solidFill>
                  <a:schemeClr val="tx1"/>
                </a:solidFill>
              </a:rPr>
              <a:t>en la matriz.</a:t>
            </a:r>
          </a:p>
          <a:p>
            <a:pPr>
              <a:spcBef>
                <a:spcPct val="50000"/>
              </a:spcBef>
            </a:pPr>
            <a:r>
              <a:rPr lang="es-PE">
                <a:solidFill>
                  <a:schemeClr val="tx1"/>
                </a:solidFill>
              </a:rPr>
              <a:t>Si </a:t>
            </a:r>
            <a:r>
              <a:rPr lang="es-P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VALORBUSCADO</a:t>
            </a:r>
            <a:r>
              <a:rPr lang="es-PE"/>
              <a:t> </a:t>
            </a:r>
            <a:r>
              <a:rPr lang="es-PE">
                <a:solidFill>
                  <a:schemeClr val="tx1"/>
                </a:solidFill>
              </a:rPr>
              <a:t>se ha encontrado, informar al programa que ya se ubicó y mostrar en que fila y columna se encuentra. Si nunca se encuentra, emitir un mensaje adecuado.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4338" y="4731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Solución 1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4"/>
          <p:cNvSpPr>
            <a:spLocks noChangeArrowheads="1"/>
          </p:cNvSpPr>
          <p:nvPr/>
        </p:nvSpPr>
        <p:spPr bwMode="auto">
          <a:xfrm>
            <a:off x="493713" y="1433513"/>
            <a:ext cx="7940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s-AR" sz="2800" dirty="0">
                <a:solidFill>
                  <a:srgbClr val="002060"/>
                </a:solidFill>
                <a:latin typeface="Calibri" pitchFamily="34" charset="0"/>
              </a:rPr>
              <a:t>Es posible resolver este problema con lo visto hasta ahora? </a:t>
            </a:r>
          </a:p>
        </p:txBody>
      </p:sp>
      <p:sp>
        <p:nvSpPr>
          <p:cNvPr id="135171" name="Title 6"/>
          <p:cNvSpPr>
            <a:spLocks/>
          </p:cNvSpPr>
          <p:nvPr/>
        </p:nvSpPr>
        <p:spPr bwMode="auto">
          <a:xfrm>
            <a:off x="493713" y="23892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bg1"/>
                </a:solidFill>
                <a:latin typeface="Calibri" pitchFamily="34" charset="0"/>
              </a:rPr>
              <a:t>Problema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493714" y="2635250"/>
            <a:ext cx="318611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kumimoji="1" lang="es-AR" sz="2800" dirty="0">
                <a:solidFill>
                  <a:srgbClr val="002060"/>
                </a:solidFill>
                <a:latin typeface="Calibri" pitchFamily="34" charset="0"/>
              </a:rPr>
              <a:t>Para resolver el problema anterior, debemos trabajar con una tabla (o matriz o arreglo bidimensional).</a:t>
            </a:r>
          </a:p>
        </p:txBody>
      </p:sp>
      <p:sp>
        <p:nvSpPr>
          <p:cNvPr id="135173" name="WordArt 112"/>
          <p:cNvSpPr>
            <a:spLocks noChangeArrowheads="1" noChangeShapeType="1" noTextEdit="1"/>
          </p:cNvSpPr>
          <p:nvPr/>
        </p:nvSpPr>
        <p:spPr bwMode="auto">
          <a:xfrm>
            <a:off x="5729288" y="2493963"/>
            <a:ext cx="2462212" cy="342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24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/>
                <a:cs typeface="Arial"/>
              </a:rPr>
              <a:t>Prácticas</a:t>
            </a:r>
            <a:endParaRPr lang="es-PE" sz="2400" kern="10" dirty="0">
              <a:ln w="9525">
                <a:noFill/>
                <a:round/>
                <a:headEnd/>
                <a:tailEnd/>
              </a:ln>
              <a:solidFill>
                <a:schemeClr val="tx1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35174" name="Rectangle 33"/>
          <p:cNvSpPr>
            <a:spLocks noChangeArrowheads="1"/>
          </p:cNvSpPr>
          <p:nvPr/>
        </p:nvSpPr>
        <p:spPr bwMode="auto">
          <a:xfrm>
            <a:off x="4935538" y="2936875"/>
            <a:ext cx="5302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endParaRPr lang="en-US" sz="16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5175" name="Line 75"/>
          <p:cNvSpPr>
            <a:spLocks noChangeShapeType="1"/>
          </p:cNvSpPr>
          <p:nvPr/>
        </p:nvSpPr>
        <p:spPr bwMode="auto">
          <a:xfrm>
            <a:off x="4935538" y="2936875"/>
            <a:ext cx="37020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176" name="WordArt 115"/>
          <p:cNvSpPr>
            <a:spLocks noChangeArrowheads="1" noChangeShapeType="1" noTextEdit="1"/>
          </p:cNvSpPr>
          <p:nvPr/>
        </p:nvSpPr>
        <p:spPr bwMode="auto">
          <a:xfrm rot="5400000">
            <a:off x="3460750" y="4718050"/>
            <a:ext cx="2222500" cy="3429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24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53882" dir="2700000" algn="ctr" rotWithShape="0">
                    <a:srgbClr val="CBCBCB">
                      <a:alpha val="79999"/>
                    </a:srgbClr>
                  </a:outerShdw>
                </a:effectLst>
                <a:latin typeface="Arial"/>
                <a:cs typeface="Arial"/>
              </a:rPr>
              <a:t>Alumnos</a:t>
            </a:r>
          </a:p>
        </p:txBody>
      </p:sp>
      <p:graphicFrame>
        <p:nvGraphicFramePr>
          <p:cNvPr id="74" name="73 Tabla"/>
          <p:cNvGraphicFramePr>
            <a:graphicFrameLocks noGrp="1"/>
          </p:cNvGraphicFramePr>
          <p:nvPr/>
        </p:nvGraphicFramePr>
        <p:xfrm>
          <a:off x="4960938" y="2943225"/>
          <a:ext cx="3733802" cy="3181122"/>
        </p:xfrm>
        <a:graphic>
          <a:graphicData uri="http://schemas.openxmlformats.org/drawingml/2006/table">
            <a:tbl>
              <a:tblPr/>
              <a:tblGrid>
                <a:gridCol w="41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444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4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25425" y="1358900"/>
            <a:ext cx="4527550" cy="506292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noProof="1">
                <a:solidFill>
                  <a:schemeClr val="tx1"/>
                </a:solidFill>
              </a:rPr>
              <a:t>#include &lt;</a:t>
            </a:r>
            <a:r>
              <a:rPr lang="en-US" sz="1000" noProof="1" smtClean="0">
                <a:solidFill>
                  <a:schemeClr val="tx1"/>
                </a:solidFill>
              </a:rPr>
              <a:t>iostream</a:t>
            </a:r>
            <a:r>
              <a:rPr lang="en-US" sz="1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1000" noProof="1">
                <a:solidFill>
                  <a:schemeClr val="tx1"/>
                </a:solidFill>
              </a:rPr>
              <a:t>#include </a:t>
            </a:r>
            <a:r>
              <a:rPr lang="en-US" sz="1000" noProof="1" smtClean="0">
                <a:solidFill>
                  <a:schemeClr val="tx1"/>
                </a:solidFill>
              </a:rPr>
              <a:t>&lt;stdio.h&gt;</a:t>
            </a:r>
            <a:endParaRPr lang="en-US" sz="1000" noProof="1">
              <a:solidFill>
                <a:schemeClr val="tx1"/>
              </a:solidFill>
            </a:endParaRPr>
          </a:p>
          <a:p>
            <a:r>
              <a:rPr lang="en-US" sz="1000" noProof="1">
                <a:solidFill>
                  <a:schemeClr val="tx1"/>
                </a:solidFill>
              </a:rPr>
              <a:t>#include </a:t>
            </a:r>
            <a:r>
              <a:rPr lang="en-US" sz="1000" noProof="1" smtClean="0">
                <a:solidFill>
                  <a:schemeClr val="tx1"/>
                </a:solidFill>
              </a:rPr>
              <a:t>&lt;conio.h</a:t>
            </a:r>
            <a:r>
              <a:rPr lang="en-US" sz="1000" noProof="1">
                <a:solidFill>
                  <a:schemeClr val="tx1"/>
                </a:solidFill>
              </a:rPr>
              <a:t>&gt;</a:t>
            </a:r>
          </a:p>
          <a:p>
            <a:endParaRPr lang="en-US" sz="1000" noProof="1">
              <a:solidFill>
                <a:schemeClr val="tx1"/>
              </a:solidFill>
            </a:endParaRPr>
          </a:p>
          <a:p>
            <a:r>
              <a:rPr lang="en-US" sz="1000" noProof="1">
                <a:solidFill>
                  <a:schemeClr val="tx1"/>
                </a:solidFill>
              </a:rPr>
              <a:t>#define filas 4</a:t>
            </a:r>
          </a:p>
          <a:p>
            <a:r>
              <a:rPr lang="en-US" sz="1000" noProof="1">
                <a:solidFill>
                  <a:schemeClr val="tx1"/>
                </a:solidFill>
              </a:rPr>
              <a:t>#define columnas 5</a:t>
            </a:r>
          </a:p>
          <a:p>
            <a:r>
              <a:rPr lang="en-US" sz="1000" noProof="1" smtClean="0">
                <a:solidFill>
                  <a:schemeClr val="tx1"/>
                </a:solidFill>
              </a:rPr>
              <a:t>using namespace std;</a:t>
            </a:r>
            <a:endParaRPr lang="en-US" sz="1000" noProof="1">
              <a:solidFill>
                <a:schemeClr val="tx1"/>
              </a:solidFill>
            </a:endParaRPr>
          </a:p>
          <a:p>
            <a:r>
              <a:rPr lang="en-US" sz="1000" noProof="1">
                <a:solidFill>
                  <a:schemeClr val="tx1"/>
                </a:solidFill>
              </a:rPr>
              <a:t>using namespace System;</a:t>
            </a:r>
          </a:p>
          <a:p>
            <a:endParaRPr lang="en-US" sz="1000" noProof="1">
              <a:solidFill>
                <a:schemeClr val="tx1"/>
              </a:solidFill>
            </a:endParaRPr>
          </a:p>
          <a:p>
            <a:r>
              <a:rPr lang="en-US" sz="1000" noProof="1" smtClean="0">
                <a:solidFill>
                  <a:schemeClr val="tx1"/>
                </a:solidFill>
              </a:rPr>
              <a:t>int </a:t>
            </a:r>
            <a:r>
              <a:rPr lang="en-US" sz="1000" noProof="1">
                <a:solidFill>
                  <a:schemeClr val="tx1"/>
                </a:solidFill>
              </a:rPr>
              <a:t>main</a:t>
            </a:r>
            <a:r>
              <a:rPr lang="en-US" sz="1000" noProof="1" smtClean="0">
                <a:solidFill>
                  <a:schemeClr val="tx1"/>
                </a:solidFill>
              </a:rPr>
              <a:t>()</a:t>
            </a:r>
            <a:endParaRPr lang="en-US" sz="1000" noProof="1">
              <a:solidFill>
                <a:schemeClr val="tx1"/>
              </a:solidFill>
            </a:endParaRPr>
          </a:p>
          <a:p>
            <a:r>
              <a:rPr lang="en-US" sz="1000" noProof="1">
                <a:solidFill>
                  <a:schemeClr val="tx1"/>
                </a:solidFill>
              </a:rPr>
              <a:t>{</a:t>
            </a: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noProof="1">
                <a:solidFill>
                  <a:schemeClr val="tx1"/>
                </a:solidFill>
              </a:rPr>
              <a:t>int </a:t>
            </a:r>
            <a:r>
              <a:rPr lang="es-PE" sz="1000" noProof="1" smtClean="0">
                <a:solidFill>
                  <a:schemeClr val="tx1"/>
                </a:solidFill>
              </a:rPr>
              <a:t>**MatrizZ;</a:t>
            </a:r>
            <a:endParaRPr lang="es-PE" sz="1000" noProof="1">
              <a:solidFill>
                <a:schemeClr val="tx1"/>
              </a:solidFill>
            </a:endParaRP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noProof="1">
                <a:solidFill>
                  <a:schemeClr val="tx1"/>
                </a:solidFill>
              </a:rPr>
              <a:t>int VALORBUSCADO;</a:t>
            </a: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noProof="1">
                <a:solidFill>
                  <a:schemeClr val="tx1"/>
                </a:solidFill>
              </a:rPr>
              <a:t>Random f;</a:t>
            </a: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noProof="1">
                <a:solidFill>
                  <a:schemeClr val="tx1"/>
                </a:solidFill>
              </a:rPr>
              <a:t>bool encontrado = false;</a:t>
            </a: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noProof="1">
                <a:solidFill>
                  <a:schemeClr val="tx1"/>
                </a:solidFill>
              </a:rPr>
              <a:t>int i,j, posf, posc;</a:t>
            </a:r>
          </a:p>
          <a:p>
            <a:r>
              <a:rPr lang="es-ES_tradnl" sz="1000" noProof="1" smtClean="0">
                <a:solidFill>
                  <a:schemeClr val="tx1"/>
                </a:solidFill>
              </a:rPr>
              <a:t>           Matriz </a:t>
            </a:r>
            <a:r>
              <a:rPr lang="es-ES_tradnl" sz="1000" noProof="1">
                <a:solidFill>
                  <a:schemeClr val="tx1"/>
                </a:solidFill>
              </a:rPr>
              <a:t>= new  int* [filas];</a:t>
            </a:r>
          </a:p>
          <a:p>
            <a:r>
              <a:rPr lang="es-ES_tradnl" sz="1000" noProof="1">
                <a:solidFill>
                  <a:schemeClr val="tx1"/>
                </a:solidFill>
              </a:rPr>
              <a:t>           </a:t>
            </a:r>
            <a:r>
              <a:rPr lang="es-ES_tradnl" sz="1000" noProof="1" smtClean="0">
                <a:solidFill>
                  <a:schemeClr val="tx1"/>
                </a:solidFill>
              </a:rPr>
              <a:t>for(i</a:t>
            </a:r>
            <a:r>
              <a:rPr lang="es-ES_tradnl" sz="1000" noProof="1">
                <a:solidFill>
                  <a:schemeClr val="tx1"/>
                </a:solidFill>
              </a:rPr>
              <a:t>= 0; i&lt;filas; i++)</a:t>
            </a:r>
          </a:p>
          <a:p>
            <a:r>
              <a:rPr lang="es-ES_tradnl" sz="1000" noProof="1">
                <a:solidFill>
                  <a:schemeClr val="tx1"/>
                </a:solidFill>
              </a:rPr>
              <a:t>           </a:t>
            </a:r>
            <a:r>
              <a:rPr lang="es-ES_tradnl" sz="1000" noProof="1" smtClean="0">
                <a:solidFill>
                  <a:schemeClr val="tx1"/>
                </a:solidFill>
              </a:rPr>
              <a:t>     </a:t>
            </a:r>
            <a:r>
              <a:rPr lang="es-ES_tradnl" sz="1000" noProof="1">
                <a:solidFill>
                  <a:schemeClr val="tx1"/>
                </a:solidFill>
              </a:rPr>
              <a:t>Matriz[i] = new  int[columnas];</a:t>
            </a:r>
            <a:endParaRPr lang="es-PE" sz="1000" noProof="1">
              <a:solidFill>
                <a:schemeClr val="tx1"/>
              </a:solidFill>
            </a:endParaRPr>
          </a:p>
          <a:p>
            <a:endParaRPr lang="es-PE" sz="1000" dirty="0">
              <a:solidFill>
                <a:schemeClr val="tx1"/>
              </a:solidFill>
            </a:endParaRP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noProof="1" smtClean="0">
                <a:solidFill>
                  <a:schemeClr val="tx1"/>
                </a:solidFill>
              </a:rPr>
              <a:t>for(j=0</a:t>
            </a:r>
            <a:r>
              <a:rPr lang="es-PE" sz="1000" noProof="1">
                <a:solidFill>
                  <a:schemeClr val="tx1"/>
                </a:solidFill>
              </a:rPr>
              <a:t>; </a:t>
            </a:r>
            <a:r>
              <a:rPr lang="es-PE" sz="1000" noProof="1" smtClean="0">
                <a:solidFill>
                  <a:schemeClr val="tx1"/>
                </a:solidFill>
              </a:rPr>
              <a:t>j&lt;columnas</a:t>
            </a:r>
            <a:r>
              <a:rPr lang="es-PE" sz="1000" noProof="1">
                <a:solidFill>
                  <a:schemeClr val="tx1"/>
                </a:solidFill>
              </a:rPr>
              <a:t>; </a:t>
            </a:r>
            <a:r>
              <a:rPr lang="es-PE" sz="1000" noProof="1" smtClean="0">
                <a:solidFill>
                  <a:schemeClr val="tx1"/>
                </a:solidFill>
              </a:rPr>
              <a:t>j++)</a:t>
            </a:r>
            <a:endParaRPr lang="es-PE" sz="1000" noProof="1">
              <a:solidFill>
                <a:schemeClr val="tx1"/>
              </a:solidFill>
            </a:endParaRPr>
          </a:p>
          <a:p>
            <a:r>
              <a:rPr lang="es-PE" sz="1000" noProof="1">
                <a:solidFill>
                  <a:schemeClr val="tx1"/>
                </a:solidFill>
              </a:rPr>
              <a:t>	</a:t>
            </a:r>
            <a:r>
              <a:rPr lang="es-PE" sz="1000" noProof="1" smtClean="0">
                <a:solidFill>
                  <a:schemeClr val="tx1"/>
                </a:solidFill>
              </a:rPr>
              <a:t>for(i=0</a:t>
            </a:r>
            <a:r>
              <a:rPr lang="es-PE" sz="1000" noProof="1">
                <a:solidFill>
                  <a:schemeClr val="tx1"/>
                </a:solidFill>
              </a:rPr>
              <a:t>; </a:t>
            </a:r>
            <a:r>
              <a:rPr lang="es-PE" sz="1000" noProof="1" smtClean="0">
                <a:solidFill>
                  <a:schemeClr val="tx1"/>
                </a:solidFill>
              </a:rPr>
              <a:t>i&lt;filas</a:t>
            </a:r>
            <a:r>
              <a:rPr lang="es-PE" sz="1000" noProof="1">
                <a:solidFill>
                  <a:schemeClr val="tx1"/>
                </a:solidFill>
              </a:rPr>
              <a:t>; </a:t>
            </a:r>
            <a:r>
              <a:rPr lang="es-PE" sz="1000" noProof="1" smtClean="0">
                <a:solidFill>
                  <a:schemeClr val="tx1"/>
                </a:solidFill>
              </a:rPr>
              <a:t>i++)</a:t>
            </a:r>
            <a:endParaRPr lang="es-PE" sz="1000" noProof="1">
              <a:solidFill>
                <a:schemeClr val="tx1"/>
              </a:solidFill>
            </a:endParaRPr>
          </a:p>
          <a:p>
            <a:r>
              <a:rPr lang="es-PE" sz="1000" noProof="1">
                <a:solidFill>
                  <a:schemeClr val="tx1"/>
                </a:solidFill>
              </a:rPr>
              <a:t>	    </a:t>
            </a:r>
            <a:r>
              <a:rPr lang="es-PE" sz="1000" noProof="1" smtClean="0">
                <a:solidFill>
                  <a:schemeClr val="tx1"/>
                </a:solidFill>
              </a:rPr>
              <a:t>Matriz[ i </a:t>
            </a:r>
            <a:r>
              <a:rPr lang="es-PE" sz="1000" noProof="1">
                <a:solidFill>
                  <a:schemeClr val="tx1"/>
                </a:solidFill>
              </a:rPr>
              <a:t>][ </a:t>
            </a:r>
            <a:r>
              <a:rPr lang="es-PE" sz="1000" noProof="1" smtClean="0">
                <a:solidFill>
                  <a:schemeClr val="tx1"/>
                </a:solidFill>
              </a:rPr>
              <a:t>j </a:t>
            </a:r>
            <a:r>
              <a:rPr lang="es-PE" sz="1000" noProof="1">
                <a:solidFill>
                  <a:schemeClr val="tx1"/>
                </a:solidFill>
              </a:rPr>
              <a:t>] = f.Next(0,100);</a:t>
            </a:r>
          </a:p>
          <a:p>
            <a:r>
              <a:rPr lang="es-PE" sz="1000" noProof="1">
                <a:solidFill>
                  <a:schemeClr val="tx1"/>
                </a:solidFill>
              </a:rPr>
              <a:t>	</a:t>
            </a: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noProof="1">
                <a:solidFill>
                  <a:schemeClr val="tx1"/>
                </a:solidFill>
              </a:rPr>
              <a:t>for(i=0; i&lt;filas; i++)</a:t>
            </a: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noProof="1">
                <a:solidFill>
                  <a:schemeClr val="tx1"/>
                </a:solidFill>
              </a:rPr>
              <a:t>{</a:t>
            </a:r>
          </a:p>
          <a:p>
            <a:r>
              <a:rPr lang="es-PE" sz="1000" noProof="1">
                <a:solidFill>
                  <a:schemeClr val="tx1"/>
                </a:solidFill>
              </a:rPr>
              <a:t>	for(j=0; j&lt;columnas; j++)</a:t>
            </a:r>
          </a:p>
          <a:p>
            <a:r>
              <a:rPr lang="es-PE" sz="1000" noProof="1">
                <a:solidFill>
                  <a:schemeClr val="tx1"/>
                </a:solidFill>
              </a:rPr>
              <a:t>	</a:t>
            </a:r>
            <a:r>
              <a:rPr lang="es-PE" sz="1000" noProof="1" smtClean="0">
                <a:solidFill>
                  <a:schemeClr val="tx1"/>
                </a:solidFill>
              </a:rPr>
              <a:t>            cout&lt;&lt;Matriz[ </a:t>
            </a:r>
            <a:r>
              <a:rPr lang="es-PE" sz="1000" noProof="1">
                <a:solidFill>
                  <a:schemeClr val="tx1"/>
                </a:solidFill>
              </a:rPr>
              <a:t>i ][ j </a:t>
            </a:r>
            <a:r>
              <a:rPr lang="es-PE" sz="1000" noProof="1" smtClean="0">
                <a:solidFill>
                  <a:schemeClr val="tx1"/>
                </a:solidFill>
              </a:rPr>
              <a:t>];</a:t>
            </a:r>
            <a:endParaRPr lang="es-PE" sz="1000" noProof="1">
              <a:solidFill>
                <a:schemeClr val="tx1"/>
              </a:solidFill>
            </a:endParaRPr>
          </a:p>
          <a:p>
            <a:r>
              <a:rPr lang="es-PE" sz="1000" noProof="1">
                <a:solidFill>
                  <a:schemeClr val="tx1"/>
                </a:solidFill>
              </a:rPr>
              <a:t>	</a:t>
            </a:r>
            <a:r>
              <a:rPr lang="es-PE" sz="1000" noProof="1" smtClean="0">
                <a:solidFill>
                  <a:schemeClr val="tx1"/>
                </a:solidFill>
              </a:rPr>
              <a:t>cout&lt;&lt;"\</a:t>
            </a:r>
            <a:r>
              <a:rPr lang="es-PE" sz="1000" noProof="1">
                <a:solidFill>
                  <a:schemeClr val="tx1"/>
                </a:solidFill>
              </a:rPr>
              <a:t>n</a:t>
            </a:r>
            <a:r>
              <a:rPr lang="es-PE" sz="1000" noProof="1" smtClean="0">
                <a:solidFill>
                  <a:schemeClr val="tx1"/>
                </a:solidFill>
              </a:rPr>
              <a:t>";</a:t>
            </a:r>
            <a:endParaRPr lang="es-PE" sz="1000" dirty="0">
              <a:solidFill>
                <a:schemeClr val="tx1"/>
              </a:solidFill>
            </a:endParaRP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noProof="1">
                <a:solidFill>
                  <a:schemeClr val="tx1"/>
                </a:solidFill>
              </a:rPr>
              <a:t>}</a:t>
            </a: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dirty="0" err="1" smtClean="0">
                <a:solidFill>
                  <a:schemeClr val="tx1"/>
                </a:solidFill>
              </a:rPr>
              <a:t>cout</a:t>
            </a:r>
            <a:r>
              <a:rPr lang="es-PE" sz="1000" dirty="0" smtClean="0">
                <a:solidFill>
                  <a:schemeClr val="tx1"/>
                </a:solidFill>
              </a:rPr>
              <a:t>&lt;&lt;</a:t>
            </a:r>
            <a:r>
              <a:rPr lang="es-PE" sz="1000" noProof="1" smtClean="0">
                <a:solidFill>
                  <a:schemeClr val="tx1"/>
                </a:solidFill>
              </a:rPr>
              <a:t>"\</a:t>
            </a:r>
            <a:r>
              <a:rPr lang="es-PE" sz="1000" noProof="1">
                <a:solidFill>
                  <a:schemeClr val="tx1"/>
                </a:solidFill>
              </a:rPr>
              <a:t>nIngresar el dato a buscar: </a:t>
            </a:r>
            <a:r>
              <a:rPr lang="es-PE" sz="1000" noProof="1" smtClean="0">
                <a:solidFill>
                  <a:schemeClr val="tx1"/>
                </a:solidFill>
              </a:rPr>
              <a:t>";</a:t>
            </a:r>
            <a:endParaRPr lang="es-PE" sz="1000" noProof="1">
              <a:solidFill>
                <a:schemeClr val="tx1"/>
              </a:solidFill>
            </a:endParaRPr>
          </a:p>
          <a:p>
            <a:r>
              <a:rPr lang="es-PE" sz="1000" dirty="0">
                <a:solidFill>
                  <a:schemeClr val="tx1"/>
                </a:solidFill>
              </a:rPr>
              <a:t>           </a:t>
            </a:r>
            <a:r>
              <a:rPr lang="es-PE" sz="1000" dirty="0" err="1" smtClean="0">
                <a:solidFill>
                  <a:schemeClr val="tx1"/>
                </a:solidFill>
              </a:rPr>
              <a:t>cin</a:t>
            </a:r>
            <a:r>
              <a:rPr lang="es-PE" sz="1000" dirty="0" smtClean="0">
                <a:solidFill>
                  <a:schemeClr val="tx1"/>
                </a:solidFill>
              </a:rPr>
              <a:t>&gt;&gt;</a:t>
            </a:r>
            <a:r>
              <a:rPr lang="es-PE" sz="1000" noProof="1" smtClean="0">
                <a:solidFill>
                  <a:schemeClr val="tx1"/>
                </a:solidFill>
              </a:rPr>
              <a:t>VALORBUSCADO;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3451123" y="1343025"/>
            <a:ext cx="569287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PE" sz="1000" noProof="1" smtClean="0">
                <a:solidFill>
                  <a:schemeClr val="tx1"/>
                </a:solidFill>
              </a:rPr>
              <a:t>for(i=0</a:t>
            </a:r>
            <a:r>
              <a:rPr lang="es-PE" sz="1000" noProof="1">
                <a:solidFill>
                  <a:schemeClr val="tx1"/>
                </a:solidFill>
              </a:rPr>
              <a:t>; i&lt;filas &amp;&amp; !encontrado; i++)</a:t>
            </a:r>
          </a:p>
          <a:p>
            <a:r>
              <a:rPr lang="es-PE" sz="1000" dirty="0" smtClean="0">
                <a:solidFill>
                  <a:schemeClr val="tx1"/>
                </a:solidFill>
              </a:rPr>
              <a:t>   </a:t>
            </a:r>
            <a:r>
              <a:rPr lang="es-PE" sz="1000" noProof="1">
                <a:solidFill>
                  <a:schemeClr val="tx1"/>
                </a:solidFill>
              </a:rPr>
              <a:t>for(j=0; j&lt;columnas; j++)</a:t>
            </a:r>
          </a:p>
          <a:p>
            <a:r>
              <a:rPr lang="es-PE" sz="1000" noProof="1" smtClean="0">
                <a:solidFill>
                  <a:schemeClr val="tx1"/>
                </a:solidFill>
              </a:rPr>
              <a:t>      if</a:t>
            </a:r>
            <a:r>
              <a:rPr lang="es-PE" sz="1000" noProof="1">
                <a:solidFill>
                  <a:schemeClr val="tx1"/>
                </a:solidFill>
              </a:rPr>
              <a:t>( VALORBUSCADO == </a:t>
            </a:r>
            <a:r>
              <a:rPr lang="es-PE" sz="1000" noProof="1" smtClean="0">
                <a:solidFill>
                  <a:schemeClr val="tx1"/>
                </a:solidFill>
              </a:rPr>
              <a:t>Matriz[ </a:t>
            </a:r>
            <a:r>
              <a:rPr lang="es-PE" sz="1000" noProof="1">
                <a:solidFill>
                  <a:schemeClr val="tx1"/>
                </a:solidFill>
              </a:rPr>
              <a:t>i ][ j ] )</a:t>
            </a:r>
          </a:p>
          <a:p>
            <a:r>
              <a:rPr lang="es-PE" sz="1000" noProof="1" smtClean="0">
                <a:solidFill>
                  <a:schemeClr val="tx1"/>
                </a:solidFill>
              </a:rPr>
              <a:t>            {</a:t>
            </a:r>
            <a:endParaRPr lang="es-PE" sz="1000" noProof="1">
              <a:solidFill>
                <a:schemeClr val="tx1"/>
              </a:solidFill>
            </a:endParaRPr>
          </a:p>
          <a:p>
            <a:r>
              <a:rPr lang="es-PE" sz="1000" noProof="1">
                <a:solidFill>
                  <a:schemeClr val="tx1"/>
                </a:solidFill>
              </a:rPr>
              <a:t>	posf = i;</a:t>
            </a:r>
          </a:p>
          <a:p>
            <a:r>
              <a:rPr lang="es-PE" sz="1000" noProof="1">
                <a:solidFill>
                  <a:schemeClr val="tx1"/>
                </a:solidFill>
              </a:rPr>
              <a:t>	posc = j;</a:t>
            </a:r>
          </a:p>
          <a:p>
            <a:r>
              <a:rPr lang="es-PE" sz="1000" noProof="1">
                <a:solidFill>
                  <a:schemeClr val="tx1"/>
                </a:solidFill>
              </a:rPr>
              <a:t>	encontrado = true;</a:t>
            </a:r>
          </a:p>
          <a:p>
            <a:r>
              <a:rPr lang="es-PE" sz="1000" noProof="1">
                <a:solidFill>
                  <a:schemeClr val="tx1"/>
                </a:solidFill>
              </a:rPr>
              <a:t>	break;</a:t>
            </a:r>
          </a:p>
          <a:p>
            <a:r>
              <a:rPr lang="es-PE" sz="1000" noProof="1" smtClean="0">
                <a:solidFill>
                  <a:schemeClr val="tx1"/>
                </a:solidFill>
              </a:rPr>
              <a:t>           }</a:t>
            </a:r>
            <a:endParaRPr lang="es-PE" sz="1000" noProof="1">
              <a:solidFill>
                <a:schemeClr val="tx1"/>
              </a:solidFill>
            </a:endParaRPr>
          </a:p>
          <a:p>
            <a:endParaRPr lang="es-PE" sz="1000" noProof="1">
              <a:solidFill>
                <a:schemeClr val="tx1"/>
              </a:solidFill>
            </a:endParaRPr>
          </a:p>
          <a:p>
            <a:r>
              <a:rPr lang="es-PE" sz="1000" noProof="1" smtClean="0">
                <a:solidFill>
                  <a:schemeClr val="tx1"/>
                </a:solidFill>
              </a:rPr>
              <a:t>  if(encontrado</a:t>
            </a:r>
            <a:r>
              <a:rPr lang="es-PE" sz="1000" noProof="1">
                <a:solidFill>
                  <a:schemeClr val="tx1"/>
                </a:solidFill>
              </a:rPr>
              <a:t>)</a:t>
            </a:r>
          </a:p>
          <a:p>
            <a:r>
              <a:rPr lang="es-PE" sz="1000" dirty="0" smtClean="0">
                <a:solidFill>
                  <a:schemeClr val="tx1"/>
                </a:solidFill>
              </a:rPr>
              <a:t>     </a:t>
            </a:r>
            <a:r>
              <a:rPr lang="es-PE" sz="1000" dirty="0" err="1" smtClean="0">
                <a:solidFill>
                  <a:schemeClr val="tx1"/>
                </a:solidFill>
              </a:rPr>
              <a:t>cout</a:t>
            </a:r>
            <a:r>
              <a:rPr lang="es-PE" sz="1000" dirty="0" smtClean="0">
                <a:solidFill>
                  <a:schemeClr val="tx1"/>
                </a:solidFill>
              </a:rPr>
              <a:t>&lt;&lt; </a:t>
            </a:r>
            <a:r>
              <a:rPr lang="es-PE" sz="1000" noProof="1" smtClean="0">
                <a:solidFill>
                  <a:schemeClr val="tx1"/>
                </a:solidFill>
              </a:rPr>
              <a:t>"</a:t>
            </a:r>
            <a:r>
              <a:rPr lang="es-PE" sz="1000" noProof="1">
                <a:solidFill>
                  <a:schemeClr val="tx1"/>
                </a:solidFill>
              </a:rPr>
              <a:t>El dato se encuentra en la fila "</a:t>
            </a:r>
            <a:r>
              <a:rPr lang="es-PE" sz="1000" noProof="1" smtClean="0">
                <a:solidFill>
                  <a:schemeClr val="tx1"/>
                </a:solidFill>
              </a:rPr>
              <a:t> &lt;&lt; posf &lt;&lt; </a:t>
            </a:r>
            <a:r>
              <a:rPr lang="es-PE" sz="1000" noProof="1">
                <a:solidFill>
                  <a:schemeClr val="tx1"/>
                </a:solidFill>
              </a:rPr>
              <a:t>" </a:t>
            </a:r>
            <a:r>
              <a:rPr lang="es-PE" sz="1000" noProof="1" smtClean="0">
                <a:solidFill>
                  <a:schemeClr val="tx1"/>
                </a:solidFill>
              </a:rPr>
              <a:t> </a:t>
            </a:r>
            <a:r>
              <a:rPr lang="es-PE" sz="1000" noProof="1">
                <a:solidFill>
                  <a:schemeClr val="tx1"/>
                </a:solidFill>
              </a:rPr>
              <a:t>y columna "</a:t>
            </a:r>
            <a:r>
              <a:rPr lang="es-PE" sz="1000" noProof="1" smtClean="0">
                <a:solidFill>
                  <a:schemeClr val="tx1"/>
                </a:solidFill>
              </a:rPr>
              <a:t>  &lt;&lt; posc &lt;&lt; </a:t>
            </a:r>
            <a:r>
              <a:rPr lang="es-PE" sz="1000" noProof="1">
                <a:solidFill>
                  <a:schemeClr val="tx1"/>
                </a:solidFill>
              </a:rPr>
              <a:t>" </a:t>
            </a:r>
            <a:r>
              <a:rPr lang="es-PE" sz="1000" noProof="1" smtClean="0">
                <a:solidFill>
                  <a:schemeClr val="tx1"/>
                </a:solidFill>
              </a:rPr>
              <a:t> </a:t>
            </a:r>
            <a:r>
              <a:rPr lang="es-PE" sz="1000" noProof="1">
                <a:solidFill>
                  <a:schemeClr val="tx1"/>
                </a:solidFill>
              </a:rPr>
              <a:t>de la matriz</a:t>
            </a:r>
            <a:r>
              <a:rPr lang="es-PE" sz="1000" noProof="1" smtClean="0">
                <a:solidFill>
                  <a:schemeClr val="tx1"/>
                </a:solidFill>
              </a:rPr>
              <a:t>.";</a:t>
            </a:r>
            <a:endParaRPr lang="es-PE" sz="1000" noProof="1">
              <a:solidFill>
                <a:schemeClr val="tx1"/>
              </a:solidFill>
            </a:endParaRPr>
          </a:p>
          <a:p>
            <a:r>
              <a:rPr lang="es-PE" sz="1000" noProof="1" smtClean="0">
                <a:solidFill>
                  <a:schemeClr val="tx1"/>
                </a:solidFill>
              </a:rPr>
              <a:t>  else</a:t>
            </a:r>
          </a:p>
          <a:p>
            <a:r>
              <a:rPr lang="es-PE" sz="1000" noProof="1">
                <a:solidFill>
                  <a:schemeClr val="tx1"/>
                </a:solidFill>
              </a:rPr>
              <a:t> </a:t>
            </a:r>
            <a:r>
              <a:rPr lang="es-PE" sz="1000" noProof="1" smtClean="0">
                <a:solidFill>
                  <a:schemeClr val="tx1"/>
                </a:solidFill>
              </a:rPr>
              <a:t>   cout&lt;&lt;"</a:t>
            </a:r>
            <a:r>
              <a:rPr lang="es-PE" sz="1000" noProof="1">
                <a:solidFill>
                  <a:schemeClr val="tx1"/>
                </a:solidFill>
              </a:rPr>
              <a:t>El dato no se encuentra en la matriz</a:t>
            </a:r>
            <a:r>
              <a:rPr lang="es-PE" sz="1000" noProof="1" smtClean="0">
                <a:solidFill>
                  <a:schemeClr val="tx1"/>
                </a:solidFill>
              </a:rPr>
              <a:t>.";</a:t>
            </a:r>
            <a:endParaRPr lang="es-PE" sz="1000" noProof="1">
              <a:solidFill>
                <a:schemeClr val="tx1"/>
              </a:solidFill>
            </a:endParaRPr>
          </a:p>
          <a:p>
            <a:r>
              <a:rPr lang="es-PE" sz="1000" dirty="0" smtClean="0">
                <a:solidFill>
                  <a:schemeClr val="tx1"/>
                </a:solidFill>
              </a:rPr>
              <a:t>  _</a:t>
            </a:r>
            <a:r>
              <a:rPr lang="es-PE" sz="1000" dirty="0" err="1">
                <a:solidFill>
                  <a:schemeClr val="tx1"/>
                </a:solidFill>
              </a:rPr>
              <a:t>g</a:t>
            </a:r>
            <a:r>
              <a:rPr lang="es-PE" sz="1000" dirty="0" err="1" smtClean="0">
                <a:solidFill>
                  <a:schemeClr val="tx1"/>
                </a:solidFill>
              </a:rPr>
              <a:t>etch</a:t>
            </a:r>
            <a:r>
              <a:rPr lang="es-PE" sz="1000" dirty="0" smtClean="0">
                <a:solidFill>
                  <a:schemeClr val="tx1"/>
                </a:solidFill>
              </a:rPr>
              <a:t>(); </a:t>
            </a:r>
          </a:p>
          <a:p>
            <a:r>
              <a:rPr lang="es-PE" sz="1000" dirty="0" smtClean="0">
                <a:solidFill>
                  <a:schemeClr val="tx1"/>
                </a:solidFill>
              </a:rPr>
              <a:t>  </a:t>
            </a:r>
            <a:r>
              <a:rPr lang="es-PE" sz="1000" dirty="0" err="1" smtClean="0">
                <a:solidFill>
                  <a:schemeClr val="tx1"/>
                </a:solidFill>
              </a:rPr>
              <a:t>return</a:t>
            </a:r>
            <a:r>
              <a:rPr lang="es-PE" sz="1000" dirty="0" smtClean="0">
                <a:solidFill>
                  <a:schemeClr val="tx1"/>
                </a:solidFill>
              </a:rPr>
              <a:t> 0</a:t>
            </a:r>
            <a:r>
              <a:rPr lang="es-PE" sz="1000" noProof="1" smtClean="0">
                <a:solidFill>
                  <a:schemeClr val="tx1"/>
                </a:solidFill>
              </a:rPr>
              <a:t>;</a:t>
            </a:r>
            <a:endParaRPr lang="es-PE" sz="1000" noProof="1">
              <a:solidFill>
                <a:schemeClr val="tx1"/>
              </a:solidFill>
            </a:endParaRPr>
          </a:p>
          <a:p>
            <a:r>
              <a:rPr lang="es-PE" sz="1000" noProof="1" smtClean="0">
                <a:solidFill>
                  <a:schemeClr val="tx1"/>
                </a:solidFill>
              </a:rPr>
              <a:t>}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08815" y="1190625"/>
            <a:ext cx="0" cy="5049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25425" y="4901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Solución 1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2390775"/>
            <a:ext cx="78962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ángulo 3"/>
          <p:cNvSpPr/>
          <p:nvPr/>
        </p:nvSpPr>
        <p:spPr>
          <a:xfrm>
            <a:off x="225425" y="4901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Solución 1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8144" y="1366044"/>
            <a:ext cx="8382000" cy="1752600"/>
          </a:xfrm>
          <a:prstGeom prst="rect">
            <a:avLst/>
          </a:prstGeom>
          <a:noFill/>
          <a:ln cap="flat" algn="ctr">
            <a:solidFill>
              <a:schemeClr val="accent2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Clr>
                <a:srgbClr val="FFFFFF"/>
              </a:buClr>
              <a:buFont typeface="Georgia" pitchFamily="18" charset="0"/>
              <a:buNone/>
            </a:pPr>
            <a:r>
              <a:rPr lang="es-PE" sz="2400" dirty="0" smtClean="0">
                <a:solidFill>
                  <a:srgbClr val="7030A0"/>
                </a:solidFill>
              </a:rPr>
              <a:t>Se tienen las temperaturas mensuales del año anterior de la ciudad de Lima que fueron registradas en 30 estaciones. Esta información fue almacenada en una matriz de 12 filas x 30 columnas.</a:t>
            </a:r>
          </a:p>
        </p:txBody>
      </p:sp>
      <p:graphicFrame>
        <p:nvGraphicFramePr>
          <p:cNvPr id="145414" name="Group 6"/>
          <p:cNvGraphicFramePr>
            <a:graphicFrameLocks noGrp="1"/>
          </p:cNvGraphicFramePr>
          <p:nvPr/>
        </p:nvGraphicFramePr>
        <p:xfrm>
          <a:off x="739775" y="3571875"/>
          <a:ext cx="7678738" cy="2792414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1988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D89A4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5482" name="WordArt 74"/>
          <p:cNvSpPr>
            <a:spLocks noChangeArrowheads="1" noChangeShapeType="1" noTextEdit="1"/>
          </p:cNvSpPr>
          <p:nvPr/>
        </p:nvSpPr>
        <p:spPr bwMode="auto">
          <a:xfrm>
            <a:off x="2867025" y="3317875"/>
            <a:ext cx="4364038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Estaciones</a:t>
            </a:r>
          </a:p>
        </p:txBody>
      </p:sp>
      <p:sp>
        <p:nvSpPr>
          <p:cNvPr id="145483" name="WordArt 75"/>
          <p:cNvSpPr>
            <a:spLocks noChangeArrowheads="1" noChangeShapeType="1" noTextEdit="1"/>
          </p:cNvSpPr>
          <p:nvPr/>
        </p:nvSpPr>
        <p:spPr bwMode="auto">
          <a:xfrm rot="5400000">
            <a:off x="-256381" y="5204619"/>
            <a:ext cx="1935162" cy="3619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53882" dir="2700000" algn="ctr" rotWithShape="0">
                    <a:srgbClr val="CBCBCB">
                      <a:alpha val="80000"/>
                    </a:srgbClr>
                  </a:outerShdw>
                </a:effectLst>
                <a:latin typeface="Arial Black"/>
              </a:rPr>
              <a:t>Meses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25425" y="4901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Ejercicio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617537" y="1682416"/>
            <a:ext cx="8359775" cy="357505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dist="254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marL="363538" indent="-363538" algn="just">
              <a:lnSpc>
                <a:spcPct val="90000"/>
              </a:lnSpc>
              <a:buClr>
                <a:srgbClr val="FFFFFF"/>
              </a:buClr>
              <a:buFont typeface="Georgia" pitchFamily="18" charset="0"/>
              <a:buNone/>
            </a:pPr>
            <a:r>
              <a:rPr lang="es-PE" sz="2800" dirty="0">
                <a:solidFill>
                  <a:srgbClr val="7030A0"/>
                </a:solidFill>
                <a:latin typeface="Calibri" pitchFamily="34" charset="0"/>
              </a:rPr>
              <a:t>Escriba un programa en </a:t>
            </a:r>
            <a:r>
              <a:rPr lang="es-PE" sz="2800" dirty="0" smtClean="0">
                <a:solidFill>
                  <a:srgbClr val="7030A0"/>
                </a:solidFill>
                <a:latin typeface="Calibri" pitchFamily="34" charset="0"/>
              </a:rPr>
              <a:t>C++ </a:t>
            </a:r>
            <a:r>
              <a:rPr lang="es-PE" sz="2800" dirty="0">
                <a:solidFill>
                  <a:srgbClr val="7030A0"/>
                </a:solidFill>
                <a:latin typeface="Calibri" pitchFamily="34" charset="0"/>
              </a:rPr>
              <a:t>que permita:</a:t>
            </a:r>
          </a:p>
          <a:p>
            <a:pPr marL="363538" indent="-363538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PE" sz="2800" dirty="0">
                <a:solidFill>
                  <a:srgbClr val="7030A0"/>
                </a:solidFill>
                <a:latin typeface="Calibri" pitchFamily="34" charset="0"/>
              </a:rPr>
              <a:t>Generar en forma aleatoria las temperaturas mensuales de cada una de las 30 estaciones.</a:t>
            </a:r>
          </a:p>
          <a:p>
            <a:pPr marL="363538" indent="-363538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PE" sz="2800" dirty="0">
                <a:solidFill>
                  <a:srgbClr val="7030A0"/>
                </a:solidFill>
                <a:latin typeface="Calibri" pitchFamily="34" charset="0"/>
              </a:rPr>
              <a:t>Hallar la temperatura más alta registrada el año anterior, y cuál fue el mes y en qué estación se registro.</a:t>
            </a:r>
          </a:p>
          <a:p>
            <a:pPr marL="363538" indent="-363538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PE" sz="2800" dirty="0">
                <a:solidFill>
                  <a:srgbClr val="7030A0"/>
                </a:solidFill>
                <a:latin typeface="Calibri" pitchFamily="34" charset="0"/>
              </a:rPr>
              <a:t>Calcular el promedio mensual de temperaturas en cada una de las 30 estaciones.</a:t>
            </a:r>
            <a:endParaRPr lang="es-ES" sz="28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5425" y="4901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Ejercicio 1   … continuación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427038" y="1139825"/>
            <a:ext cx="8172450" cy="155257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dist="254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just">
              <a:buClr>
                <a:srgbClr val="FFFFFF"/>
              </a:buClr>
              <a:buFont typeface="Georgia" pitchFamily="18" charset="0"/>
              <a:buNone/>
            </a:pPr>
            <a:r>
              <a:rPr lang="es-ES" sz="2400" dirty="0">
                <a:solidFill>
                  <a:schemeClr val="tx1"/>
                </a:solidFill>
                <a:latin typeface="Calibri" pitchFamily="34" charset="0"/>
              </a:rPr>
              <a:t>Una empresa automotriz tiene cinco agencias y cuenta con la información acerca de las ventas mensuales de automóviles logradas el año pasado por cada una de éstas. A partir de estos datos la empresa construyó la siguiente matriz: </a:t>
            </a:r>
          </a:p>
        </p:txBody>
      </p:sp>
      <p:sp>
        <p:nvSpPr>
          <p:cNvPr id="147462" name="WordArt 71"/>
          <p:cNvSpPr>
            <a:spLocks noChangeArrowheads="1" noChangeShapeType="1" noTextEdit="1"/>
          </p:cNvSpPr>
          <p:nvPr/>
        </p:nvSpPr>
        <p:spPr bwMode="auto">
          <a:xfrm rot="5400000">
            <a:off x="177007" y="4729956"/>
            <a:ext cx="1998662" cy="5238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53882" dir="2700000" algn="ctr" rotWithShape="0">
                    <a:srgbClr val="CBCBCB">
                      <a:alpha val="79999"/>
                    </a:srgbClr>
                  </a:outerShdw>
                </a:effectLst>
                <a:latin typeface="Arial"/>
                <a:cs typeface="Arial"/>
              </a:rPr>
              <a:t>Meses</a:t>
            </a:r>
          </a:p>
        </p:txBody>
      </p:sp>
      <p:sp>
        <p:nvSpPr>
          <p:cNvPr id="147463" name="WordArt 72"/>
          <p:cNvSpPr>
            <a:spLocks noChangeArrowheads="1" noChangeShapeType="1" noTextEdit="1"/>
          </p:cNvSpPr>
          <p:nvPr/>
        </p:nvSpPr>
        <p:spPr bwMode="auto">
          <a:xfrm>
            <a:off x="3443288" y="2860675"/>
            <a:ext cx="30305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solidFill>
                  <a:schemeClr val="tx1"/>
                </a:solidFill>
                <a:latin typeface="Arial"/>
                <a:cs typeface="Arial"/>
              </a:rPr>
              <a:t>Agencias</a:t>
            </a:r>
          </a:p>
        </p:txBody>
      </p:sp>
      <p:graphicFrame>
        <p:nvGraphicFramePr>
          <p:cNvPr id="14746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68048"/>
              </p:ext>
            </p:extLst>
          </p:nvPr>
        </p:nvGraphicFramePr>
        <p:xfrm>
          <a:off x="1690688" y="2830513"/>
          <a:ext cx="5902325" cy="3619500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D89A4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117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157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188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197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126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157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177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170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225425" y="4901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Ejercicio 2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85763" y="1229142"/>
            <a:ext cx="8170862" cy="519113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dist="254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just">
              <a:buClr>
                <a:srgbClr val="FFFFFF"/>
              </a:buClr>
              <a:buFont typeface="Georgia" pitchFamily="18" charset="0"/>
              <a:buNone/>
              <a:defRPr/>
            </a:pP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Escriba un programa en </a:t>
            </a:r>
            <a:r>
              <a:rPr lang="es-ES" sz="2800" dirty="0" smtClean="0">
                <a:solidFill>
                  <a:schemeClr val="tx1"/>
                </a:solidFill>
                <a:latin typeface="Calibri" pitchFamily="34" charset="0"/>
              </a:rPr>
              <a:t>C++ </a:t>
            </a: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que permita lo siguiente: 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385763" y="1692275"/>
            <a:ext cx="8172450" cy="42291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dist="254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marL="1143000" lvl="2" indent="-228600" algn="just">
              <a:buClr>
                <a:schemeClr val="tx1"/>
              </a:buClr>
              <a:buFont typeface="Georgia" pitchFamily="18" charset="0"/>
              <a:buNone/>
            </a:pPr>
            <a:endParaRPr lang="es-ES" sz="2800" dirty="0">
              <a:solidFill>
                <a:schemeClr val="tx1"/>
              </a:solidFill>
              <a:latin typeface="Calibri" pitchFamily="34" charset="0"/>
            </a:endParaRPr>
          </a:p>
          <a:p>
            <a:pPr marL="742950" lvl="1" indent="-285750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PE" sz="2800" dirty="0">
                <a:solidFill>
                  <a:schemeClr val="tx1"/>
                </a:solidFill>
                <a:latin typeface="Calibri" pitchFamily="34" charset="0"/>
              </a:rPr>
              <a:t>Ingresar las ventas mensuales de cada una de las agencias</a:t>
            </a:r>
            <a:endParaRPr lang="es-ES" sz="2800" dirty="0">
              <a:solidFill>
                <a:schemeClr val="tx1"/>
              </a:solidFill>
              <a:latin typeface="Calibri" pitchFamily="34" charset="0"/>
            </a:endParaRPr>
          </a:p>
          <a:p>
            <a:pPr marL="742950" lvl="1" indent="-285750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¿Cuál fue el total de ventas en el año de la agencia 2? </a:t>
            </a:r>
          </a:p>
          <a:p>
            <a:pPr marL="742950" lvl="1" indent="-285750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¿Cuál fue el promedio de ventas en el mes </a:t>
            </a:r>
            <a:r>
              <a:rPr lang="es-ES" sz="2800" dirty="0" smtClean="0">
                <a:solidFill>
                  <a:schemeClr val="tx1"/>
                </a:solidFill>
                <a:latin typeface="Calibri" pitchFamily="34" charset="0"/>
              </a:rPr>
              <a:t>11? </a:t>
            </a:r>
            <a:endParaRPr lang="es-ES" sz="2800" dirty="0">
              <a:solidFill>
                <a:schemeClr val="tx1"/>
              </a:solidFill>
              <a:latin typeface="Calibri" pitchFamily="34" charset="0"/>
            </a:endParaRPr>
          </a:p>
          <a:p>
            <a:pPr marL="742950" lvl="1" indent="-285750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¿Qué agencia tuvo mayores ventas en el mes 5? </a:t>
            </a:r>
          </a:p>
          <a:p>
            <a:pPr marL="742950" lvl="1" indent="-285750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¿En qué mes se registraron las menores ventas del año, considerando todas las agencias?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5425" y="4901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Ejercicio 2 … continuación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55433" y="1212205"/>
            <a:ext cx="8172450" cy="1928813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dist="254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just">
              <a:buClr>
                <a:srgbClr val="FFFFFF"/>
              </a:buClr>
              <a:buFont typeface="Georgia" pitchFamily="18" charset="0"/>
              <a:buNone/>
            </a:pP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Se tienen los resultados de las últimas elecciones para presidente </a:t>
            </a:r>
            <a:r>
              <a:rPr lang="es-ES" sz="2800" dirty="0" smtClean="0">
                <a:solidFill>
                  <a:schemeClr val="tx1"/>
                </a:solidFill>
                <a:latin typeface="Calibri" pitchFamily="34" charset="0"/>
              </a:rPr>
              <a:t>en </a:t>
            </a: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la provincia X, el cual está conformado por 5 municipios. En dichas elecciones hubo 4 candidatos.</a:t>
            </a:r>
          </a:p>
          <a:p>
            <a:pPr algn="just">
              <a:buClr>
                <a:srgbClr val="FFFFFF"/>
              </a:buClr>
              <a:buFont typeface="Georgia" pitchFamily="18" charset="0"/>
              <a:buNone/>
            </a:pPr>
            <a:endParaRPr lang="es-E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149510" name="Group 6"/>
          <p:cNvGraphicFramePr>
            <a:graphicFrameLocks noGrp="1"/>
          </p:cNvGraphicFramePr>
          <p:nvPr/>
        </p:nvGraphicFramePr>
        <p:xfrm>
          <a:off x="1804988" y="3062288"/>
          <a:ext cx="5724525" cy="3541714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25538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D89A4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178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339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171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556" name="WordArt 52"/>
          <p:cNvSpPr>
            <a:spLocks noChangeArrowheads="1" noChangeShapeType="1" noTextEdit="1"/>
          </p:cNvSpPr>
          <p:nvPr/>
        </p:nvSpPr>
        <p:spPr bwMode="auto">
          <a:xfrm>
            <a:off x="3414713" y="3308350"/>
            <a:ext cx="3516312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Municipios</a:t>
            </a:r>
          </a:p>
        </p:txBody>
      </p:sp>
      <p:sp>
        <p:nvSpPr>
          <p:cNvPr id="149557" name="WordArt 53"/>
          <p:cNvSpPr>
            <a:spLocks noChangeArrowheads="1" noChangeShapeType="1" noTextEdit="1"/>
          </p:cNvSpPr>
          <p:nvPr/>
        </p:nvSpPr>
        <p:spPr bwMode="auto">
          <a:xfrm rot="5400000">
            <a:off x="487363" y="5184775"/>
            <a:ext cx="2479675" cy="31432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8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53882" dir="2700000" algn="ctr" rotWithShape="0">
                    <a:srgbClr val="CBCBCB">
                      <a:alpha val="80000"/>
                    </a:srgbClr>
                  </a:outerShdw>
                </a:effectLst>
                <a:latin typeface="Arial Black"/>
              </a:rPr>
              <a:t>Candidatos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25425" y="4901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Ejercicio 3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61950" y="1515144"/>
            <a:ext cx="8316912" cy="32004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>
            <a:outerShdw dist="254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marL="449263" indent="-449263" algn="just">
              <a:buClr>
                <a:schemeClr val="tx1"/>
              </a:buClr>
              <a:buFont typeface="Georgia" pitchFamily="18" charset="0"/>
              <a:buNone/>
            </a:pPr>
            <a:r>
              <a:rPr lang="es-PE" sz="2800" dirty="0">
                <a:solidFill>
                  <a:schemeClr val="tx1"/>
                </a:solidFill>
                <a:latin typeface="Calibri" pitchFamily="34" charset="0"/>
              </a:rPr>
              <a:t>Escriba un programa en </a:t>
            </a:r>
            <a:r>
              <a:rPr lang="es-PE" sz="2800" dirty="0" smtClean="0">
                <a:solidFill>
                  <a:schemeClr val="tx1"/>
                </a:solidFill>
                <a:latin typeface="Calibri" pitchFamily="34" charset="0"/>
              </a:rPr>
              <a:t>C++ </a:t>
            </a:r>
            <a:r>
              <a:rPr lang="es-PE" sz="2800" dirty="0">
                <a:solidFill>
                  <a:schemeClr val="tx1"/>
                </a:solidFill>
                <a:latin typeface="Calibri" pitchFamily="34" charset="0"/>
              </a:rPr>
              <a:t>que:</a:t>
            </a:r>
            <a:endParaRPr lang="es-ES" sz="2800" dirty="0">
              <a:solidFill>
                <a:schemeClr val="tx1"/>
              </a:solidFill>
              <a:latin typeface="Calibri" pitchFamily="34" charset="0"/>
            </a:endParaRPr>
          </a:p>
          <a:p>
            <a:pPr marL="449263" indent="-449263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Lea los votos obtenidos en cada municipio por los 4 candidatos. </a:t>
            </a:r>
          </a:p>
          <a:p>
            <a:pPr marL="449263" indent="-449263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Calcule el total de votos recibidos por cada candidato y el porcentaje del total de </a:t>
            </a:r>
            <a:r>
              <a:rPr lang="es-ES" sz="2800">
                <a:solidFill>
                  <a:schemeClr val="tx1"/>
                </a:solidFill>
                <a:latin typeface="Calibri" pitchFamily="34" charset="0"/>
              </a:rPr>
              <a:t>votos </a:t>
            </a:r>
            <a:r>
              <a:rPr lang="es-ES" sz="2800" smtClean="0">
                <a:solidFill>
                  <a:schemeClr val="tx1"/>
                </a:solidFill>
                <a:latin typeface="Calibri" pitchFamily="34" charset="0"/>
              </a:rPr>
              <a:t>obtenidos. </a:t>
            </a:r>
            <a:endParaRPr lang="es-ES" sz="2800" dirty="0">
              <a:solidFill>
                <a:schemeClr val="tx1"/>
              </a:solidFill>
              <a:latin typeface="Calibri" pitchFamily="34" charset="0"/>
            </a:endParaRPr>
          </a:p>
          <a:p>
            <a:pPr marL="449263" indent="-449263" algn="just">
              <a:buClr>
                <a:schemeClr val="tx1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itchFamily="34" charset="0"/>
              </a:rPr>
              <a:t>Determine el candidato más votado.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25425" y="4901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Ejercicio 3 … continuación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itle 6"/>
          <p:cNvSpPr>
            <a:spLocks/>
          </p:cNvSpPr>
          <p:nvPr/>
        </p:nvSpPr>
        <p:spPr bwMode="auto">
          <a:xfrm>
            <a:off x="457200" y="11682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bg1"/>
                </a:solidFill>
                <a:latin typeface="Calibri" pitchFamily="34" charset="0"/>
              </a:rPr>
              <a:t>Definición</a:t>
            </a:r>
          </a:p>
        </p:txBody>
      </p:sp>
      <p:sp>
        <p:nvSpPr>
          <p:cNvPr id="20487" name="Content Placeholder 7"/>
          <p:cNvSpPr>
            <a:spLocks/>
          </p:cNvSpPr>
          <p:nvPr/>
        </p:nvSpPr>
        <p:spPr bwMode="auto">
          <a:xfrm>
            <a:off x="457200" y="1524000"/>
            <a:ext cx="8229600" cy="50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7" algn="just">
              <a:spcBef>
                <a:spcPts val="300"/>
              </a:spcBef>
              <a:buClr>
                <a:srgbClr val="8D89A4"/>
              </a:buClr>
            </a:pPr>
            <a:r>
              <a:rPr lang="es-PE" sz="2800" dirty="0">
                <a:solidFill>
                  <a:srgbClr val="002060"/>
                </a:solidFill>
                <a:latin typeface="Calibri" pitchFamily="34" charset="0"/>
              </a:rPr>
              <a:t>Una Matriz, o arreglo bidimensional, es una colección de datos </a:t>
            </a:r>
            <a:r>
              <a:rPr lang="es-PE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del mismo </a:t>
            </a:r>
            <a:r>
              <a:rPr lang="es-P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tipo de información</a:t>
            </a:r>
            <a:r>
              <a:rPr lang="es-PE" sz="2800" dirty="0" smtClean="0">
                <a:solidFill>
                  <a:srgbClr val="002060"/>
                </a:solidFill>
                <a:latin typeface="Calibri" pitchFamily="34" charset="0"/>
              </a:rPr>
              <a:t>, identificados mediante dos </a:t>
            </a:r>
            <a:r>
              <a:rPr lang="es-PE" sz="2800" dirty="0">
                <a:solidFill>
                  <a:srgbClr val="002060"/>
                </a:solidFill>
                <a:latin typeface="Calibri" pitchFamily="34" charset="0"/>
              </a:rPr>
              <a:t>índices llamados: </a:t>
            </a:r>
            <a:r>
              <a:rPr lang="es-PE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filas y </a:t>
            </a:r>
            <a:r>
              <a:rPr lang="es-P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columnas.</a:t>
            </a:r>
            <a:endParaRPr lang="es-PE" sz="28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133600" y="4114800"/>
          <a:ext cx="5791200" cy="203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Cerrar llave"/>
          <p:cNvSpPr/>
          <p:nvPr/>
        </p:nvSpPr>
        <p:spPr>
          <a:xfrm rot="16200000">
            <a:off x="4895850" y="819150"/>
            <a:ext cx="342900" cy="5867400"/>
          </a:xfrm>
          <a:prstGeom prst="rightBrace">
            <a:avLst>
              <a:gd name="adj1" fmla="val 8333"/>
              <a:gd name="adj2" fmla="val 502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 sz="1600"/>
          </a:p>
        </p:txBody>
      </p:sp>
      <p:sp>
        <p:nvSpPr>
          <p:cNvPr id="11" name="10 Cerrar llave"/>
          <p:cNvSpPr/>
          <p:nvPr/>
        </p:nvSpPr>
        <p:spPr>
          <a:xfrm rot="10800000">
            <a:off x="1524000" y="4114800"/>
            <a:ext cx="304800" cy="1981200"/>
          </a:xfrm>
          <a:prstGeom prst="rightBrace">
            <a:avLst>
              <a:gd name="adj1" fmla="val 8333"/>
              <a:gd name="adj2" fmla="val 502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112963" y="511333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112963" y="564673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20526" name="Content Placeholder 7"/>
          <p:cNvSpPr>
            <a:spLocks/>
          </p:cNvSpPr>
          <p:nvPr/>
        </p:nvSpPr>
        <p:spPr bwMode="auto">
          <a:xfrm>
            <a:off x="358775" y="4135438"/>
            <a:ext cx="1266825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ctr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36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filas</a:t>
            </a:r>
          </a:p>
          <a:p>
            <a:pPr marL="365125" indent="-255588" algn="ctr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36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del 0 al 2</a:t>
            </a:r>
          </a:p>
        </p:txBody>
      </p:sp>
      <p:sp>
        <p:nvSpPr>
          <p:cNvPr id="20527" name="Content Placeholder 7"/>
          <p:cNvSpPr>
            <a:spLocks/>
          </p:cNvSpPr>
          <p:nvPr/>
        </p:nvSpPr>
        <p:spPr bwMode="auto">
          <a:xfrm>
            <a:off x="2509838" y="3132138"/>
            <a:ext cx="47974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ctr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columnas del 0 al 2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570288" y="4092575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018088" y="4092575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465888" y="4092575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2" name="12 CuadroTexto"/>
          <p:cNvSpPr txBox="1"/>
          <p:nvPr/>
        </p:nvSpPr>
        <p:spPr>
          <a:xfrm>
            <a:off x="2101850" y="464343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Content Placeholder 7"/>
          <p:cNvSpPr>
            <a:spLocks/>
          </p:cNvSpPr>
          <p:nvPr/>
        </p:nvSpPr>
        <p:spPr bwMode="auto">
          <a:xfrm>
            <a:off x="119313" y="1138238"/>
            <a:ext cx="82296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PE" sz="2800" dirty="0">
                <a:solidFill>
                  <a:srgbClr val="002060"/>
                </a:solidFill>
                <a:latin typeface="Calibri" pitchFamily="34" charset="0"/>
              </a:rPr>
              <a:t>Para efectos de la explicación, utilizaremos los índices de las filas y/o columnas de distinto color, a los valores de la matriz:</a:t>
            </a:r>
            <a:endParaRPr lang="es-PE" sz="28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670175" y="3230563"/>
          <a:ext cx="5791200" cy="2032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2649538" y="42291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649538" y="47625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106863" y="320833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554663" y="320833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02463" y="320833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2</a:t>
            </a:r>
          </a:p>
        </p:txBody>
      </p:sp>
      <p:sp>
        <p:nvSpPr>
          <p:cNvPr id="2" name="12 CuadroTexto"/>
          <p:cNvSpPr txBox="1"/>
          <p:nvPr/>
        </p:nvSpPr>
        <p:spPr>
          <a:xfrm>
            <a:off x="2638425" y="3759200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PE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0</a:t>
            </a:r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 flipV="1">
            <a:off x="2032000" y="3978275"/>
            <a:ext cx="1247775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2090738" y="4340225"/>
            <a:ext cx="1030287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>
            <a:off x="2032000" y="4441825"/>
            <a:ext cx="9874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H="1">
            <a:off x="5254625" y="2643188"/>
            <a:ext cx="985838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>
            <a:off x="6284913" y="2728913"/>
            <a:ext cx="144462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>
            <a:off x="6386513" y="2714625"/>
            <a:ext cx="1770062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79" name="Text Box 47"/>
          <p:cNvSpPr txBox="1">
            <a:spLocks noChangeArrowheads="1"/>
          </p:cNvSpPr>
          <p:nvPr/>
        </p:nvSpPr>
        <p:spPr bwMode="auto">
          <a:xfrm>
            <a:off x="174625" y="4108450"/>
            <a:ext cx="1973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Índices de filas</a:t>
            </a:r>
            <a:endParaRPr lang="es-ES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0880" name="Text Box 48"/>
          <p:cNvSpPr txBox="1">
            <a:spLocks noChangeArrowheads="1"/>
          </p:cNvSpPr>
          <p:nvPr/>
        </p:nvSpPr>
        <p:spPr bwMode="auto">
          <a:xfrm>
            <a:off x="4603750" y="2168525"/>
            <a:ext cx="297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Índices de columnas</a:t>
            </a:r>
            <a:endParaRPr lang="es-ES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0881" name="Rectangle 49"/>
          <p:cNvSpPr>
            <a:spLocks noChangeArrowheads="1"/>
          </p:cNvSpPr>
          <p:nvPr/>
        </p:nvSpPr>
        <p:spPr bwMode="auto">
          <a:xfrm>
            <a:off x="3962400" y="3643313"/>
            <a:ext cx="4602163" cy="172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82" name="Text Box 50"/>
          <p:cNvSpPr txBox="1">
            <a:spLocks noChangeArrowheads="1"/>
          </p:cNvSpPr>
          <p:nvPr/>
        </p:nvSpPr>
        <p:spPr bwMode="auto">
          <a:xfrm>
            <a:off x="2343150" y="5773738"/>
            <a:ext cx="297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Solo valores de la matriz</a:t>
            </a:r>
            <a:endParaRPr lang="es-ES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0885" name="Group 53"/>
          <p:cNvGrpSpPr>
            <a:grpSpLocks/>
          </p:cNvGrpSpPr>
          <p:nvPr/>
        </p:nvGrpSpPr>
        <p:grpSpPr bwMode="auto">
          <a:xfrm>
            <a:off x="5356225" y="5413375"/>
            <a:ext cx="1089025" cy="550863"/>
            <a:chOff x="3374" y="3410"/>
            <a:chExt cx="686" cy="347"/>
          </a:xfrm>
        </p:grpSpPr>
        <p:sp>
          <p:nvSpPr>
            <p:cNvPr id="120883" name="Line 51"/>
            <p:cNvSpPr>
              <a:spLocks noChangeShapeType="1"/>
            </p:cNvSpPr>
            <p:nvPr/>
          </p:nvSpPr>
          <p:spPr bwMode="auto">
            <a:xfrm>
              <a:off x="3374" y="3749"/>
              <a:ext cx="6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4" name="Line 52"/>
            <p:cNvSpPr>
              <a:spLocks noChangeShapeType="1"/>
            </p:cNvSpPr>
            <p:nvPr/>
          </p:nvSpPr>
          <p:spPr bwMode="auto">
            <a:xfrm flipV="1">
              <a:off x="4060" y="3410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itle 6"/>
          <p:cNvSpPr>
            <a:spLocks/>
          </p:cNvSpPr>
          <p:nvPr/>
        </p:nvSpPr>
        <p:spPr bwMode="auto">
          <a:xfrm>
            <a:off x="457200" y="11682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bg1"/>
                </a:solidFill>
                <a:latin typeface="Calibri" pitchFamily="34" charset="0"/>
              </a:rPr>
              <a:t>Definición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6"/>
          <p:cNvSpPr>
            <a:spLocks noGrp="1"/>
          </p:cNvSpPr>
          <p:nvPr>
            <p:ph type="title" idx="4294967295"/>
          </p:nvPr>
        </p:nvSpPr>
        <p:spPr>
          <a:xfrm>
            <a:off x="290286" y="284748"/>
            <a:ext cx="8382000" cy="5905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Declaración y creación</a:t>
            </a:r>
          </a:p>
        </p:txBody>
      </p:sp>
      <p:sp>
        <p:nvSpPr>
          <p:cNvPr id="22" name="21 Marcador de contenido"/>
          <p:cNvSpPr>
            <a:spLocks noGrp="1"/>
          </p:cNvSpPr>
          <p:nvPr>
            <p:ph sz="quarter" idx="4294967295"/>
          </p:nvPr>
        </p:nvSpPr>
        <p:spPr>
          <a:xfrm>
            <a:off x="290286" y="1366610"/>
            <a:ext cx="8672286" cy="533899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400" dirty="0" smtClean="0"/>
              <a:t>Definir el tipo de dato del arreglo:</a:t>
            </a:r>
          </a:p>
          <a:p>
            <a:pPr marL="923544" lvl="2" indent="-21945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dirty="0" err="1" smtClean="0">
                <a:solidFill>
                  <a:srgbClr val="0000FF"/>
                </a:solidFill>
              </a:rPr>
              <a:t>int</a:t>
            </a:r>
            <a:r>
              <a:rPr lang="es-PE" dirty="0" smtClean="0">
                <a:solidFill>
                  <a:srgbClr val="0000FF"/>
                </a:solidFill>
              </a:rPr>
              <a:t>, </a:t>
            </a:r>
            <a:r>
              <a:rPr lang="es-PE" dirty="0" err="1" smtClean="0">
                <a:solidFill>
                  <a:srgbClr val="0000FF"/>
                </a:solidFill>
              </a:rPr>
              <a:t>char</a:t>
            </a:r>
            <a:r>
              <a:rPr lang="es-PE" dirty="0" smtClean="0">
                <a:solidFill>
                  <a:srgbClr val="0000FF"/>
                </a:solidFill>
              </a:rPr>
              <a:t>, </a:t>
            </a:r>
            <a:r>
              <a:rPr lang="es-PE" dirty="0" err="1" smtClean="0">
                <a:solidFill>
                  <a:srgbClr val="0000FF"/>
                </a:solidFill>
              </a:rPr>
              <a:t>float</a:t>
            </a:r>
            <a:r>
              <a:rPr lang="es-PE" dirty="0" smtClean="0">
                <a:solidFill>
                  <a:srgbClr val="0000FF"/>
                </a:solidFill>
              </a:rPr>
              <a:t>, </a:t>
            </a:r>
            <a:r>
              <a:rPr lang="es-PE" dirty="0" err="1" smtClean="0">
                <a:solidFill>
                  <a:srgbClr val="0000FF"/>
                </a:solidFill>
              </a:rPr>
              <a:t>double</a:t>
            </a:r>
            <a:r>
              <a:rPr lang="es-PE" dirty="0" smtClean="0">
                <a:solidFill>
                  <a:srgbClr val="0000FF"/>
                </a:solidFill>
              </a:rPr>
              <a:t>, etc.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400" dirty="0" smtClean="0"/>
              <a:t>Definir el nombre del arreglo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sz="2400" dirty="0" smtClean="0"/>
          </a:p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b="1" dirty="0" err="1" smtClean="0">
                <a:solidFill>
                  <a:srgbClr val="FF0000"/>
                </a:solidFill>
              </a:rPr>
              <a:t>tipodato</a:t>
            </a:r>
            <a:r>
              <a:rPr lang="es-PE" sz="2400" b="1" dirty="0" smtClean="0">
                <a:solidFill>
                  <a:srgbClr val="FF0000"/>
                </a:solidFill>
              </a:rPr>
              <a:t> **nombre;</a:t>
            </a:r>
          </a:p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400" dirty="0" smtClean="0"/>
              <a:t>Definir la cantidad de filas y columnas del arreglo.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400" dirty="0" smtClean="0"/>
              <a:t>Creación de la matriz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dirty="0"/>
          </a:p>
          <a:p>
            <a:pPr marL="1800225" indent="0" algn="just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b="1" dirty="0" smtClean="0">
                <a:solidFill>
                  <a:srgbClr val="FF0000"/>
                </a:solidFill>
              </a:rPr>
              <a:t>nombre= new </a:t>
            </a:r>
            <a:r>
              <a:rPr lang="es-PE" sz="2400" b="1" dirty="0" err="1" smtClean="0">
                <a:solidFill>
                  <a:srgbClr val="FF0000"/>
                </a:solidFill>
              </a:rPr>
              <a:t>tipodato</a:t>
            </a:r>
            <a:r>
              <a:rPr lang="es-PE" sz="2400" b="1" dirty="0" smtClean="0">
                <a:solidFill>
                  <a:srgbClr val="FF0000"/>
                </a:solidFill>
              </a:rPr>
              <a:t>* [</a:t>
            </a:r>
            <a:r>
              <a:rPr lang="es-PE" sz="2400" b="1" dirty="0" err="1" smtClean="0">
                <a:solidFill>
                  <a:srgbClr val="FF0000"/>
                </a:solidFill>
              </a:rPr>
              <a:t>nfilas</a:t>
            </a:r>
            <a:r>
              <a:rPr lang="es-PE" sz="2400" b="1" dirty="0" smtClean="0">
                <a:solidFill>
                  <a:srgbClr val="FF0000"/>
                </a:solidFill>
              </a:rPr>
              <a:t>];</a:t>
            </a:r>
          </a:p>
          <a:p>
            <a:pPr marL="1800225" indent="0" algn="just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b="1" dirty="0" err="1" smtClean="0">
                <a:solidFill>
                  <a:srgbClr val="FF0000"/>
                </a:solidFill>
              </a:rPr>
              <a:t>for</a:t>
            </a:r>
            <a:r>
              <a:rPr lang="es-PE" sz="2400" b="1" dirty="0" smtClean="0">
                <a:solidFill>
                  <a:srgbClr val="FF0000"/>
                </a:solidFill>
              </a:rPr>
              <a:t>( </a:t>
            </a:r>
            <a:r>
              <a:rPr lang="es-PE" sz="2400" b="1" dirty="0" err="1" smtClean="0">
                <a:solidFill>
                  <a:srgbClr val="FF0000"/>
                </a:solidFill>
              </a:rPr>
              <a:t>int</a:t>
            </a:r>
            <a:r>
              <a:rPr lang="es-PE" sz="2400" b="1" dirty="0" smtClean="0">
                <a:solidFill>
                  <a:srgbClr val="FF0000"/>
                </a:solidFill>
              </a:rPr>
              <a:t> i=0; i&lt;</a:t>
            </a:r>
            <a:r>
              <a:rPr lang="es-PE" sz="2400" b="1" dirty="0" err="1" smtClean="0">
                <a:solidFill>
                  <a:srgbClr val="FF0000"/>
                </a:solidFill>
              </a:rPr>
              <a:t>nfilas</a:t>
            </a:r>
            <a:r>
              <a:rPr lang="es-PE" sz="2400" b="1" dirty="0" smtClean="0">
                <a:solidFill>
                  <a:srgbClr val="FF0000"/>
                </a:solidFill>
              </a:rPr>
              <a:t>; i++)</a:t>
            </a:r>
          </a:p>
          <a:p>
            <a:pPr marL="1800225" indent="0" algn="just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b="1" dirty="0" smtClean="0">
                <a:solidFill>
                  <a:srgbClr val="FF0000"/>
                </a:solidFill>
              </a:rPr>
              <a:t>     nombre[i]= </a:t>
            </a:r>
            <a:r>
              <a:rPr lang="es-PE" sz="2400" b="1" dirty="0">
                <a:solidFill>
                  <a:srgbClr val="FF0000"/>
                </a:solidFill>
              </a:rPr>
              <a:t>new </a:t>
            </a:r>
            <a:r>
              <a:rPr lang="es-PE" sz="2400" b="1" dirty="0" err="1">
                <a:solidFill>
                  <a:srgbClr val="FF0000"/>
                </a:solidFill>
              </a:rPr>
              <a:t>tipodato</a:t>
            </a:r>
            <a:r>
              <a:rPr lang="es-PE" sz="2400" b="1" dirty="0">
                <a:solidFill>
                  <a:srgbClr val="FF0000"/>
                </a:solidFill>
              </a:rPr>
              <a:t> </a:t>
            </a:r>
            <a:r>
              <a:rPr lang="es-PE" sz="2400" b="1" dirty="0" smtClean="0">
                <a:solidFill>
                  <a:srgbClr val="FF0000"/>
                </a:solidFill>
              </a:rPr>
              <a:t>[</a:t>
            </a:r>
            <a:r>
              <a:rPr lang="es-PE" sz="2400" b="1" dirty="0" err="1" smtClean="0">
                <a:solidFill>
                  <a:srgbClr val="FF0000"/>
                </a:solidFill>
              </a:rPr>
              <a:t>ncolumnas</a:t>
            </a:r>
            <a:r>
              <a:rPr lang="es-PE" sz="2400" b="1" dirty="0" smtClean="0">
                <a:solidFill>
                  <a:srgbClr val="FF0000"/>
                </a:solidFill>
              </a:rPr>
              <a:t>]; </a:t>
            </a:r>
            <a:endParaRPr lang="es-PE" sz="2400" b="1" dirty="0">
              <a:solidFill>
                <a:srgbClr val="FF0000"/>
              </a:solidFill>
            </a:endParaRPr>
          </a:p>
          <a:p>
            <a:pPr marL="631825" lvl="2" indent="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PE" dirty="0" smtClean="0"/>
          </a:p>
          <a:p>
            <a:pPr marL="80963" lvl="2" indent="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b="1" dirty="0" smtClean="0">
                <a:solidFill>
                  <a:srgbClr val="0000FF"/>
                </a:solidFill>
              </a:rPr>
              <a:t>Nota.</a:t>
            </a:r>
          </a:p>
          <a:p>
            <a:pPr marL="80963" lvl="2" indent="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b="1" dirty="0" smtClean="0">
                <a:solidFill>
                  <a:srgbClr val="0000FF"/>
                </a:solidFill>
              </a:rPr>
              <a:t>El número de filas y columnas pueden ser variables.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4548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chemeClr val="bg1"/>
                </a:solidFill>
              </a:rPr>
              <a:t>Ejemplos de creación de matrices</a:t>
            </a:r>
            <a:endParaRPr lang="es-ES" b="1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/>
          </p:cNvSpPr>
          <p:nvPr/>
        </p:nvSpPr>
        <p:spPr bwMode="auto">
          <a:xfrm>
            <a:off x="417513" y="1234182"/>
            <a:ext cx="8431212" cy="265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 err="1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6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**matriz;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matriz = new </a:t>
            </a:r>
            <a:r>
              <a:rPr lang="es-PE" sz="2600" dirty="0" err="1" smtClean="0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*[3];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 err="1" smtClean="0">
                <a:solidFill>
                  <a:srgbClr val="002060"/>
                </a:solidFill>
                <a:latin typeface="Calibri" pitchFamily="34" charset="0"/>
              </a:rPr>
              <a:t>for</a:t>
            </a: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s-PE" sz="2600" dirty="0" err="1" smtClean="0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 i=0; i&lt;3; i++)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   matriz[i] = new </a:t>
            </a:r>
            <a:r>
              <a:rPr lang="es-PE" sz="2600" dirty="0" err="1" smtClean="0">
                <a:solidFill>
                  <a:srgbClr val="002060"/>
                </a:solidFill>
                <a:latin typeface="Calibri" pitchFamily="34" charset="0"/>
              </a:rPr>
              <a:t>int</a:t>
            </a:r>
            <a:r>
              <a:rPr lang="es-PE" sz="2600" dirty="0" smtClean="0">
                <a:solidFill>
                  <a:srgbClr val="002060"/>
                </a:solidFill>
                <a:latin typeface="Calibri" pitchFamily="34" charset="0"/>
              </a:rPr>
              <a:t> [5];</a:t>
            </a:r>
            <a:endParaRPr lang="es-PE" sz="2600" dirty="0">
              <a:solidFill>
                <a:srgbClr val="002060"/>
              </a:solidFill>
              <a:latin typeface="Calibri" pitchFamily="34" charset="0"/>
            </a:endParaRP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>
                <a:solidFill>
                  <a:srgbClr val="002060"/>
                </a:solidFill>
                <a:latin typeface="Calibri" pitchFamily="34" charset="0"/>
              </a:rPr>
              <a:t>3 filas, desde el 0 al 2.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>
                <a:solidFill>
                  <a:srgbClr val="002060"/>
                </a:solidFill>
                <a:latin typeface="Calibri" pitchFamily="34" charset="0"/>
              </a:rPr>
              <a:t>5 columnas desde 0 hasta 4</a:t>
            </a:r>
          </a:p>
        </p:txBody>
      </p:sp>
      <p:graphicFrame>
        <p:nvGraphicFramePr>
          <p:cNvPr id="8818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63807"/>
              </p:ext>
            </p:extLst>
          </p:nvPr>
        </p:nvGraphicFramePr>
        <p:xfrm>
          <a:off x="4976813" y="1680497"/>
          <a:ext cx="3485014" cy="1715845"/>
        </p:xfrm>
        <a:graphic>
          <a:graphicData uri="http://schemas.openxmlformats.org/drawingml/2006/table">
            <a:tbl>
              <a:tblPr/>
              <a:tblGrid>
                <a:gridCol w="58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659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D89A4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Content Placeholder 7"/>
          <p:cNvSpPr>
            <a:spLocks/>
          </p:cNvSpPr>
          <p:nvPr/>
        </p:nvSpPr>
        <p:spPr bwMode="auto">
          <a:xfrm>
            <a:off x="479425" y="4148141"/>
            <a:ext cx="8431213" cy="25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s-PE" sz="26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s-PE" sz="2600" dirty="0" smtClean="0">
                <a:solidFill>
                  <a:schemeClr val="tx1"/>
                </a:solidFill>
                <a:latin typeface="Calibri" pitchFamily="34" charset="0"/>
              </a:rPr>
              <a:t>**tablero3;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 smtClean="0">
                <a:solidFill>
                  <a:schemeClr val="tx1"/>
                </a:solidFill>
                <a:latin typeface="Calibri" pitchFamily="34" charset="0"/>
              </a:rPr>
              <a:t>tablero3 </a:t>
            </a:r>
            <a:r>
              <a:rPr lang="es-PE" sz="2600" dirty="0">
                <a:solidFill>
                  <a:schemeClr val="tx1"/>
                </a:solidFill>
                <a:latin typeface="Calibri" pitchFamily="34" charset="0"/>
              </a:rPr>
              <a:t>= new </a:t>
            </a:r>
            <a:r>
              <a:rPr lang="es-PE" sz="26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s-PE" sz="2600" dirty="0">
                <a:solidFill>
                  <a:schemeClr val="tx1"/>
                </a:solidFill>
                <a:latin typeface="Calibri" pitchFamily="34" charset="0"/>
              </a:rPr>
              <a:t>*[3];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 err="1">
                <a:solidFill>
                  <a:schemeClr val="tx1"/>
                </a:solidFill>
                <a:latin typeface="Calibri" pitchFamily="34" charset="0"/>
              </a:rPr>
              <a:t>for</a:t>
            </a:r>
            <a:r>
              <a:rPr lang="es-PE" sz="26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s-PE" sz="26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s-PE" sz="2600" dirty="0">
                <a:solidFill>
                  <a:schemeClr val="tx1"/>
                </a:solidFill>
                <a:latin typeface="Calibri" pitchFamily="34" charset="0"/>
              </a:rPr>
              <a:t> i=0; i&lt;3; i++)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>
                <a:solidFill>
                  <a:schemeClr val="tx1"/>
                </a:solidFill>
                <a:latin typeface="Calibri" pitchFamily="34" charset="0"/>
              </a:rPr>
              <a:t>    </a:t>
            </a:r>
            <a:r>
              <a:rPr lang="es-PE" sz="2600" dirty="0" smtClean="0">
                <a:solidFill>
                  <a:schemeClr val="tx1"/>
                </a:solidFill>
                <a:latin typeface="Calibri" pitchFamily="34" charset="0"/>
              </a:rPr>
              <a:t>tablero3[i] </a:t>
            </a:r>
            <a:r>
              <a:rPr lang="es-PE" sz="2600" dirty="0">
                <a:solidFill>
                  <a:schemeClr val="tx1"/>
                </a:solidFill>
                <a:latin typeface="Calibri" pitchFamily="34" charset="0"/>
              </a:rPr>
              <a:t>= new </a:t>
            </a:r>
            <a:r>
              <a:rPr lang="es-PE" sz="26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s-PE" sz="26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s-PE" sz="2600" dirty="0" smtClean="0">
                <a:solidFill>
                  <a:schemeClr val="tx1"/>
                </a:solidFill>
                <a:latin typeface="Calibri" pitchFamily="34" charset="0"/>
              </a:rPr>
              <a:t>[3];</a:t>
            </a:r>
            <a:endParaRPr lang="es-PE" sz="2600" dirty="0">
              <a:solidFill>
                <a:schemeClr val="tx1"/>
              </a:solidFill>
              <a:latin typeface="Calibri" pitchFamily="34" charset="0"/>
            </a:endParaRP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>
                <a:solidFill>
                  <a:schemeClr val="tx1"/>
                </a:solidFill>
                <a:latin typeface="Calibri" pitchFamily="34" charset="0"/>
              </a:rPr>
              <a:t>3 filas, desde el 0 al 2.</a:t>
            </a:r>
          </a:p>
          <a:p>
            <a:pPr marL="255588" indent="-255588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None/>
            </a:pPr>
            <a:r>
              <a:rPr lang="es-PE" sz="2600" dirty="0">
                <a:solidFill>
                  <a:schemeClr val="tx1"/>
                </a:solidFill>
                <a:latin typeface="Calibri" pitchFamily="34" charset="0"/>
              </a:rPr>
              <a:t>3 columnas desde 0 hasta </a:t>
            </a:r>
            <a:r>
              <a:rPr lang="es-PE" sz="2600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lang="es-PE" sz="2600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88264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52298"/>
              </p:ext>
            </p:extLst>
          </p:nvPr>
        </p:nvGraphicFramePr>
        <p:xfrm>
          <a:off x="5849256" y="4383314"/>
          <a:ext cx="2438400" cy="1741717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818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D89A4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6"/>
          <p:cNvSpPr>
            <a:spLocks/>
          </p:cNvSpPr>
          <p:nvPr/>
        </p:nvSpPr>
        <p:spPr bwMode="auto">
          <a:xfrm>
            <a:off x="393700" y="139283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4000" b="1" dirty="0">
                <a:solidFill>
                  <a:schemeClr val="bg1"/>
                </a:solidFill>
                <a:latin typeface="Calibri" pitchFamily="34" charset="0"/>
              </a:rPr>
              <a:t>Ejemplos de Matrices</a:t>
            </a:r>
          </a:p>
        </p:txBody>
      </p:sp>
      <p:sp>
        <p:nvSpPr>
          <p:cNvPr id="92164" name="Content Placeholder 7"/>
          <p:cNvSpPr>
            <a:spLocks/>
          </p:cNvSpPr>
          <p:nvPr/>
        </p:nvSpPr>
        <p:spPr bwMode="auto">
          <a:xfrm>
            <a:off x="393700" y="1806575"/>
            <a:ext cx="85344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8900" indent="-3175" algn="just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PE" sz="2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El horario de clases</a:t>
            </a:r>
          </a:p>
        </p:txBody>
      </p:sp>
      <p:graphicFrame>
        <p:nvGraphicFramePr>
          <p:cNvPr id="93146" name="Group 986"/>
          <p:cNvGraphicFramePr>
            <a:graphicFrameLocks noGrp="1"/>
          </p:cNvGraphicFramePr>
          <p:nvPr/>
        </p:nvGraphicFramePr>
        <p:xfrm>
          <a:off x="1538288" y="3660775"/>
          <a:ext cx="6096000" cy="17113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3170" name="Group 1010"/>
          <p:cNvGraphicFramePr>
            <a:graphicFrameLocks noGrp="1"/>
          </p:cNvGraphicFramePr>
          <p:nvPr/>
        </p:nvGraphicFramePr>
        <p:xfrm>
          <a:off x="2195513" y="2667000"/>
          <a:ext cx="5478462" cy="243840"/>
        </p:xfrm>
        <a:graphic>
          <a:graphicData uri="http://schemas.openxmlformats.org/drawingml/2006/table">
            <a:tbl>
              <a:tblPr/>
              <a:tblGrid>
                <a:gridCol w="7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Lunes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Martes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Miércoles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Jueves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Viernes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Sábado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Domingo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171" name="Line 1011"/>
          <p:cNvSpPr>
            <a:spLocks noChangeShapeType="1"/>
          </p:cNvSpPr>
          <p:nvPr/>
        </p:nvSpPr>
        <p:spPr bwMode="auto">
          <a:xfrm>
            <a:off x="2700338" y="2917825"/>
            <a:ext cx="0" cy="623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72" name="Line 1012"/>
          <p:cNvSpPr>
            <a:spLocks noChangeShapeType="1"/>
          </p:cNvSpPr>
          <p:nvPr/>
        </p:nvSpPr>
        <p:spPr bwMode="auto">
          <a:xfrm>
            <a:off x="3373438" y="2936875"/>
            <a:ext cx="0" cy="623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73" name="Line 1013"/>
          <p:cNvSpPr>
            <a:spLocks noChangeShapeType="1"/>
          </p:cNvSpPr>
          <p:nvPr/>
        </p:nvSpPr>
        <p:spPr bwMode="auto">
          <a:xfrm>
            <a:off x="4176713" y="2927350"/>
            <a:ext cx="0" cy="623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74" name="Line 1014"/>
          <p:cNvSpPr>
            <a:spLocks noChangeShapeType="1"/>
          </p:cNvSpPr>
          <p:nvPr/>
        </p:nvSpPr>
        <p:spPr bwMode="auto">
          <a:xfrm>
            <a:off x="4979988" y="2933700"/>
            <a:ext cx="0" cy="623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75" name="Line 1015"/>
          <p:cNvSpPr>
            <a:spLocks noChangeShapeType="1"/>
          </p:cNvSpPr>
          <p:nvPr/>
        </p:nvSpPr>
        <p:spPr bwMode="auto">
          <a:xfrm>
            <a:off x="5726113" y="2938463"/>
            <a:ext cx="0" cy="623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76" name="Line 1016"/>
          <p:cNvSpPr>
            <a:spLocks noChangeShapeType="1"/>
          </p:cNvSpPr>
          <p:nvPr/>
        </p:nvSpPr>
        <p:spPr bwMode="auto">
          <a:xfrm>
            <a:off x="6500813" y="2928938"/>
            <a:ext cx="0" cy="623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77" name="Line 1017"/>
          <p:cNvSpPr>
            <a:spLocks noChangeShapeType="1"/>
          </p:cNvSpPr>
          <p:nvPr/>
        </p:nvSpPr>
        <p:spPr bwMode="auto">
          <a:xfrm>
            <a:off x="7289800" y="2935288"/>
            <a:ext cx="0" cy="623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06_Arreglos</Template>
  <TotalTime>5314</TotalTime>
  <Words>2681</Words>
  <Application>Microsoft Office PowerPoint</Application>
  <PresentationFormat>Presentación en pantalla (4:3)</PresentationFormat>
  <Paragraphs>955</Paragraphs>
  <Slides>47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5" baseType="lpstr">
      <vt:lpstr>Arial</vt:lpstr>
      <vt:lpstr>Arial Black</vt:lpstr>
      <vt:lpstr>Calibri</vt:lpstr>
      <vt:lpstr>Courier New</vt:lpstr>
      <vt:lpstr>Georgia</vt:lpstr>
      <vt:lpstr>Wingdings</vt:lpstr>
      <vt:lpstr>Wingdings 2</vt:lpstr>
      <vt:lpstr>PPT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Declaración y creación</vt:lpstr>
      <vt:lpstr>Ejemplos de creación de matrices</vt:lpstr>
      <vt:lpstr>Presentación de PowerPoint</vt:lpstr>
      <vt:lpstr>Presentación de PowerPoint</vt:lpstr>
      <vt:lpstr>Presentación de PowerPoint</vt:lpstr>
      <vt:lpstr>Presentación de PowerPoint</vt:lpstr>
      <vt:lpstr>Lectura y escritura de datos </vt:lpstr>
      <vt:lpstr>Lectura y escritura de datos</vt:lpstr>
      <vt:lpstr>Presentación de PowerPoint</vt:lpstr>
      <vt:lpstr>Presentación de PowerPoint</vt:lpstr>
      <vt:lpstr>Presentación de PowerPoint</vt:lpstr>
      <vt:lpstr>Como liberar la memoria de una matriz</vt:lpstr>
      <vt:lpstr>Presentación de PowerPoint</vt:lpstr>
      <vt:lpstr>Presentación de PowerPoint</vt:lpstr>
      <vt:lpstr>Presentación de PowerPoint</vt:lpstr>
      <vt:lpstr>Recorrido por filas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Recorrido por columnas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Solución 1: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pcsijram (Ramírez Espinoza, Juan Alfonso)</dc:creator>
  <cp:lastModifiedBy>Admin</cp:lastModifiedBy>
  <cp:revision>400</cp:revision>
  <cp:lastPrinted>1601-01-01T00:00:00Z</cp:lastPrinted>
  <dcterms:created xsi:type="dcterms:W3CDTF">1601-01-01T00:00:00Z</dcterms:created>
  <dcterms:modified xsi:type="dcterms:W3CDTF">2022-07-01T02:23:19Z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