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257" r:id="rId4"/>
    <p:sldId id="259" r:id="rId5"/>
    <p:sldId id="262" r:id="rId6"/>
    <p:sldId id="258" r:id="rId7"/>
    <p:sldId id="260" r:id="rId8"/>
    <p:sldId id="261" r:id="rId9"/>
  </p:sldIdLst>
  <p:sldSz cx="972026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6633E-1E3F-498F-ABA1-DA2F90A65C97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CFAC7-0CB1-4F62-B5B8-6A008626CF2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1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22FC1-B8F7-4F3F-91EB-3FBD6E31025A}" type="datetimeFigureOut">
              <a:rPr lang="es-MX" smtClean="0"/>
              <a:t>05/03/2024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F9AB-117D-42AA-95BA-196F2FA418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7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Elaborado por Edson Mendiolaza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95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Elaborado por Edson Mendiolaza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Elaborado por Edson Mendiolaza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9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Elaborado por Edson Mendiolaza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42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Elaborado por Edson Mendiolaza</a:t>
            </a:r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39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Elaborado por Edson Mendiolaza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89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Elaborado por Edson Mendiolaza</a:t>
            </a:r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31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Elaborado por Edson Mendiolaza</a:t>
            </a:r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22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Elaborado por Edson Mendiolaza</a:t>
            </a:r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12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Elaborado por Edson Mendiolaza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24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Elaborado por Edson Mendiolaza</a:t>
            </a:r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53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 smtClean="0"/>
              <a:t>Elaborado por Edson Mendiolaza</a:t>
            </a:r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00FB265-DE80-2617-0488-9E0954450A9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50125"/>
            <a:ext cx="9720263" cy="862604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>
            <a:off x="210710" y="419817"/>
            <a:ext cx="5660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800" b="1" dirty="0" smtClean="0">
                <a:solidFill>
                  <a:schemeClr val="bg1"/>
                </a:solidFill>
                <a:latin typeface="+mn-lt"/>
              </a:rPr>
              <a:t>CC126: Introducción a los Algoritmos</a:t>
            </a:r>
            <a:endParaRPr lang="es-PE" sz="2800" b="1" dirty="0" smtClean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060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/>
        </p:nvSpPr>
        <p:spPr bwMode="auto">
          <a:xfrm>
            <a:off x="1277364" y="5771735"/>
            <a:ext cx="7804611" cy="58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s-PE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Material elaborado por: </a:t>
            </a:r>
            <a:r>
              <a:rPr lang="es-PE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Edson Mendiolaza Cornejo</a:t>
            </a:r>
            <a:endParaRPr lang="es-PE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" name="1 Título"/>
          <p:cNvSpPr>
            <a:spLocks noGrp="1"/>
          </p:cNvSpPr>
          <p:nvPr/>
        </p:nvSpPr>
        <p:spPr bwMode="auto">
          <a:xfrm>
            <a:off x="784753" y="1681395"/>
            <a:ext cx="6950171" cy="331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Profesores</a:t>
            </a:r>
            <a:r>
              <a:rPr lang="es-PE" sz="1800" dirty="0" smtClean="0">
                <a:solidFill>
                  <a:schemeClr val="bg1">
                    <a:lumMod val="65000"/>
                  </a:schemeClr>
                </a:solidFill>
                <a:latin typeface="+mn-lt"/>
              </a:rPr>
              <a:t>: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ARIAS ORIHUELA JOHN EDWARD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CANAVAL SANCHEZ LUIS MARTIN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CARDENAS MARIÑO FLOR CAGNIY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DIAZ SUAREZ JORGE EDUARDO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MENDIOLAZA CORNEJO EDSON DUILIO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MENDOZA PUERTA HENRY ANTONIO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PEREZ ROJAS JOHANN CRISTIAN BERNY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RAYMUNDO CHACALTANA LUIS ALBERTO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ROJAS SIHUAY DIEGO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ROSALES HUAMANCHUMO JAVIER ULISES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SALAS ARBAIZA CESAR ENRIQUE</a:t>
            </a:r>
          </a:p>
          <a:p>
            <a:pPr algn="l"/>
            <a:r>
              <a:rPr lang="es-PE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ZUBIETA CARDENAS ROBERT ERNESTO</a:t>
            </a:r>
            <a:endParaRPr lang="es-PE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algn="l"/>
            <a:endParaRPr lang="es-PE" sz="1800" b="1" dirty="0" smtClean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801357" y="1681395"/>
            <a:ext cx="41271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Unidad 1: </a:t>
            </a:r>
            <a:endParaRPr lang="es-PE" sz="36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s-PE" sz="3600" b="1" dirty="0" smtClean="0">
                <a:solidFill>
                  <a:srgbClr val="FF0000"/>
                </a:solidFill>
              </a:rPr>
              <a:t>Introducción </a:t>
            </a:r>
            <a:r>
              <a:rPr lang="es-PE" sz="3600" b="1" dirty="0">
                <a:solidFill>
                  <a:srgbClr val="FF0000"/>
                </a:solidFill>
              </a:rPr>
              <a:t>a los Algoritmos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4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/>
        </p:nvSpPr>
        <p:spPr bwMode="auto">
          <a:xfrm>
            <a:off x="1099548" y="1368353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PE" sz="4800" b="1" dirty="0" smtClean="0">
                <a:latin typeface="+mn-lt"/>
              </a:rPr>
              <a:t>Pensamiento Computacional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</a:t>
            </a:fld>
            <a:endParaRPr lang="es-MX"/>
          </a:p>
        </p:txBody>
      </p:sp>
      <p:pic>
        <p:nvPicPr>
          <p:cNvPr id="1026" name="Picture 2" descr="https://assets-global.website-files.com/61d6943d6b59241863c825d6/62cfafd590bc5b19d1d93e10_CT%20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27" y="2520847"/>
            <a:ext cx="4575369" cy="30255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4915071" y="5546361"/>
            <a:ext cx="2515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Fuente</a:t>
            </a:r>
            <a:r>
              <a:rPr lang="es-MX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www.kidocode.com</a:t>
            </a:r>
            <a:endParaRPr lang="es-MX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51646" y="2740329"/>
            <a:ext cx="55132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 smtClean="0">
                <a:solidFill>
                  <a:srgbClr val="000000"/>
                </a:solidFill>
              </a:rPr>
              <a:t>Un ejemplo puede ayudar a entender </a:t>
            </a:r>
            <a:r>
              <a:rPr lang="es-MX" sz="2800" dirty="0">
                <a:solidFill>
                  <a:srgbClr val="000000"/>
                </a:solidFill>
              </a:rPr>
              <a:t>cómo </a:t>
            </a:r>
            <a:r>
              <a:rPr lang="es-MX" sz="2800" dirty="0" smtClean="0">
                <a:solidFill>
                  <a:srgbClr val="000000"/>
                </a:solidFill>
              </a:rPr>
              <a:t>se puede </a:t>
            </a:r>
            <a:r>
              <a:rPr lang="es-MX" sz="2800" dirty="0">
                <a:solidFill>
                  <a:srgbClr val="000000"/>
                </a:solidFill>
              </a:rPr>
              <a:t>aplicar el pensamiento </a:t>
            </a:r>
            <a:r>
              <a:rPr lang="es-MX" sz="2800" dirty="0" smtClean="0">
                <a:solidFill>
                  <a:srgbClr val="000000"/>
                </a:solidFill>
              </a:rPr>
              <a:t>computacional.</a:t>
            </a:r>
          </a:p>
        </p:txBody>
      </p:sp>
      <p:sp>
        <p:nvSpPr>
          <p:cNvPr id="10" name="object 3"/>
          <p:cNvSpPr txBox="1">
            <a:spLocks/>
          </p:cNvSpPr>
          <p:nvPr/>
        </p:nvSpPr>
        <p:spPr>
          <a:xfrm>
            <a:off x="1846915" y="1521280"/>
            <a:ext cx="7335660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s-PE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Aplicar el pensamiento computacional</a:t>
            </a:r>
            <a:endParaRPr lang="es-PE" sz="3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50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>
            <a:spLocks/>
          </p:cNvSpPr>
          <p:nvPr/>
        </p:nvSpPr>
        <p:spPr>
          <a:xfrm>
            <a:off x="437839" y="1349201"/>
            <a:ext cx="733566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Aplicar el pensamiento computacional</a:t>
            </a:r>
            <a:endParaRPr lang="es-PE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529021" y="2168634"/>
            <a:ext cx="46599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smtClean="0">
                <a:solidFill>
                  <a:srgbClr val="000000"/>
                </a:solidFill>
              </a:rPr>
              <a:t>El </a:t>
            </a:r>
            <a:r>
              <a:rPr lang="es-MX" sz="2400" dirty="0">
                <a:solidFill>
                  <a:srgbClr val="000000"/>
                </a:solidFill>
              </a:rPr>
              <a:t>primero es un suceso histórico del año de 1784 en la ciudad de Brunswick Alemania. </a:t>
            </a:r>
            <a:r>
              <a:rPr lang="es-MX" sz="2400" dirty="0" smtClean="0">
                <a:solidFill>
                  <a:srgbClr val="000000"/>
                </a:solidFill>
              </a:rPr>
              <a:t> Un </a:t>
            </a:r>
            <a:r>
              <a:rPr lang="es-MX" sz="2400" dirty="0">
                <a:solidFill>
                  <a:srgbClr val="000000"/>
                </a:solidFill>
              </a:rPr>
              <a:t>maestro de la escuela primaria ordenó a los niños de una clase calcular la suma de los cien primeros números enteros. </a:t>
            </a:r>
            <a:endParaRPr lang="es-MX" sz="2400" dirty="0" smtClean="0">
              <a:solidFill>
                <a:srgbClr val="000000"/>
              </a:solidFill>
            </a:endParaRPr>
          </a:p>
        </p:txBody>
      </p:sp>
      <p:pic>
        <p:nvPicPr>
          <p:cNvPr id="1026" name="Picture 2" descr="Las proezas del jovencito Gauss – Ini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72" y="2128925"/>
            <a:ext cx="4229749" cy="26776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862212" y="5152153"/>
            <a:ext cx="6106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solidFill>
                  <a:srgbClr val="000000"/>
                </a:solidFill>
              </a:rPr>
              <a:t> </a:t>
            </a:r>
            <a:r>
              <a:rPr lang="es-MX" sz="3600" dirty="0">
                <a:solidFill>
                  <a:srgbClr val="0070C0"/>
                </a:solidFill>
              </a:rPr>
              <a:t>1+ 2 + 3 + 4 + … + 98 + 99 + 100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20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 txBox="1">
            <a:spLocks/>
          </p:cNvSpPr>
          <p:nvPr/>
        </p:nvSpPr>
        <p:spPr>
          <a:xfrm>
            <a:off x="259712" y="1340191"/>
            <a:ext cx="7335660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s-PE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Aplicar el pensamiento computacional</a:t>
            </a:r>
            <a:endParaRPr lang="es-PE" sz="30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485320" y="2390707"/>
            <a:ext cx="683856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000000"/>
                </a:solidFill>
              </a:rPr>
              <a:t>Carl Friedrich Gauss, matemático, físico y astrónomo, era alumno de la clase y a los pocos segundos de que el maestro ordenara realizar el cálculo, el niño halló el resultado del cálculo que equivale a </a:t>
            </a:r>
            <a:r>
              <a:rPr lang="es-MX" sz="2800" b="1" dirty="0">
                <a:solidFill>
                  <a:srgbClr val="0070C0"/>
                </a:solidFill>
              </a:rPr>
              <a:t>5050</a:t>
            </a:r>
            <a:r>
              <a:rPr lang="es-MX" sz="2400" dirty="0">
                <a:solidFill>
                  <a:srgbClr val="000000"/>
                </a:solidFill>
              </a:rPr>
              <a:t>. </a:t>
            </a:r>
            <a:endParaRPr lang="es-MX" sz="2400" dirty="0" smtClean="0">
              <a:solidFill>
                <a:srgbClr val="000000"/>
              </a:solidFill>
            </a:endParaRPr>
          </a:p>
          <a:p>
            <a:r>
              <a:rPr lang="es-MX" sz="2400" dirty="0" smtClean="0">
                <a:solidFill>
                  <a:srgbClr val="000000"/>
                </a:solidFill>
              </a:rPr>
              <a:t>Gauss </a:t>
            </a:r>
            <a:r>
              <a:rPr lang="es-MX" sz="2400" dirty="0">
                <a:solidFill>
                  <a:srgbClr val="000000"/>
                </a:solidFill>
              </a:rPr>
              <a:t>explicó a su maestro cómo llegó al resultado que se observa en la </a:t>
            </a:r>
            <a:r>
              <a:rPr lang="es-MX" sz="2400" b="1" dirty="0">
                <a:solidFill>
                  <a:srgbClr val="0070C0"/>
                </a:solidFill>
              </a:rPr>
              <a:t>Figura </a:t>
            </a:r>
            <a:r>
              <a:rPr lang="es-MX" sz="2400" b="1" dirty="0" smtClean="0">
                <a:solidFill>
                  <a:srgbClr val="0070C0"/>
                </a:solidFill>
              </a:rPr>
              <a:t>1</a:t>
            </a:r>
            <a:r>
              <a:rPr lang="es-MX" sz="2400" dirty="0" smtClean="0">
                <a:solidFill>
                  <a:srgbClr val="000000"/>
                </a:solidFill>
              </a:rPr>
              <a:t>. </a:t>
            </a:r>
            <a:endParaRPr lang="es-MX" sz="2400" dirty="0"/>
          </a:p>
        </p:txBody>
      </p:sp>
      <p:pic>
        <p:nvPicPr>
          <p:cNvPr id="2050" name="Picture 2" descr="Carl Friedrich Gauss 1840 by Jens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2" y="2210826"/>
            <a:ext cx="2095500" cy="2667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68" y="1983747"/>
            <a:ext cx="8494525" cy="336529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044852" y="5591098"/>
            <a:ext cx="119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rgbClr val="0070C0"/>
                </a:solidFill>
              </a:rPr>
              <a:t>Figura 1</a:t>
            </a:r>
            <a:endParaRPr lang="es-MX" sz="2400" dirty="0"/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377022" y="1297979"/>
            <a:ext cx="733566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Aplicar el pensamiento computacional</a:t>
            </a:r>
            <a:endParaRPr lang="es-PE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06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68268" y="1975672"/>
            <a:ext cx="8379503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dirty="0" smtClean="0">
                <a:solidFill>
                  <a:srgbClr val="000000"/>
                </a:solidFill>
              </a:rPr>
              <a:t>De la </a:t>
            </a:r>
            <a:r>
              <a:rPr lang="es-MX" sz="2400" b="1" dirty="0">
                <a:solidFill>
                  <a:srgbClr val="000000"/>
                </a:solidFill>
              </a:rPr>
              <a:t>figura </a:t>
            </a:r>
            <a:r>
              <a:rPr lang="es-MX" sz="2400" b="1" dirty="0" smtClean="0">
                <a:solidFill>
                  <a:srgbClr val="000000"/>
                </a:solidFill>
              </a:rPr>
              <a:t>1 </a:t>
            </a:r>
            <a:r>
              <a:rPr lang="es-MX" sz="2400" dirty="0" smtClean="0">
                <a:solidFill>
                  <a:srgbClr val="000000"/>
                </a:solidFill>
              </a:rPr>
              <a:t>podemos </a:t>
            </a:r>
            <a:r>
              <a:rPr lang="es-MX" sz="2400" dirty="0">
                <a:solidFill>
                  <a:srgbClr val="000000"/>
                </a:solidFill>
              </a:rPr>
              <a:t>comprobar que Gauss realizó la </a:t>
            </a:r>
            <a:r>
              <a:rPr lang="es-MX" sz="2800" b="1" dirty="0">
                <a:solidFill>
                  <a:srgbClr val="0070C0"/>
                </a:solidFill>
              </a:rPr>
              <a:t>descomposición</a:t>
            </a:r>
            <a:r>
              <a:rPr lang="es-MX" sz="2400" dirty="0">
                <a:solidFill>
                  <a:srgbClr val="000000"/>
                </a:solidFill>
              </a:rPr>
              <a:t>. de los 100 números de la siguiente manera: 1+100 = 101, 2 + 99 = 101. Luego, realizó el </a:t>
            </a:r>
            <a:r>
              <a:rPr lang="es-MX" sz="2800" b="1" dirty="0">
                <a:solidFill>
                  <a:srgbClr val="0070C0"/>
                </a:solidFill>
              </a:rPr>
              <a:t>reconocimiento de patrones </a:t>
            </a:r>
            <a:r>
              <a:rPr lang="es-MX" sz="2400" dirty="0">
                <a:solidFill>
                  <a:srgbClr val="000000"/>
                </a:solidFill>
              </a:rPr>
              <a:t>y, para ello, encontró que esta descomposición se repite con todos los números. A continuación, realizó la </a:t>
            </a:r>
            <a:r>
              <a:rPr lang="es-MX" sz="2800" b="1" dirty="0">
                <a:solidFill>
                  <a:srgbClr val="0070C0"/>
                </a:solidFill>
              </a:rPr>
              <a:t>generalización</a:t>
            </a:r>
            <a:r>
              <a:rPr lang="es-MX" sz="2400" dirty="0">
                <a:solidFill>
                  <a:srgbClr val="000000"/>
                </a:solidFill>
              </a:rPr>
              <a:t> que consistió en formular una expresión matemática que generalice los dos pasos anteriores. Es así que 1+2..+ n = (1 + n) * (n / 2). Y, por último, el diseño del </a:t>
            </a:r>
            <a:r>
              <a:rPr lang="es-MX" sz="2800" b="1" dirty="0">
                <a:solidFill>
                  <a:srgbClr val="0070C0"/>
                </a:solidFill>
              </a:rPr>
              <a:t>algoritmo</a:t>
            </a:r>
            <a:r>
              <a:rPr lang="es-MX" sz="2400" dirty="0">
                <a:solidFill>
                  <a:srgbClr val="000000"/>
                </a:solidFill>
              </a:rPr>
              <a:t> para luego ser programado en un lenguaje de programación. </a:t>
            </a:r>
            <a:endParaRPr lang="es-MX" sz="2400" dirty="0"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287937" y="1277128"/>
            <a:ext cx="733566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Aplicar el pensamiento computacional</a:t>
            </a:r>
            <a:endParaRPr lang="es-PE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61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lum contrast="40000"/>
          </a:blip>
          <a:srcRect t="-317" b="10"/>
          <a:stretch/>
        </p:blipFill>
        <p:spPr>
          <a:xfrm>
            <a:off x="454647" y="1612944"/>
            <a:ext cx="8442106" cy="4976764"/>
          </a:xfrm>
          <a:prstGeom prst="rect">
            <a:avLst/>
          </a:prstGeom>
        </p:spPr>
      </p:pic>
      <p:sp>
        <p:nvSpPr>
          <p:cNvPr id="6" name="object 3"/>
          <p:cNvSpPr txBox="1">
            <a:spLocks/>
          </p:cNvSpPr>
          <p:nvPr/>
        </p:nvSpPr>
        <p:spPr>
          <a:xfrm>
            <a:off x="372110" y="1169233"/>
            <a:ext cx="7335660" cy="44371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s-P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Aplicar el pensamiento computacional</a:t>
            </a:r>
            <a:endParaRPr lang="es-PE" sz="2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MX" smtClean="0"/>
              <a:t>05/03/2024</a:t>
            </a:r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10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2038</TotalTime>
  <Words>350</Words>
  <Application>Microsoft Office PowerPoint</Application>
  <PresentationFormat>Personalizado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MS PGothic</vt:lpstr>
      <vt:lpstr>MS PGothic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37</cp:revision>
  <dcterms:created xsi:type="dcterms:W3CDTF">2022-06-29T04:22:02Z</dcterms:created>
  <dcterms:modified xsi:type="dcterms:W3CDTF">2024-03-05T15:40:56Z</dcterms:modified>
</cp:coreProperties>
</file>