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62" r:id="rId2"/>
    <p:sldId id="256" r:id="rId3"/>
    <p:sldId id="265" r:id="rId4"/>
    <p:sldId id="264" r:id="rId5"/>
    <p:sldId id="257" r:id="rId6"/>
    <p:sldId id="266" r:id="rId7"/>
    <p:sldId id="258" r:id="rId8"/>
    <p:sldId id="259" r:id="rId9"/>
    <p:sldId id="260" r:id="rId10"/>
    <p:sldId id="267" r:id="rId11"/>
    <p:sldId id="261" r:id="rId12"/>
    <p:sldId id="263" r:id="rId13"/>
  </p:sldIdLst>
  <p:sldSz cx="9720263"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C3F1"/>
    <a:srgbClr val="FEE476"/>
    <a:srgbClr val="E2FB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13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65DEA1-C21A-49EB-B775-4634725B1B85}" type="datetimeFigureOut">
              <a:rPr lang="es-MX" smtClean="0"/>
              <a:t>05/03/2024</a:t>
            </a:fld>
            <a:endParaRPr lang="es-MX"/>
          </a:p>
        </p:txBody>
      </p:sp>
      <p:sp>
        <p:nvSpPr>
          <p:cNvPr id="4" name="Marcador de imagen de diapositiva 3"/>
          <p:cNvSpPr>
            <a:spLocks noGrp="1" noRot="1" noChangeAspect="1"/>
          </p:cNvSpPr>
          <p:nvPr>
            <p:ph type="sldImg" idx="2"/>
          </p:nvPr>
        </p:nvSpPr>
        <p:spPr>
          <a:xfrm>
            <a:off x="1241425" y="1143000"/>
            <a:ext cx="437515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D3B6DC-BFA2-4BE6-B8DC-2B72DFBA12AC}" type="slidenum">
              <a:rPr lang="es-MX" smtClean="0"/>
              <a:t>‹Nº›</a:t>
            </a:fld>
            <a:endParaRPr lang="es-MX"/>
          </a:p>
        </p:txBody>
      </p:sp>
    </p:spTree>
    <p:extLst>
      <p:ext uri="{BB962C8B-B14F-4D97-AF65-F5344CB8AC3E}">
        <p14:creationId xmlns:p14="http://schemas.microsoft.com/office/powerpoint/2010/main" val="1018090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9020" y="1122363"/>
            <a:ext cx="8262224"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215033" y="3602038"/>
            <a:ext cx="7290197"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r>
              <a:rPr lang="es-MX" smtClean="0"/>
              <a:t>05/03/2024</a:t>
            </a:r>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DF7E74A-622D-4723-BDFC-4E0DFBEEC54D}" type="slidenum">
              <a:rPr lang="es-MX" smtClean="0"/>
              <a:t>‹Nº›</a:t>
            </a:fld>
            <a:endParaRPr lang="es-MX"/>
          </a:p>
        </p:txBody>
      </p:sp>
    </p:spTree>
    <p:extLst>
      <p:ext uri="{BB962C8B-B14F-4D97-AF65-F5344CB8AC3E}">
        <p14:creationId xmlns:p14="http://schemas.microsoft.com/office/powerpoint/2010/main" val="4289551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r>
              <a:rPr lang="es-MX" smtClean="0"/>
              <a:t>05/03/2024</a:t>
            </a:r>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DF7E74A-622D-4723-BDFC-4E0DFBEEC54D}" type="slidenum">
              <a:rPr lang="es-MX" smtClean="0"/>
              <a:t>‹Nº›</a:t>
            </a:fld>
            <a:endParaRPr lang="es-MX"/>
          </a:p>
        </p:txBody>
      </p:sp>
    </p:spTree>
    <p:extLst>
      <p:ext uri="{BB962C8B-B14F-4D97-AF65-F5344CB8AC3E}">
        <p14:creationId xmlns:p14="http://schemas.microsoft.com/office/powerpoint/2010/main" val="682939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6064" y="365125"/>
            <a:ext cx="2095932"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68269" y="365125"/>
            <a:ext cx="6166292"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r>
              <a:rPr lang="es-MX" smtClean="0"/>
              <a:t>05/03/2024</a:t>
            </a:r>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DF7E74A-622D-4723-BDFC-4E0DFBEEC54D}" type="slidenum">
              <a:rPr lang="es-MX" smtClean="0"/>
              <a:t>‹Nº›</a:t>
            </a:fld>
            <a:endParaRPr lang="es-MX"/>
          </a:p>
        </p:txBody>
      </p:sp>
    </p:spTree>
    <p:extLst>
      <p:ext uri="{BB962C8B-B14F-4D97-AF65-F5344CB8AC3E}">
        <p14:creationId xmlns:p14="http://schemas.microsoft.com/office/powerpoint/2010/main" val="1303971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r>
              <a:rPr lang="es-MX" smtClean="0"/>
              <a:t>05/03/2024</a:t>
            </a:r>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DF7E74A-622D-4723-BDFC-4E0DFBEEC54D}" type="slidenum">
              <a:rPr lang="es-MX" smtClean="0"/>
              <a:t>‹Nº›</a:t>
            </a:fld>
            <a:endParaRPr lang="es-MX"/>
          </a:p>
        </p:txBody>
      </p:sp>
    </p:spTree>
    <p:extLst>
      <p:ext uri="{BB962C8B-B14F-4D97-AF65-F5344CB8AC3E}">
        <p14:creationId xmlns:p14="http://schemas.microsoft.com/office/powerpoint/2010/main" val="1870425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63206" y="1709740"/>
            <a:ext cx="8383727"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63206" y="4589465"/>
            <a:ext cx="8383727"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r>
              <a:rPr lang="es-MX" smtClean="0"/>
              <a:t>05/03/2024</a:t>
            </a:r>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DF7E74A-622D-4723-BDFC-4E0DFBEEC54D}" type="slidenum">
              <a:rPr lang="es-MX" smtClean="0"/>
              <a:t>‹Nº›</a:t>
            </a:fld>
            <a:endParaRPr lang="es-MX"/>
          </a:p>
        </p:txBody>
      </p:sp>
    </p:spTree>
    <p:extLst>
      <p:ext uri="{BB962C8B-B14F-4D97-AF65-F5344CB8AC3E}">
        <p14:creationId xmlns:p14="http://schemas.microsoft.com/office/powerpoint/2010/main" val="2630392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68268" y="1825625"/>
            <a:ext cx="4131112"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920883" y="1825625"/>
            <a:ext cx="4131112"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r>
              <a:rPr lang="es-MX" smtClean="0"/>
              <a:t>05/03/2024</a:t>
            </a:r>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DF7E74A-622D-4723-BDFC-4E0DFBEEC54D}" type="slidenum">
              <a:rPr lang="es-MX" smtClean="0"/>
              <a:t>‹Nº›</a:t>
            </a:fld>
            <a:endParaRPr lang="es-MX"/>
          </a:p>
        </p:txBody>
      </p:sp>
    </p:spTree>
    <p:extLst>
      <p:ext uri="{BB962C8B-B14F-4D97-AF65-F5344CB8AC3E}">
        <p14:creationId xmlns:p14="http://schemas.microsoft.com/office/powerpoint/2010/main" val="390897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69534" y="365127"/>
            <a:ext cx="8383727"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69535" y="1681163"/>
            <a:ext cx="411212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69535" y="2505075"/>
            <a:ext cx="4112126"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920884" y="1681163"/>
            <a:ext cx="413237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4920884" y="2505075"/>
            <a:ext cx="413237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r>
              <a:rPr lang="es-MX" smtClean="0"/>
              <a:t>05/03/2024</a:t>
            </a:r>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CDF7E74A-622D-4723-BDFC-4E0DFBEEC54D}" type="slidenum">
              <a:rPr lang="es-MX" smtClean="0"/>
              <a:t>‹Nº›</a:t>
            </a:fld>
            <a:endParaRPr lang="es-MX"/>
          </a:p>
        </p:txBody>
      </p:sp>
    </p:spTree>
    <p:extLst>
      <p:ext uri="{BB962C8B-B14F-4D97-AF65-F5344CB8AC3E}">
        <p14:creationId xmlns:p14="http://schemas.microsoft.com/office/powerpoint/2010/main" val="801311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r>
              <a:rPr lang="es-MX" smtClean="0"/>
              <a:t>05/03/2024</a:t>
            </a:r>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DF7E74A-622D-4723-BDFC-4E0DFBEEC54D}" type="slidenum">
              <a:rPr lang="es-MX" smtClean="0"/>
              <a:t>‹Nº›</a:t>
            </a:fld>
            <a:endParaRPr lang="es-MX"/>
          </a:p>
        </p:txBody>
      </p:sp>
    </p:spTree>
    <p:extLst>
      <p:ext uri="{BB962C8B-B14F-4D97-AF65-F5344CB8AC3E}">
        <p14:creationId xmlns:p14="http://schemas.microsoft.com/office/powerpoint/2010/main" val="1903223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s-MX" smtClean="0"/>
              <a:t>05/03/2024</a:t>
            </a:r>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CDF7E74A-622D-4723-BDFC-4E0DFBEEC54D}" type="slidenum">
              <a:rPr lang="es-MX" smtClean="0"/>
              <a:t>‹Nº›</a:t>
            </a:fld>
            <a:endParaRPr lang="es-MX"/>
          </a:p>
        </p:txBody>
      </p:sp>
    </p:spTree>
    <p:extLst>
      <p:ext uri="{BB962C8B-B14F-4D97-AF65-F5344CB8AC3E}">
        <p14:creationId xmlns:p14="http://schemas.microsoft.com/office/powerpoint/2010/main" val="2799126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69534" y="457200"/>
            <a:ext cx="3135038"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132378" y="987427"/>
            <a:ext cx="49208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69534" y="2057400"/>
            <a:ext cx="31350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r>
              <a:rPr lang="es-MX" smtClean="0"/>
              <a:t>05/03/2024</a:t>
            </a:r>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DF7E74A-622D-4723-BDFC-4E0DFBEEC54D}" type="slidenum">
              <a:rPr lang="es-MX" smtClean="0"/>
              <a:t>‹Nº›</a:t>
            </a:fld>
            <a:endParaRPr lang="es-MX"/>
          </a:p>
        </p:txBody>
      </p:sp>
    </p:spTree>
    <p:extLst>
      <p:ext uri="{BB962C8B-B14F-4D97-AF65-F5344CB8AC3E}">
        <p14:creationId xmlns:p14="http://schemas.microsoft.com/office/powerpoint/2010/main" val="221524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69534" y="457200"/>
            <a:ext cx="3135038"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132378" y="987427"/>
            <a:ext cx="492088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69534" y="2057400"/>
            <a:ext cx="31350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r>
              <a:rPr lang="es-MX" smtClean="0"/>
              <a:t>05/03/2024</a:t>
            </a:r>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DF7E74A-622D-4723-BDFC-4E0DFBEEC54D}" type="slidenum">
              <a:rPr lang="es-MX" smtClean="0"/>
              <a:t>‹Nº›</a:t>
            </a:fld>
            <a:endParaRPr lang="es-MX"/>
          </a:p>
        </p:txBody>
      </p:sp>
    </p:spTree>
    <p:extLst>
      <p:ext uri="{BB962C8B-B14F-4D97-AF65-F5344CB8AC3E}">
        <p14:creationId xmlns:p14="http://schemas.microsoft.com/office/powerpoint/2010/main" val="2089533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8268" y="365127"/>
            <a:ext cx="8383727"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68268" y="1825625"/>
            <a:ext cx="8383727"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68268" y="6356352"/>
            <a:ext cx="2187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s-MX" smtClean="0"/>
              <a:t>05/03/2024</a:t>
            </a:r>
            <a:endParaRPr lang="es-MX"/>
          </a:p>
        </p:txBody>
      </p:sp>
      <p:sp>
        <p:nvSpPr>
          <p:cNvPr id="5" name="Footer Placeholder 4"/>
          <p:cNvSpPr>
            <a:spLocks noGrp="1"/>
          </p:cNvSpPr>
          <p:nvPr>
            <p:ph type="ftr" sz="quarter" idx="3"/>
          </p:nvPr>
        </p:nvSpPr>
        <p:spPr>
          <a:xfrm>
            <a:off x="3219837" y="6356352"/>
            <a:ext cx="328058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Slide Number Placeholder 5"/>
          <p:cNvSpPr>
            <a:spLocks noGrp="1"/>
          </p:cNvSpPr>
          <p:nvPr>
            <p:ph type="sldNum" sz="quarter" idx="4"/>
          </p:nvPr>
        </p:nvSpPr>
        <p:spPr>
          <a:xfrm>
            <a:off x="6864936" y="6356352"/>
            <a:ext cx="2187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F7E74A-622D-4723-BDFC-4E0DFBEEC54D}" type="slidenum">
              <a:rPr lang="es-MX" smtClean="0"/>
              <a:t>‹Nº›</a:t>
            </a:fld>
            <a:endParaRPr lang="es-MX" dirty="0"/>
          </a:p>
        </p:txBody>
      </p:sp>
      <p:pic>
        <p:nvPicPr>
          <p:cNvPr id="8" name="Imagen 7">
            <a:extLst>
              <a:ext uri="{FF2B5EF4-FFF2-40B4-BE49-F238E27FC236}">
                <a16:creationId xmlns:a16="http://schemas.microsoft.com/office/drawing/2014/main" id="{900FB265-DE80-2617-0488-9E0954450A95}"/>
              </a:ext>
            </a:extLst>
          </p:cNvPr>
          <p:cNvPicPr>
            <a:picLocks noChangeAspect="1"/>
          </p:cNvPicPr>
          <p:nvPr userDrawn="1"/>
        </p:nvPicPr>
        <p:blipFill>
          <a:blip r:embed="rId13"/>
          <a:stretch>
            <a:fillRect/>
          </a:stretch>
        </p:blipFill>
        <p:spPr>
          <a:xfrm>
            <a:off x="0" y="250125"/>
            <a:ext cx="9720263" cy="862604"/>
          </a:xfrm>
          <a:prstGeom prst="rect">
            <a:avLst/>
          </a:prstGeom>
        </p:spPr>
      </p:pic>
      <p:sp>
        <p:nvSpPr>
          <p:cNvPr id="9" name="Rectángulo 8"/>
          <p:cNvSpPr/>
          <p:nvPr userDrawn="1"/>
        </p:nvSpPr>
        <p:spPr>
          <a:xfrm>
            <a:off x="210710" y="419817"/>
            <a:ext cx="5660524" cy="523220"/>
          </a:xfrm>
          <a:prstGeom prst="rect">
            <a:avLst/>
          </a:prstGeom>
        </p:spPr>
        <p:txBody>
          <a:bodyPr wrap="none">
            <a:spAutoFit/>
          </a:bodyPr>
          <a:lstStyle/>
          <a:p>
            <a:r>
              <a:rPr lang="es-PE" sz="2800" b="1" dirty="0" smtClean="0">
                <a:solidFill>
                  <a:schemeClr val="bg1"/>
                </a:solidFill>
                <a:latin typeface="+mn-lt"/>
              </a:rPr>
              <a:t>CC126: Introducción a los Algoritmos</a:t>
            </a:r>
            <a:endParaRPr lang="es-PE" sz="2800" b="1" dirty="0" smtClean="0">
              <a:solidFill>
                <a:schemeClr val="bg1"/>
              </a:solidFill>
              <a:latin typeface="+mn-lt"/>
            </a:endParaRPr>
          </a:p>
        </p:txBody>
      </p:sp>
    </p:spTree>
    <p:extLst>
      <p:ext uri="{BB962C8B-B14F-4D97-AF65-F5344CB8AC3E}">
        <p14:creationId xmlns:p14="http://schemas.microsoft.com/office/powerpoint/2010/main" val="84060637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nvSpPr>
        <p:spPr bwMode="auto">
          <a:xfrm>
            <a:off x="784753" y="1681395"/>
            <a:ext cx="6950171" cy="331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rgbClr val="FF0000"/>
                </a:solidFill>
                <a:latin typeface="+mj-lt"/>
                <a:ea typeface="MS PGothic"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l"/>
            <a:r>
              <a:rPr lang="es-PE" sz="1800" b="1" dirty="0" smtClean="0">
                <a:solidFill>
                  <a:schemeClr val="tx1">
                    <a:lumMod val="65000"/>
                    <a:lumOff val="35000"/>
                  </a:schemeClr>
                </a:solidFill>
                <a:latin typeface="+mn-lt"/>
              </a:rPr>
              <a:t>Profesores</a:t>
            </a:r>
            <a:r>
              <a:rPr lang="es-PE" sz="1800" dirty="0" smtClean="0">
                <a:solidFill>
                  <a:schemeClr val="bg1">
                    <a:lumMod val="65000"/>
                  </a:schemeClr>
                </a:solidFill>
                <a:latin typeface="+mn-lt"/>
              </a:rPr>
              <a:t>:</a:t>
            </a:r>
          </a:p>
          <a:p>
            <a:pPr algn="l"/>
            <a:r>
              <a:rPr lang="es-PE" sz="1600" dirty="0">
                <a:solidFill>
                  <a:schemeClr val="tx1">
                    <a:lumMod val="75000"/>
                    <a:lumOff val="25000"/>
                  </a:schemeClr>
                </a:solidFill>
                <a:latin typeface="+mn-lt"/>
              </a:rPr>
              <a:t>ARIAS ORIHUELA JOHN EDWARD</a:t>
            </a:r>
          </a:p>
          <a:p>
            <a:pPr algn="l"/>
            <a:r>
              <a:rPr lang="es-PE" sz="1600" dirty="0">
                <a:solidFill>
                  <a:schemeClr val="tx1">
                    <a:lumMod val="75000"/>
                    <a:lumOff val="25000"/>
                  </a:schemeClr>
                </a:solidFill>
                <a:latin typeface="+mn-lt"/>
              </a:rPr>
              <a:t>CANAVAL SANCHEZ LUIS MARTIN</a:t>
            </a:r>
          </a:p>
          <a:p>
            <a:pPr algn="l"/>
            <a:r>
              <a:rPr lang="es-PE" sz="1600" dirty="0">
                <a:solidFill>
                  <a:schemeClr val="tx1">
                    <a:lumMod val="75000"/>
                    <a:lumOff val="25000"/>
                  </a:schemeClr>
                </a:solidFill>
                <a:latin typeface="+mn-lt"/>
              </a:rPr>
              <a:t>CARDENAS MARIÑO FLOR CAGNIY</a:t>
            </a:r>
          </a:p>
          <a:p>
            <a:pPr algn="l"/>
            <a:r>
              <a:rPr lang="es-PE" sz="1600" dirty="0">
                <a:solidFill>
                  <a:schemeClr val="tx1">
                    <a:lumMod val="75000"/>
                    <a:lumOff val="25000"/>
                  </a:schemeClr>
                </a:solidFill>
                <a:latin typeface="+mn-lt"/>
              </a:rPr>
              <a:t>DIAZ SUAREZ JORGE EDUARDO</a:t>
            </a:r>
          </a:p>
          <a:p>
            <a:pPr algn="l"/>
            <a:r>
              <a:rPr lang="es-PE" sz="1600" dirty="0">
                <a:solidFill>
                  <a:schemeClr val="tx1">
                    <a:lumMod val="75000"/>
                    <a:lumOff val="25000"/>
                  </a:schemeClr>
                </a:solidFill>
                <a:latin typeface="+mn-lt"/>
              </a:rPr>
              <a:t>MENDIOLAZA CORNEJO EDSON DUILIO</a:t>
            </a:r>
          </a:p>
          <a:p>
            <a:pPr algn="l"/>
            <a:r>
              <a:rPr lang="es-PE" sz="1600" dirty="0">
                <a:solidFill>
                  <a:schemeClr val="tx1">
                    <a:lumMod val="75000"/>
                    <a:lumOff val="25000"/>
                  </a:schemeClr>
                </a:solidFill>
                <a:latin typeface="+mn-lt"/>
              </a:rPr>
              <a:t>MENDOZA PUERTA HENRY ANTONIO</a:t>
            </a:r>
          </a:p>
          <a:p>
            <a:pPr algn="l"/>
            <a:r>
              <a:rPr lang="es-PE" sz="1600" dirty="0">
                <a:solidFill>
                  <a:schemeClr val="tx1">
                    <a:lumMod val="75000"/>
                    <a:lumOff val="25000"/>
                  </a:schemeClr>
                </a:solidFill>
                <a:latin typeface="+mn-lt"/>
              </a:rPr>
              <a:t>PEREZ ROJAS JOHANN CRISTIAN BERNY</a:t>
            </a:r>
          </a:p>
          <a:p>
            <a:pPr algn="l"/>
            <a:r>
              <a:rPr lang="es-PE" sz="1600" dirty="0">
                <a:solidFill>
                  <a:schemeClr val="tx1">
                    <a:lumMod val="75000"/>
                    <a:lumOff val="25000"/>
                  </a:schemeClr>
                </a:solidFill>
                <a:latin typeface="+mn-lt"/>
              </a:rPr>
              <a:t>RAYMUNDO CHACALTANA LUIS ALBERTO</a:t>
            </a:r>
          </a:p>
          <a:p>
            <a:pPr algn="l"/>
            <a:r>
              <a:rPr lang="es-PE" sz="1600" dirty="0">
                <a:solidFill>
                  <a:schemeClr val="tx1">
                    <a:lumMod val="75000"/>
                    <a:lumOff val="25000"/>
                  </a:schemeClr>
                </a:solidFill>
                <a:latin typeface="+mn-lt"/>
              </a:rPr>
              <a:t>ROJAS SIHUAY DIEGO</a:t>
            </a:r>
          </a:p>
          <a:p>
            <a:pPr algn="l"/>
            <a:r>
              <a:rPr lang="es-PE" sz="1600" dirty="0">
                <a:solidFill>
                  <a:schemeClr val="tx1">
                    <a:lumMod val="75000"/>
                    <a:lumOff val="25000"/>
                  </a:schemeClr>
                </a:solidFill>
                <a:latin typeface="+mn-lt"/>
              </a:rPr>
              <a:t>ROSALES HUAMANCHUMO JAVIER ULISES</a:t>
            </a:r>
          </a:p>
          <a:p>
            <a:pPr algn="l"/>
            <a:r>
              <a:rPr lang="es-PE" sz="1600" dirty="0">
                <a:solidFill>
                  <a:schemeClr val="tx1">
                    <a:lumMod val="75000"/>
                    <a:lumOff val="25000"/>
                  </a:schemeClr>
                </a:solidFill>
                <a:latin typeface="+mn-lt"/>
              </a:rPr>
              <a:t>SALAS ARBAIZA CESAR ENRIQUE</a:t>
            </a:r>
          </a:p>
          <a:p>
            <a:pPr algn="l"/>
            <a:r>
              <a:rPr lang="es-PE" sz="1600" dirty="0">
                <a:solidFill>
                  <a:schemeClr val="tx1">
                    <a:lumMod val="75000"/>
                    <a:lumOff val="25000"/>
                  </a:schemeClr>
                </a:solidFill>
                <a:latin typeface="+mn-lt"/>
              </a:rPr>
              <a:t>ZUBIETA CARDENAS ROBERT ERNESTO</a:t>
            </a:r>
            <a:endParaRPr lang="es-PE" sz="1600" dirty="0" smtClean="0">
              <a:solidFill>
                <a:schemeClr val="tx1">
                  <a:lumMod val="75000"/>
                  <a:lumOff val="25000"/>
                </a:schemeClr>
              </a:solidFill>
              <a:latin typeface="+mn-lt"/>
            </a:endParaRPr>
          </a:p>
          <a:p>
            <a:pPr algn="l"/>
            <a:endParaRPr lang="es-PE" sz="1800" b="1" dirty="0" smtClean="0">
              <a:solidFill>
                <a:schemeClr val="bg1">
                  <a:lumMod val="65000"/>
                </a:schemeClr>
              </a:solidFill>
              <a:latin typeface="+mn-lt"/>
            </a:endParaRPr>
          </a:p>
        </p:txBody>
      </p:sp>
      <p:sp>
        <p:nvSpPr>
          <p:cNvPr id="5" name="Rectángulo 4"/>
          <p:cNvSpPr/>
          <p:nvPr/>
        </p:nvSpPr>
        <p:spPr>
          <a:xfrm>
            <a:off x="4801357" y="1681395"/>
            <a:ext cx="4127157" cy="1754326"/>
          </a:xfrm>
          <a:prstGeom prst="rect">
            <a:avLst/>
          </a:prstGeom>
        </p:spPr>
        <p:txBody>
          <a:bodyPr wrap="square">
            <a:spAutoFit/>
          </a:bodyPr>
          <a:lstStyle/>
          <a:p>
            <a:pPr algn="r"/>
            <a:r>
              <a:rPr lang="es-PE" sz="3600" b="1" dirty="0">
                <a:solidFill>
                  <a:schemeClr val="tx1">
                    <a:lumMod val="50000"/>
                    <a:lumOff val="50000"/>
                  </a:schemeClr>
                </a:solidFill>
              </a:rPr>
              <a:t>Unidad 1: </a:t>
            </a:r>
            <a:endParaRPr lang="es-PE" sz="3600" b="1" dirty="0" smtClean="0">
              <a:solidFill>
                <a:schemeClr val="tx1">
                  <a:lumMod val="50000"/>
                  <a:lumOff val="50000"/>
                </a:schemeClr>
              </a:solidFill>
            </a:endParaRPr>
          </a:p>
          <a:p>
            <a:pPr algn="r"/>
            <a:r>
              <a:rPr lang="es-PE" sz="3600" b="1" dirty="0" smtClean="0">
                <a:solidFill>
                  <a:srgbClr val="FF0000"/>
                </a:solidFill>
              </a:rPr>
              <a:t>Introducción </a:t>
            </a:r>
            <a:r>
              <a:rPr lang="es-PE" sz="3600" b="1" dirty="0">
                <a:solidFill>
                  <a:srgbClr val="FF0000"/>
                </a:solidFill>
              </a:rPr>
              <a:t>a los Algoritmos</a:t>
            </a:r>
          </a:p>
        </p:txBody>
      </p:sp>
      <p:sp>
        <p:nvSpPr>
          <p:cNvPr id="6" name="1 Título"/>
          <p:cNvSpPr>
            <a:spLocks noGrp="1"/>
          </p:cNvSpPr>
          <p:nvPr/>
        </p:nvSpPr>
        <p:spPr bwMode="auto">
          <a:xfrm>
            <a:off x="1277364" y="5771735"/>
            <a:ext cx="7804611" cy="584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rgbClr val="FF0000"/>
                </a:solidFill>
                <a:latin typeface="+mj-lt"/>
                <a:ea typeface="MS PGothic"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r"/>
            <a:r>
              <a:rPr lang="es-PE" sz="1600" dirty="0" smtClean="0">
                <a:solidFill>
                  <a:schemeClr val="tx1">
                    <a:lumMod val="65000"/>
                    <a:lumOff val="35000"/>
                  </a:schemeClr>
                </a:solidFill>
                <a:latin typeface="+mn-lt"/>
              </a:rPr>
              <a:t>Material elaborado por: </a:t>
            </a:r>
            <a:r>
              <a:rPr lang="es-PE" sz="1600" b="1" dirty="0" smtClean="0">
                <a:solidFill>
                  <a:schemeClr val="tx1">
                    <a:lumMod val="65000"/>
                    <a:lumOff val="35000"/>
                  </a:schemeClr>
                </a:solidFill>
                <a:latin typeface="+mn-lt"/>
              </a:rPr>
              <a:t>Edson Mendiolaza Cornejo</a:t>
            </a:r>
            <a:endParaRPr lang="es-PE" sz="1600" b="1" dirty="0" smtClean="0">
              <a:solidFill>
                <a:schemeClr val="tx1">
                  <a:lumMod val="65000"/>
                  <a:lumOff val="35000"/>
                </a:schemeClr>
              </a:solidFill>
              <a:latin typeface="+mn-lt"/>
            </a:endParaRPr>
          </a:p>
        </p:txBody>
      </p:sp>
      <p:sp>
        <p:nvSpPr>
          <p:cNvPr id="7" name="Marcador de fecha 6"/>
          <p:cNvSpPr>
            <a:spLocks noGrp="1"/>
          </p:cNvSpPr>
          <p:nvPr>
            <p:ph type="dt" sz="half" idx="10"/>
          </p:nvPr>
        </p:nvSpPr>
        <p:spPr/>
        <p:txBody>
          <a:bodyPr/>
          <a:lstStyle/>
          <a:p>
            <a:r>
              <a:rPr lang="es-MX" smtClean="0"/>
              <a:t>05/03/2024</a:t>
            </a:r>
            <a:endParaRPr lang="es-MX"/>
          </a:p>
        </p:txBody>
      </p:sp>
      <p:sp>
        <p:nvSpPr>
          <p:cNvPr id="8" name="Marcador de número de diapositiva 7"/>
          <p:cNvSpPr>
            <a:spLocks noGrp="1"/>
          </p:cNvSpPr>
          <p:nvPr>
            <p:ph type="sldNum" sz="quarter" idx="12"/>
          </p:nvPr>
        </p:nvSpPr>
        <p:spPr/>
        <p:txBody>
          <a:bodyPr/>
          <a:lstStyle/>
          <a:p>
            <a:fld id="{CDF7E74A-622D-4723-BDFC-4E0DFBEEC54D}" type="slidenum">
              <a:rPr lang="es-MX" smtClean="0"/>
              <a:t>1</a:t>
            </a:fld>
            <a:endParaRPr lang="es-MX"/>
          </a:p>
        </p:txBody>
      </p:sp>
    </p:spTree>
    <p:extLst>
      <p:ext uri="{BB962C8B-B14F-4D97-AF65-F5344CB8AC3E}">
        <p14:creationId xmlns:p14="http://schemas.microsoft.com/office/powerpoint/2010/main" val="2113554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p:cNvSpPr txBox="1">
            <a:spLocks/>
          </p:cNvSpPr>
          <p:nvPr/>
        </p:nvSpPr>
        <p:spPr>
          <a:xfrm>
            <a:off x="321115" y="1192744"/>
            <a:ext cx="7335660" cy="474489"/>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00"/>
              </a:spcBef>
            </a:pPr>
            <a:r>
              <a:rPr lang="es-PE" sz="3000" b="1" dirty="0" smtClean="0">
                <a:solidFill>
                  <a:schemeClr val="tx1">
                    <a:lumMod val="50000"/>
                    <a:lumOff val="50000"/>
                  </a:schemeClr>
                </a:solidFill>
                <a:latin typeface="+mn-lt"/>
              </a:rPr>
              <a:t>ASCII</a:t>
            </a:r>
            <a:endParaRPr lang="es-PE" sz="3000" b="1" dirty="0">
              <a:solidFill>
                <a:schemeClr val="tx1">
                  <a:lumMod val="50000"/>
                  <a:lumOff val="50000"/>
                </a:schemeClr>
              </a:solidFill>
              <a:latin typeface="+mn-lt"/>
            </a:endParaRPr>
          </a:p>
        </p:txBody>
      </p:sp>
      <p:sp>
        <p:nvSpPr>
          <p:cNvPr id="6" name="Rectángulo redondeado 5"/>
          <p:cNvSpPr/>
          <p:nvPr/>
        </p:nvSpPr>
        <p:spPr>
          <a:xfrm>
            <a:off x="647700" y="1920866"/>
            <a:ext cx="6682490" cy="930859"/>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002060"/>
                </a:solidFill>
              </a:rPr>
              <a:t>Toda la información que se almacena en un ordenador puede encontrarse en formato ASCII o binario</a:t>
            </a:r>
          </a:p>
        </p:txBody>
      </p:sp>
      <p:sp>
        <p:nvSpPr>
          <p:cNvPr id="9" name="Rectángulo redondeado 8"/>
          <p:cNvSpPr/>
          <p:nvPr/>
        </p:nvSpPr>
        <p:spPr>
          <a:xfrm>
            <a:off x="1618940" y="3105358"/>
            <a:ext cx="6595670" cy="124179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solidFill>
                  <a:srgbClr val="002060"/>
                </a:solidFill>
              </a:rPr>
              <a:t>Ambos sistemas utilizan el byte como unidad mínima </a:t>
            </a:r>
            <a:r>
              <a:rPr lang="es-MX" sz="2000" dirty="0" smtClean="0">
                <a:solidFill>
                  <a:srgbClr val="002060"/>
                </a:solidFill>
              </a:rPr>
              <a:t>de información </a:t>
            </a:r>
            <a:r>
              <a:rPr lang="es-MX" sz="2000" dirty="0">
                <a:solidFill>
                  <a:srgbClr val="002060"/>
                </a:solidFill>
              </a:rPr>
              <a:t>capaz de almacenar 256 valores diferentes (normalmente números entre 0 y 255).</a:t>
            </a:r>
          </a:p>
        </p:txBody>
      </p:sp>
      <p:sp>
        <p:nvSpPr>
          <p:cNvPr id="8" name="Rectángulo redondeado 7"/>
          <p:cNvSpPr/>
          <p:nvPr/>
        </p:nvSpPr>
        <p:spPr>
          <a:xfrm>
            <a:off x="2516713" y="4600781"/>
            <a:ext cx="6522356" cy="1230393"/>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solidFill>
                  <a:srgbClr val="002060"/>
                </a:solidFill>
              </a:rPr>
              <a:t>La forma natural, desde el punto de vista de la máquina, es almacenar la información en formato binario; y la forma natural para el usuario es hacerlo en formato ASCII. </a:t>
            </a:r>
          </a:p>
        </p:txBody>
      </p:sp>
      <p:sp>
        <p:nvSpPr>
          <p:cNvPr id="2" name="Marcador de fecha 1"/>
          <p:cNvSpPr>
            <a:spLocks noGrp="1"/>
          </p:cNvSpPr>
          <p:nvPr>
            <p:ph type="dt" sz="half" idx="10"/>
          </p:nvPr>
        </p:nvSpPr>
        <p:spPr/>
        <p:txBody>
          <a:bodyPr/>
          <a:lstStyle/>
          <a:p>
            <a:r>
              <a:rPr lang="es-MX" smtClean="0"/>
              <a:t>05/03/2024</a:t>
            </a:r>
            <a:endParaRPr lang="es-MX"/>
          </a:p>
        </p:txBody>
      </p:sp>
      <p:sp>
        <p:nvSpPr>
          <p:cNvPr id="3" name="Marcador de número de diapositiva 2"/>
          <p:cNvSpPr>
            <a:spLocks noGrp="1"/>
          </p:cNvSpPr>
          <p:nvPr>
            <p:ph type="sldNum" sz="quarter" idx="12"/>
          </p:nvPr>
        </p:nvSpPr>
        <p:spPr/>
        <p:txBody>
          <a:bodyPr/>
          <a:lstStyle/>
          <a:p>
            <a:fld id="{CDF7E74A-622D-4723-BDFC-4E0DFBEEC54D}" type="slidenum">
              <a:rPr lang="es-MX" smtClean="0"/>
              <a:t>10</a:t>
            </a:fld>
            <a:endParaRPr lang="es-MX"/>
          </a:p>
        </p:txBody>
      </p:sp>
    </p:spTree>
    <p:extLst>
      <p:ext uri="{BB962C8B-B14F-4D97-AF65-F5344CB8AC3E}">
        <p14:creationId xmlns:p14="http://schemas.microsoft.com/office/powerpoint/2010/main" val="33772124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p:cNvSpPr txBox="1">
            <a:spLocks/>
          </p:cNvSpPr>
          <p:nvPr/>
        </p:nvSpPr>
        <p:spPr>
          <a:xfrm>
            <a:off x="254833" y="1142894"/>
            <a:ext cx="7335660" cy="628377"/>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00"/>
              </a:spcBef>
            </a:pPr>
            <a:r>
              <a:rPr lang="es-PE" sz="4000" b="1" dirty="0" smtClean="0">
                <a:solidFill>
                  <a:schemeClr val="tx1">
                    <a:lumMod val="50000"/>
                    <a:lumOff val="50000"/>
                  </a:schemeClr>
                </a:solidFill>
                <a:latin typeface="+mn-lt"/>
              </a:rPr>
              <a:t>ASCII</a:t>
            </a:r>
            <a:endParaRPr lang="es-PE" sz="4000" b="1" dirty="0">
              <a:solidFill>
                <a:schemeClr val="tx1">
                  <a:lumMod val="50000"/>
                  <a:lumOff val="50000"/>
                </a:schemeClr>
              </a:solidFill>
              <a:latin typeface="+mn-lt"/>
            </a:endParaRPr>
          </a:p>
        </p:txBody>
      </p:sp>
      <p:sp>
        <p:nvSpPr>
          <p:cNvPr id="5" name="Marcador de fecha 4"/>
          <p:cNvSpPr>
            <a:spLocks noGrp="1"/>
          </p:cNvSpPr>
          <p:nvPr>
            <p:ph type="dt" sz="half" idx="10"/>
          </p:nvPr>
        </p:nvSpPr>
        <p:spPr/>
        <p:txBody>
          <a:bodyPr/>
          <a:lstStyle/>
          <a:p>
            <a:r>
              <a:rPr lang="es-MX" smtClean="0"/>
              <a:t>05/03/2024</a:t>
            </a:r>
            <a:endParaRPr lang="es-MX"/>
          </a:p>
        </p:txBody>
      </p:sp>
      <p:sp>
        <p:nvSpPr>
          <p:cNvPr id="6" name="Marcador de número de diapositiva 5"/>
          <p:cNvSpPr>
            <a:spLocks noGrp="1"/>
          </p:cNvSpPr>
          <p:nvPr>
            <p:ph type="sldNum" sz="quarter" idx="12"/>
          </p:nvPr>
        </p:nvSpPr>
        <p:spPr/>
        <p:txBody>
          <a:bodyPr/>
          <a:lstStyle/>
          <a:p>
            <a:fld id="{CDF7E74A-622D-4723-BDFC-4E0DFBEEC54D}" type="slidenum">
              <a:rPr lang="es-MX" smtClean="0"/>
              <a:t>11</a:t>
            </a:fld>
            <a:endParaRPr lang="es-MX"/>
          </a:p>
        </p:txBody>
      </p:sp>
      <p:sp>
        <p:nvSpPr>
          <p:cNvPr id="8" name="Rectángulo redondeado 7"/>
          <p:cNvSpPr/>
          <p:nvPr/>
        </p:nvSpPr>
        <p:spPr>
          <a:xfrm>
            <a:off x="4485764" y="1982750"/>
            <a:ext cx="4758344" cy="1290971"/>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dirty="0">
                <a:solidFill>
                  <a:schemeClr val="tx1">
                    <a:lumMod val="65000"/>
                    <a:lumOff val="35000"/>
                  </a:schemeClr>
                </a:solidFill>
              </a:rPr>
              <a:t>El código ASCII (siglas en ingles para American Standard Code for Information Interchange, es decir Código Americano </a:t>
            </a:r>
            <a:endParaRPr lang="es-MX" dirty="0">
              <a:solidFill>
                <a:schemeClr val="tx1">
                  <a:lumMod val="65000"/>
                  <a:lumOff val="35000"/>
                </a:schemeClr>
              </a:solidFill>
            </a:endParaRPr>
          </a:p>
        </p:txBody>
      </p:sp>
      <p:sp>
        <p:nvSpPr>
          <p:cNvPr id="9" name="Rectángulo redondeado 8"/>
          <p:cNvSpPr/>
          <p:nvPr/>
        </p:nvSpPr>
        <p:spPr>
          <a:xfrm>
            <a:off x="4485764" y="3675057"/>
            <a:ext cx="4758344" cy="1931264"/>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dirty="0" smtClean="0">
                <a:solidFill>
                  <a:schemeClr val="tx1">
                    <a:lumMod val="75000"/>
                    <a:lumOff val="25000"/>
                  </a:schemeClr>
                </a:solidFill>
              </a:rPr>
              <a:t> Fue </a:t>
            </a:r>
            <a:r>
              <a:rPr lang="es-MX" dirty="0">
                <a:solidFill>
                  <a:schemeClr val="tx1">
                    <a:lumMod val="75000"/>
                    <a:lumOff val="25000"/>
                  </a:schemeClr>
                </a:solidFill>
              </a:rPr>
              <a:t>creado en 1963 por el Comité Estadounidense de Estándares o "ASA", este organismo cambio su nombre en 1969 por "Instituto Estadounidense de Estándares Nacionales" o "ANSI" como se lo conoce desde entonces</a:t>
            </a:r>
            <a:r>
              <a:rPr lang="es-MX" dirty="0" smtClean="0">
                <a:solidFill>
                  <a:schemeClr val="tx1">
                    <a:lumMod val="75000"/>
                    <a:lumOff val="25000"/>
                  </a:schemeClr>
                </a:solidFill>
              </a:rPr>
              <a:t>.</a:t>
            </a:r>
            <a:endParaRPr lang="es-MX" dirty="0">
              <a:solidFill>
                <a:schemeClr val="tx1">
                  <a:lumMod val="75000"/>
                  <a:lumOff val="25000"/>
                </a:schemeClr>
              </a:solidFill>
            </a:endParaRPr>
          </a:p>
        </p:txBody>
      </p:sp>
      <p:sp>
        <p:nvSpPr>
          <p:cNvPr id="10" name="Rectángulo redondeado 9"/>
          <p:cNvSpPr/>
          <p:nvPr/>
        </p:nvSpPr>
        <p:spPr>
          <a:xfrm>
            <a:off x="412962" y="1982750"/>
            <a:ext cx="3844245" cy="3623571"/>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dirty="0"/>
              <a:t>El código ASCII es una serie de números binarios que se utilizan para representar los caracteres de un alfabeto. Comprende 128 combinaciones únicas, que pueden expresarse como bytes de 7 u 8 bits. A cada combinación se le asigna un valor numérico que corresponde a un carácter </a:t>
            </a:r>
            <a:r>
              <a:rPr lang="es-MX" dirty="0" smtClean="0"/>
              <a:t>específico</a:t>
            </a:r>
            <a:endParaRPr lang="es-MX" dirty="0">
              <a:solidFill>
                <a:schemeClr val="tx1">
                  <a:lumMod val="50000"/>
                  <a:lumOff val="50000"/>
                </a:schemeClr>
              </a:solidFill>
            </a:endParaRPr>
          </a:p>
        </p:txBody>
      </p:sp>
    </p:spTree>
    <p:extLst>
      <p:ext uri="{BB962C8B-B14F-4D97-AF65-F5344CB8AC3E}">
        <p14:creationId xmlns:p14="http://schemas.microsoft.com/office/powerpoint/2010/main" val="18637779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p:cNvSpPr txBox="1">
            <a:spLocks/>
          </p:cNvSpPr>
          <p:nvPr/>
        </p:nvSpPr>
        <p:spPr>
          <a:xfrm>
            <a:off x="194872" y="1132362"/>
            <a:ext cx="7335660" cy="628377"/>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00"/>
              </a:spcBef>
            </a:pPr>
            <a:r>
              <a:rPr lang="es-PE" sz="4000" b="1" dirty="0" smtClean="0">
                <a:solidFill>
                  <a:schemeClr val="tx1">
                    <a:lumMod val="50000"/>
                    <a:lumOff val="50000"/>
                  </a:schemeClr>
                </a:solidFill>
                <a:latin typeface="+mn-lt"/>
              </a:rPr>
              <a:t>ASCII</a:t>
            </a:r>
            <a:endParaRPr lang="es-PE" sz="4000" b="1" dirty="0">
              <a:solidFill>
                <a:schemeClr val="tx1">
                  <a:lumMod val="50000"/>
                  <a:lumOff val="50000"/>
                </a:schemeClr>
              </a:solidFill>
              <a:latin typeface="+mn-lt"/>
            </a:endParaRPr>
          </a:p>
        </p:txBody>
      </p:sp>
      <p:sp>
        <p:nvSpPr>
          <p:cNvPr id="2" name="Rectángulo 1"/>
          <p:cNvSpPr/>
          <p:nvPr/>
        </p:nvSpPr>
        <p:spPr>
          <a:xfrm>
            <a:off x="194872" y="1722222"/>
            <a:ext cx="9525391" cy="1015663"/>
          </a:xfrm>
          <a:prstGeom prst="rect">
            <a:avLst/>
          </a:prstGeom>
        </p:spPr>
        <p:txBody>
          <a:bodyPr wrap="square">
            <a:spAutoFit/>
          </a:bodyPr>
          <a:lstStyle/>
          <a:p>
            <a:r>
              <a:rPr lang="es-MX" sz="2000" dirty="0">
                <a:solidFill>
                  <a:srgbClr val="002060"/>
                </a:solidFill>
              </a:rPr>
              <a:t>El formato ASCII (American Standard Code for Information Interchange) se basa en un sistema de codificación que asigna a cada carácter alfanumérico (A-Z, a-z, 0-9) o de control (retorno de carro, paso de línea, etc.) </a:t>
            </a:r>
            <a:r>
              <a:rPr lang="es-MX" sz="2000" dirty="0" smtClean="0">
                <a:solidFill>
                  <a:srgbClr val="002060"/>
                </a:solidFill>
              </a:rPr>
              <a:t>Un </a:t>
            </a:r>
            <a:r>
              <a:rPr lang="es-MX" sz="2000" dirty="0">
                <a:solidFill>
                  <a:srgbClr val="002060"/>
                </a:solidFill>
              </a:rPr>
              <a:t>valor entre 0 y 255. </a:t>
            </a:r>
          </a:p>
        </p:txBody>
      </p:sp>
      <p:graphicFrame>
        <p:nvGraphicFramePr>
          <p:cNvPr id="3" name="Objeto 2"/>
          <p:cNvGraphicFramePr>
            <a:graphicFrameLocks noChangeAspect="1"/>
          </p:cNvGraphicFramePr>
          <p:nvPr>
            <p:extLst>
              <p:ext uri="{D42A27DB-BD31-4B8C-83A1-F6EECF244321}">
                <p14:modId xmlns:p14="http://schemas.microsoft.com/office/powerpoint/2010/main" val="3699921259"/>
              </p:ext>
            </p:extLst>
          </p:nvPr>
        </p:nvGraphicFramePr>
        <p:xfrm>
          <a:off x="2195470" y="2874790"/>
          <a:ext cx="5999925" cy="3481562"/>
        </p:xfrm>
        <a:graphic>
          <a:graphicData uri="http://schemas.openxmlformats.org/presentationml/2006/ole">
            <mc:AlternateContent xmlns:mc="http://schemas.openxmlformats.org/markup-compatibility/2006">
              <mc:Choice xmlns:v="urn:schemas-microsoft-com:vml" Requires="v">
                <p:oleObj spid="_x0000_s5124" name="Imagen de mapa de bits" r:id="rId3" imgW="5695920" imgH="3305160" progId="Paint.Picture">
                  <p:embed/>
                </p:oleObj>
              </mc:Choice>
              <mc:Fallback>
                <p:oleObj name="Imagen de mapa de bits" r:id="rId3" imgW="5695920" imgH="3305160" progId="Paint.Picture">
                  <p:embed/>
                  <p:pic>
                    <p:nvPicPr>
                      <p:cNvPr id="3" name="Objeto 2"/>
                      <p:cNvPicPr/>
                      <p:nvPr/>
                    </p:nvPicPr>
                    <p:blipFill>
                      <a:blip r:embed="rId4"/>
                      <a:stretch>
                        <a:fillRect/>
                      </a:stretch>
                    </p:blipFill>
                    <p:spPr>
                      <a:xfrm>
                        <a:off x="2195470" y="2874790"/>
                        <a:ext cx="5999925" cy="3481562"/>
                      </a:xfrm>
                      <a:prstGeom prst="rect">
                        <a:avLst/>
                      </a:prstGeom>
                    </p:spPr>
                  </p:pic>
                </p:oleObj>
              </mc:Fallback>
            </mc:AlternateContent>
          </a:graphicData>
        </a:graphic>
      </p:graphicFrame>
      <p:sp>
        <p:nvSpPr>
          <p:cNvPr id="4" name="Rectángulo 3"/>
          <p:cNvSpPr/>
          <p:nvPr/>
        </p:nvSpPr>
        <p:spPr>
          <a:xfrm>
            <a:off x="3525929" y="6082542"/>
            <a:ext cx="4857750" cy="307777"/>
          </a:xfrm>
          <a:prstGeom prst="rect">
            <a:avLst/>
          </a:prstGeom>
        </p:spPr>
        <p:txBody>
          <a:bodyPr>
            <a:spAutoFit/>
          </a:bodyPr>
          <a:lstStyle/>
          <a:p>
            <a:pPr algn="r"/>
            <a:r>
              <a:rPr lang="es-MX" sz="1400" dirty="0">
                <a:solidFill>
                  <a:srgbClr val="002060"/>
                </a:solidFill>
              </a:rPr>
              <a:t>https://en.cppreference.com/w/cpp/language/ascii</a:t>
            </a:r>
          </a:p>
        </p:txBody>
      </p:sp>
      <p:sp>
        <p:nvSpPr>
          <p:cNvPr id="5" name="Marcador de fecha 4"/>
          <p:cNvSpPr>
            <a:spLocks noGrp="1"/>
          </p:cNvSpPr>
          <p:nvPr>
            <p:ph type="dt" sz="half" idx="10"/>
          </p:nvPr>
        </p:nvSpPr>
        <p:spPr/>
        <p:txBody>
          <a:bodyPr/>
          <a:lstStyle/>
          <a:p>
            <a:r>
              <a:rPr lang="es-MX" smtClean="0"/>
              <a:t>05/03/2024</a:t>
            </a:r>
            <a:endParaRPr lang="es-MX"/>
          </a:p>
        </p:txBody>
      </p:sp>
      <p:sp>
        <p:nvSpPr>
          <p:cNvPr id="6" name="Marcador de número de diapositiva 5"/>
          <p:cNvSpPr>
            <a:spLocks noGrp="1"/>
          </p:cNvSpPr>
          <p:nvPr>
            <p:ph type="sldNum" sz="quarter" idx="12"/>
          </p:nvPr>
        </p:nvSpPr>
        <p:spPr/>
        <p:txBody>
          <a:bodyPr/>
          <a:lstStyle/>
          <a:p>
            <a:fld id="{CDF7E74A-622D-4723-BDFC-4E0DFBEEC54D}" type="slidenum">
              <a:rPr lang="es-MX" smtClean="0"/>
              <a:t>12</a:t>
            </a:fld>
            <a:endParaRPr lang="es-MX"/>
          </a:p>
        </p:txBody>
      </p:sp>
    </p:spTree>
    <p:extLst>
      <p:ext uri="{BB962C8B-B14F-4D97-AF65-F5344CB8AC3E}">
        <p14:creationId xmlns:p14="http://schemas.microsoft.com/office/powerpoint/2010/main" val="24301313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nvSpPr>
        <p:spPr bwMode="auto">
          <a:xfrm>
            <a:off x="1084558" y="1638177"/>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rgbClr val="FF0000"/>
                </a:solidFill>
                <a:latin typeface="+mj-lt"/>
                <a:ea typeface="MS PGothic"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s-PE" sz="4800" b="1" dirty="0" smtClean="0">
                <a:latin typeface="+mn-lt"/>
              </a:rPr>
              <a:t>Representación del sistema binario</a:t>
            </a:r>
            <a:endParaRPr lang="es-PE" sz="4800" b="1" dirty="0">
              <a:latin typeface="+mn-lt"/>
            </a:endParaRPr>
          </a:p>
        </p:txBody>
      </p:sp>
      <p:sp>
        <p:nvSpPr>
          <p:cNvPr id="2" name="Marcador de fecha 1"/>
          <p:cNvSpPr>
            <a:spLocks noGrp="1"/>
          </p:cNvSpPr>
          <p:nvPr>
            <p:ph type="dt" sz="half" idx="10"/>
          </p:nvPr>
        </p:nvSpPr>
        <p:spPr/>
        <p:txBody>
          <a:bodyPr/>
          <a:lstStyle/>
          <a:p>
            <a:r>
              <a:rPr lang="es-MX" smtClean="0"/>
              <a:t>05/03/2024</a:t>
            </a:r>
            <a:endParaRPr lang="es-MX"/>
          </a:p>
        </p:txBody>
      </p:sp>
      <p:sp>
        <p:nvSpPr>
          <p:cNvPr id="3" name="Marcador de número de diapositiva 2"/>
          <p:cNvSpPr>
            <a:spLocks noGrp="1"/>
          </p:cNvSpPr>
          <p:nvPr>
            <p:ph type="sldNum" sz="quarter" idx="12"/>
          </p:nvPr>
        </p:nvSpPr>
        <p:spPr/>
        <p:txBody>
          <a:bodyPr/>
          <a:lstStyle/>
          <a:p>
            <a:fld id="{CDF7E74A-622D-4723-BDFC-4E0DFBEEC54D}" type="slidenum">
              <a:rPr lang="es-MX" smtClean="0"/>
              <a:t>2</a:t>
            </a:fld>
            <a:endParaRPr lang="es-MX"/>
          </a:p>
        </p:txBody>
      </p:sp>
    </p:spTree>
    <p:extLst>
      <p:ext uri="{BB962C8B-B14F-4D97-AF65-F5344CB8AC3E}">
        <p14:creationId xmlns:p14="http://schemas.microsoft.com/office/powerpoint/2010/main" val="15994755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nvSpPr>
        <p:spPr bwMode="auto">
          <a:xfrm>
            <a:off x="1843790" y="2597547"/>
            <a:ext cx="6295870" cy="216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rgbClr val="FF0000"/>
                </a:solidFill>
                <a:latin typeface="+mj-lt"/>
                <a:ea typeface="MS PGothic"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s-PE" sz="2800" dirty="0" smtClean="0">
                <a:solidFill>
                  <a:schemeClr val="tx1">
                    <a:lumMod val="75000"/>
                    <a:lumOff val="25000"/>
                  </a:schemeClr>
                </a:solidFill>
                <a:latin typeface="+mn-lt"/>
              </a:rPr>
              <a:t>Al finalizar la sesión el estudiante escribe programas utilizando el sistema binario</a:t>
            </a:r>
            <a:endParaRPr lang="es-PE" sz="2800" dirty="0">
              <a:solidFill>
                <a:schemeClr val="tx1">
                  <a:lumMod val="75000"/>
                  <a:lumOff val="25000"/>
                </a:schemeClr>
              </a:solidFill>
              <a:latin typeface="+mn-lt"/>
            </a:endParaRPr>
          </a:p>
        </p:txBody>
      </p:sp>
      <p:sp>
        <p:nvSpPr>
          <p:cNvPr id="2" name="Marcador de fecha 1"/>
          <p:cNvSpPr>
            <a:spLocks noGrp="1"/>
          </p:cNvSpPr>
          <p:nvPr>
            <p:ph type="dt" sz="half" idx="10"/>
          </p:nvPr>
        </p:nvSpPr>
        <p:spPr/>
        <p:txBody>
          <a:bodyPr/>
          <a:lstStyle/>
          <a:p>
            <a:r>
              <a:rPr lang="es-MX" smtClean="0"/>
              <a:t>05/03/2024</a:t>
            </a:r>
            <a:endParaRPr lang="es-MX"/>
          </a:p>
        </p:txBody>
      </p:sp>
      <p:sp>
        <p:nvSpPr>
          <p:cNvPr id="3" name="Marcador de número de diapositiva 2"/>
          <p:cNvSpPr>
            <a:spLocks noGrp="1"/>
          </p:cNvSpPr>
          <p:nvPr>
            <p:ph type="sldNum" sz="quarter" idx="12"/>
          </p:nvPr>
        </p:nvSpPr>
        <p:spPr/>
        <p:txBody>
          <a:bodyPr/>
          <a:lstStyle/>
          <a:p>
            <a:fld id="{CDF7E74A-622D-4723-BDFC-4E0DFBEEC54D}" type="slidenum">
              <a:rPr lang="es-MX" smtClean="0"/>
              <a:t>3</a:t>
            </a:fld>
            <a:endParaRPr lang="es-MX"/>
          </a:p>
        </p:txBody>
      </p:sp>
      <p:sp>
        <p:nvSpPr>
          <p:cNvPr id="5" name="1 Título"/>
          <p:cNvSpPr>
            <a:spLocks noGrp="1"/>
          </p:cNvSpPr>
          <p:nvPr/>
        </p:nvSpPr>
        <p:spPr bwMode="auto">
          <a:xfrm>
            <a:off x="1084558" y="1638177"/>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rgbClr val="FF0000"/>
                </a:solidFill>
                <a:latin typeface="+mj-lt"/>
                <a:ea typeface="MS PGothic"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s-PE" sz="3600" b="1" dirty="0" smtClean="0">
                <a:solidFill>
                  <a:schemeClr val="tx1">
                    <a:lumMod val="75000"/>
                    <a:lumOff val="25000"/>
                  </a:schemeClr>
                </a:solidFill>
                <a:latin typeface="+mn-lt"/>
              </a:rPr>
              <a:t>Logro</a:t>
            </a:r>
            <a:endParaRPr lang="es-PE" sz="3600" b="1" dirty="0">
              <a:solidFill>
                <a:schemeClr val="tx1">
                  <a:lumMod val="75000"/>
                  <a:lumOff val="25000"/>
                </a:schemeClr>
              </a:solidFill>
              <a:latin typeface="+mn-lt"/>
            </a:endParaRPr>
          </a:p>
        </p:txBody>
      </p:sp>
    </p:spTree>
    <p:extLst>
      <p:ext uri="{BB962C8B-B14F-4D97-AF65-F5344CB8AC3E}">
        <p14:creationId xmlns:p14="http://schemas.microsoft.com/office/powerpoint/2010/main" val="5725466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r>
              <a:rPr lang="es-MX" smtClean="0"/>
              <a:t>05/03/2024</a:t>
            </a:r>
            <a:endParaRPr lang="es-MX"/>
          </a:p>
        </p:txBody>
      </p:sp>
      <p:sp>
        <p:nvSpPr>
          <p:cNvPr id="3" name="Marcador de número de diapositiva 2"/>
          <p:cNvSpPr>
            <a:spLocks noGrp="1"/>
          </p:cNvSpPr>
          <p:nvPr>
            <p:ph type="sldNum" sz="quarter" idx="12"/>
          </p:nvPr>
        </p:nvSpPr>
        <p:spPr/>
        <p:txBody>
          <a:bodyPr/>
          <a:lstStyle/>
          <a:p>
            <a:fld id="{CDF7E74A-622D-4723-BDFC-4E0DFBEEC54D}" type="slidenum">
              <a:rPr lang="es-MX" smtClean="0"/>
              <a:t>4</a:t>
            </a:fld>
            <a:endParaRPr lang="es-MX"/>
          </a:p>
        </p:txBody>
      </p:sp>
      <p:sp>
        <p:nvSpPr>
          <p:cNvPr id="6" name="TextBox 2"/>
          <p:cNvSpPr txBox="1"/>
          <p:nvPr/>
        </p:nvSpPr>
        <p:spPr>
          <a:xfrm>
            <a:off x="790135" y="2058279"/>
            <a:ext cx="8044376" cy="2616101"/>
          </a:xfrm>
          <a:prstGeom prst="rect">
            <a:avLst/>
          </a:prstGeom>
          <a:noFill/>
        </p:spPr>
        <p:txBody>
          <a:bodyPr wrap="square" rtlCol="0">
            <a:spAutoFit/>
          </a:bodyPr>
          <a:lstStyle/>
          <a:p>
            <a:pPr marL="342900" indent="-342900">
              <a:buFont typeface="Wingdings" panose="05000000000000000000" pitchFamily="2" charset="2"/>
              <a:buChar char="ü"/>
            </a:pPr>
            <a:r>
              <a:rPr lang="es-PE" sz="2400" dirty="0" smtClean="0">
                <a:solidFill>
                  <a:schemeClr val="tx1">
                    <a:lumMod val="65000"/>
                    <a:lumOff val="35000"/>
                  </a:schemeClr>
                </a:solidFill>
              </a:rPr>
              <a:t>Qué es el sistema binario</a:t>
            </a:r>
          </a:p>
          <a:p>
            <a:pPr marL="342900" indent="-342900">
              <a:buFont typeface="Wingdings" panose="05000000000000000000" pitchFamily="2" charset="2"/>
              <a:buChar char="ü"/>
            </a:pPr>
            <a:r>
              <a:rPr lang="es-PE" sz="2400" dirty="0">
                <a:solidFill>
                  <a:schemeClr val="tx1">
                    <a:lumMod val="65000"/>
                    <a:lumOff val="35000"/>
                  </a:schemeClr>
                </a:solidFill>
              </a:rPr>
              <a:t>Convertir un numero a base 2</a:t>
            </a:r>
          </a:p>
          <a:p>
            <a:pPr marL="342900" indent="-342900">
              <a:buFont typeface="Wingdings" panose="05000000000000000000" pitchFamily="2" charset="2"/>
              <a:buChar char="ü"/>
            </a:pPr>
            <a:r>
              <a:rPr lang="es-PE" sz="2400" dirty="0" smtClean="0">
                <a:solidFill>
                  <a:schemeClr val="tx1">
                    <a:lumMod val="65000"/>
                    <a:lumOff val="35000"/>
                  </a:schemeClr>
                </a:solidFill>
              </a:rPr>
              <a:t>Uso del sistema binario en programación</a:t>
            </a:r>
            <a:endParaRPr lang="es-PE" sz="2400" dirty="0" smtClean="0">
              <a:solidFill>
                <a:schemeClr val="tx1">
                  <a:lumMod val="65000"/>
                  <a:lumOff val="35000"/>
                </a:schemeClr>
              </a:solidFill>
            </a:endParaRPr>
          </a:p>
          <a:p>
            <a:pPr marL="342900" indent="-342900">
              <a:buFont typeface="Wingdings" panose="05000000000000000000" pitchFamily="2" charset="2"/>
              <a:buChar char="ü"/>
            </a:pPr>
            <a:r>
              <a:rPr lang="es-PE" sz="2400" dirty="0" smtClean="0">
                <a:solidFill>
                  <a:schemeClr val="tx1">
                    <a:lumMod val="65000"/>
                    <a:lumOff val="35000"/>
                  </a:schemeClr>
                </a:solidFill>
              </a:rPr>
              <a:t>Código ASCII</a:t>
            </a:r>
          </a:p>
          <a:p>
            <a:pPr marL="342900" indent="-342900">
              <a:buFont typeface="Wingdings" panose="05000000000000000000" pitchFamily="2" charset="2"/>
              <a:buChar char="ü"/>
            </a:pPr>
            <a:endParaRPr lang="es-PE" sz="2400" dirty="0" smtClean="0">
              <a:solidFill>
                <a:schemeClr val="tx1">
                  <a:lumMod val="65000"/>
                  <a:lumOff val="35000"/>
                </a:schemeClr>
              </a:solidFill>
            </a:endParaRPr>
          </a:p>
          <a:p>
            <a:endParaRPr lang="es-PE" sz="2400" dirty="0" smtClean="0">
              <a:solidFill>
                <a:schemeClr val="tx1">
                  <a:lumMod val="65000"/>
                  <a:lumOff val="35000"/>
                </a:schemeClr>
              </a:solidFill>
            </a:endParaRPr>
          </a:p>
          <a:p>
            <a:pPr marL="285750" indent="-285750">
              <a:buFont typeface="Wingdings" pitchFamily="2" charset="2"/>
              <a:buChar char="q"/>
            </a:pPr>
            <a:endParaRPr lang="en-US" sz="2000" dirty="0">
              <a:solidFill>
                <a:schemeClr val="tx1">
                  <a:lumMod val="65000"/>
                  <a:lumOff val="35000"/>
                </a:schemeClr>
              </a:solidFill>
            </a:endParaRPr>
          </a:p>
        </p:txBody>
      </p:sp>
      <p:sp>
        <p:nvSpPr>
          <p:cNvPr id="7" name="Título 1"/>
          <p:cNvSpPr txBox="1">
            <a:spLocks/>
          </p:cNvSpPr>
          <p:nvPr/>
        </p:nvSpPr>
        <p:spPr>
          <a:xfrm>
            <a:off x="790135" y="1284154"/>
            <a:ext cx="8383727" cy="7741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MX" sz="3600" b="1" dirty="0" smtClean="0">
                <a:solidFill>
                  <a:schemeClr val="tx1">
                    <a:lumMod val="75000"/>
                    <a:lumOff val="25000"/>
                  </a:schemeClr>
                </a:solidFill>
                <a:latin typeface="+mn-lt"/>
              </a:rPr>
              <a:t>Contenido</a:t>
            </a:r>
            <a:endParaRPr lang="es-MX" sz="3600" b="1" dirty="0">
              <a:solidFill>
                <a:schemeClr val="tx1">
                  <a:lumMod val="75000"/>
                  <a:lumOff val="25000"/>
                </a:schemeClr>
              </a:solidFill>
              <a:latin typeface="+mn-lt"/>
            </a:endParaRPr>
          </a:p>
        </p:txBody>
      </p:sp>
    </p:spTree>
    <p:extLst>
      <p:ext uri="{BB962C8B-B14F-4D97-AF65-F5344CB8AC3E}">
        <p14:creationId xmlns:p14="http://schemas.microsoft.com/office/powerpoint/2010/main" val="3571576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p:cNvSpPr txBox="1">
            <a:spLocks/>
          </p:cNvSpPr>
          <p:nvPr/>
        </p:nvSpPr>
        <p:spPr>
          <a:xfrm>
            <a:off x="389744" y="1448012"/>
            <a:ext cx="7335660" cy="474489"/>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00"/>
              </a:spcBef>
            </a:pPr>
            <a:r>
              <a:rPr lang="es-PE" sz="3000" b="1" dirty="0" smtClean="0">
                <a:solidFill>
                  <a:schemeClr val="tx1">
                    <a:lumMod val="50000"/>
                    <a:lumOff val="50000"/>
                  </a:schemeClr>
                </a:solidFill>
                <a:latin typeface="+mn-lt"/>
              </a:rPr>
              <a:t>El sistema binario</a:t>
            </a:r>
            <a:endParaRPr lang="es-PE" sz="3000" b="1" dirty="0">
              <a:solidFill>
                <a:schemeClr val="tx1">
                  <a:lumMod val="50000"/>
                  <a:lumOff val="50000"/>
                </a:schemeClr>
              </a:solidFill>
              <a:latin typeface="+mn-lt"/>
            </a:endParaRPr>
          </a:p>
        </p:txBody>
      </p:sp>
      <p:sp>
        <p:nvSpPr>
          <p:cNvPr id="2" name="Marcador de fecha 1"/>
          <p:cNvSpPr>
            <a:spLocks noGrp="1"/>
          </p:cNvSpPr>
          <p:nvPr>
            <p:ph type="dt" sz="half" idx="10"/>
          </p:nvPr>
        </p:nvSpPr>
        <p:spPr/>
        <p:txBody>
          <a:bodyPr/>
          <a:lstStyle/>
          <a:p>
            <a:r>
              <a:rPr lang="es-MX" smtClean="0"/>
              <a:t>05/03/2024</a:t>
            </a:r>
            <a:endParaRPr lang="es-MX"/>
          </a:p>
        </p:txBody>
      </p:sp>
      <p:sp>
        <p:nvSpPr>
          <p:cNvPr id="4" name="Marcador de número de diapositiva 3"/>
          <p:cNvSpPr>
            <a:spLocks noGrp="1"/>
          </p:cNvSpPr>
          <p:nvPr>
            <p:ph type="sldNum" sz="quarter" idx="12"/>
          </p:nvPr>
        </p:nvSpPr>
        <p:spPr/>
        <p:txBody>
          <a:bodyPr/>
          <a:lstStyle/>
          <a:p>
            <a:fld id="{CDF7E74A-622D-4723-BDFC-4E0DFBEEC54D}" type="slidenum">
              <a:rPr lang="es-MX" smtClean="0"/>
              <a:t>5</a:t>
            </a:fld>
            <a:endParaRPr lang="es-MX"/>
          </a:p>
        </p:txBody>
      </p:sp>
      <p:sp>
        <p:nvSpPr>
          <p:cNvPr id="8" name="Rectángulo redondeado 7"/>
          <p:cNvSpPr/>
          <p:nvPr/>
        </p:nvSpPr>
        <p:spPr>
          <a:xfrm>
            <a:off x="668268" y="2075000"/>
            <a:ext cx="4991725" cy="19723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dirty="0">
                <a:solidFill>
                  <a:schemeClr val="accent1">
                    <a:lumMod val="50000"/>
                  </a:schemeClr>
                </a:solidFill>
              </a:rPr>
              <a:t>El sistema binario es un sistema numérico que utiliza solo dos dígitos: 0 y 1. A diferencia del sistema decimal que usamos comúnmente en la vida cotidiana, que tiene diez dígitos (0 al 9), el sistema binario simplifica las cosas al tener solo dos opciones.</a:t>
            </a:r>
            <a:endParaRPr lang="es-MX" dirty="0">
              <a:solidFill>
                <a:schemeClr val="accent1">
                  <a:lumMod val="50000"/>
                </a:schemeClr>
              </a:solidFill>
            </a:endParaRPr>
          </a:p>
        </p:txBody>
      </p:sp>
      <p:sp>
        <p:nvSpPr>
          <p:cNvPr id="9" name="Rectángulo redondeado 8"/>
          <p:cNvSpPr/>
          <p:nvPr/>
        </p:nvSpPr>
        <p:spPr>
          <a:xfrm>
            <a:off x="668268" y="4184853"/>
            <a:ext cx="4991725" cy="1209921"/>
          </a:xfrm>
          <a:prstGeom prst="roundRect">
            <a:avLst/>
          </a:prstGeom>
          <a:solidFill>
            <a:srgbClr val="E2FB4F"/>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accent1">
                    <a:lumMod val="50000"/>
                  </a:schemeClr>
                </a:solidFill>
              </a:rPr>
              <a:t>En el sistema binario, cada posición de un número representa una potencia de 2. Comenzando desde la derecha, cada posición aumenta en potencias de 2</a:t>
            </a:r>
          </a:p>
        </p:txBody>
      </p:sp>
      <p:sp>
        <p:nvSpPr>
          <p:cNvPr id="10" name="Rectángulo redondeado 9"/>
          <p:cNvSpPr/>
          <p:nvPr/>
        </p:nvSpPr>
        <p:spPr>
          <a:xfrm>
            <a:off x="5914826" y="2075000"/>
            <a:ext cx="3207895" cy="3319774"/>
          </a:xfrm>
          <a:prstGeom prst="roundRect">
            <a:avLst/>
          </a:prstGeom>
          <a:solidFill>
            <a:srgbClr val="FEE47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dirty="0">
                <a:solidFill>
                  <a:schemeClr val="accent1">
                    <a:lumMod val="50000"/>
                  </a:schemeClr>
                </a:solidFill>
              </a:rPr>
              <a:t>El sistema binario es fundamental en la informática y la electrónica, ya que los sistemas digitales, como las computadoras, utilizan estos dos estados (0 y 1) para representar y procesar información.</a:t>
            </a:r>
          </a:p>
        </p:txBody>
      </p:sp>
    </p:spTree>
    <p:extLst>
      <p:ext uri="{BB962C8B-B14F-4D97-AF65-F5344CB8AC3E}">
        <p14:creationId xmlns:p14="http://schemas.microsoft.com/office/powerpoint/2010/main" val="14350762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stretch>
            <a:fillRect/>
          </a:stretch>
        </p:blipFill>
        <p:spPr>
          <a:xfrm>
            <a:off x="4634420" y="2256877"/>
            <a:ext cx="4749423" cy="3939177"/>
          </a:xfrm>
          <a:prstGeom prst="rect">
            <a:avLst/>
          </a:prstGeom>
        </p:spPr>
      </p:pic>
      <p:sp>
        <p:nvSpPr>
          <p:cNvPr id="5" name="CuadroTexto 4"/>
          <p:cNvSpPr txBox="1"/>
          <p:nvPr/>
        </p:nvSpPr>
        <p:spPr>
          <a:xfrm>
            <a:off x="299802" y="2056822"/>
            <a:ext cx="4334618" cy="400110"/>
          </a:xfrm>
          <a:prstGeom prst="rect">
            <a:avLst/>
          </a:prstGeom>
          <a:noFill/>
        </p:spPr>
        <p:txBody>
          <a:bodyPr wrap="square" rtlCol="0">
            <a:spAutoFit/>
          </a:bodyPr>
          <a:lstStyle/>
          <a:p>
            <a:r>
              <a:rPr lang="es-MX" sz="2000" b="1" dirty="0" smtClean="0">
                <a:solidFill>
                  <a:srgbClr val="002060"/>
                </a:solidFill>
              </a:rPr>
              <a:t>Divisiones enteras  y sucesivas entre 2</a:t>
            </a:r>
            <a:endParaRPr lang="es-MX" sz="2000" b="1" dirty="0">
              <a:solidFill>
                <a:srgbClr val="002060"/>
              </a:solidFill>
            </a:endParaRPr>
          </a:p>
        </p:txBody>
      </p:sp>
      <p:graphicFrame>
        <p:nvGraphicFramePr>
          <p:cNvPr id="6" name="Objeto 5"/>
          <p:cNvGraphicFramePr>
            <a:graphicFrameLocks noChangeAspect="1"/>
          </p:cNvGraphicFramePr>
          <p:nvPr>
            <p:extLst>
              <p:ext uri="{D42A27DB-BD31-4B8C-83A1-F6EECF244321}">
                <p14:modId xmlns:p14="http://schemas.microsoft.com/office/powerpoint/2010/main" val="1441820646"/>
              </p:ext>
            </p:extLst>
          </p:nvPr>
        </p:nvGraphicFramePr>
        <p:xfrm>
          <a:off x="456341" y="2786317"/>
          <a:ext cx="3419475" cy="2400300"/>
        </p:xfrm>
        <a:graphic>
          <a:graphicData uri="http://schemas.openxmlformats.org/presentationml/2006/ole">
            <mc:AlternateContent xmlns:mc="http://schemas.openxmlformats.org/markup-compatibility/2006">
              <mc:Choice xmlns:v="urn:schemas-microsoft-com:vml" Requires="v">
                <p:oleObj spid="_x0000_s6147" name="Imagen de mapa de bits" r:id="rId4" imgW="3419640" imgH="2400480" progId="Paint.Picture">
                  <p:embed/>
                </p:oleObj>
              </mc:Choice>
              <mc:Fallback>
                <p:oleObj name="Imagen de mapa de bits" r:id="rId4" imgW="3419640" imgH="2400480" progId="Paint.Picture">
                  <p:embed/>
                  <p:pic>
                    <p:nvPicPr>
                      <p:cNvPr id="6" name="Objeto 5"/>
                      <p:cNvPicPr/>
                      <p:nvPr/>
                    </p:nvPicPr>
                    <p:blipFill>
                      <a:blip r:embed="rId5"/>
                      <a:stretch>
                        <a:fillRect/>
                      </a:stretch>
                    </p:blipFill>
                    <p:spPr>
                      <a:xfrm>
                        <a:off x="456341" y="2786317"/>
                        <a:ext cx="3419475" cy="2400300"/>
                      </a:xfrm>
                      <a:prstGeom prst="rect">
                        <a:avLst/>
                      </a:prstGeom>
                    </p:spPr>
                  </p:pic>
                </p:oleObj>
              </mc:Fallback>
            </mc:AlternateContent>
          </a:graphicData>
        </a:graphic>
      </p:graphicFrame>
      <p:sp>
        <p:nvSpPr>
          <p:cNvPr id="7" name="object 3"/>
          <p:cNvSpPr txBox="1">
            <a:spLocks/>
          </p:cNvSpPr>
          <p:nvPr/>
        </p:nvSpPr>
        <p:spPr>
          <a:xfrm>
            <a:off x="207986" y="1388051"/>
            <a:ext cx="7335660" cy="474489"/>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00"/>
              </a:spcBef>
            </a:pPr>
            <a:r>
              <a:rPr lang="es-PE" sz="3000" b="1" dirty="0" smtClean="0">
                <a:solidFill>
                  <a:schemeClr val="tx1">
                    <a:lumMod val="50000"/>
                    <a:lumOff val="50000"/>
                  </a:schemeClr>
                </a:solidFill>
                <a:latin typeface="+mn-lt"/>
              </a:rPr>
              <a:t>Convertir un numero a base 2</a:t>
            </a:r>
            <a:endParaRPr lang="es-PE" sz="3000" b="1" dirty="0">
              <a:solidFill>
                <a:schemeClr val="tx1">
                  <a:lumMod val="50000"/>
                  <a:lumOff val="50000"/>
                </a:schemeClr>
              </a:solidFill>
              <a:latin typeface="+mn-lt"/>
            </a:endParaRPr>
          </a:p>
        </p:txBody>
      </p:sp>
      <p:sp>
        <p:nvSpPr>
          <p:cNvPr id="2" name="Marcador de fecha 1"/>
          <p:cNvSpPr>
            <a:spLocks noGrp="1"/>
          </p:cNvSpPr>
          <p:nvPr>
            <p:ph type="dt" sz="half" idx="10"/>
          </p:nvPr>
        </p:nvSpPr>
        <p:spPr/>
        <p:txBody>
          <a:bodyPr/>
          <a:lstStyle/>
          <a:p>
            <a:r>
              <a:rPr lang="es-MX" smtClean="0"/>
              <a:t>05/03/2024</a:t>
            </a:r>
            <a:endParaRPr lang="es-MX"/>
          </a:p>
        </p:txBody>
      </p:sp>
      <p:sp>
        <p:nvSpPr>
          <p:cNvPr id="4" name="Marcador de número de diapositiva 3"/>
          <p:cNvSpPr>
            <a:spLocks noGrp="1"/>
          </p:cNvSpPr>
          <p:nvPr>
            <p:ph type="sldNum" sz="quarter" idx="12"/>
          </p:nvPr>
        </p:nvSpPr>
        <p:spPr/>
        <p:txBody>
          <a:bodyPr/>
          <a:lstStyle/>
          <a:p>
            <a:fld id="{CDF7E74A-622D-4723-BDFC-4E0DFBEEC54D}" type="slidenum">
              <a:rPr lang="es-MX" smtClean="0"/>
              <a:t>6</a:t>
            </a:fld>
            <a:endParaRPr lang="es-MX"/>
          </a:p>
        </p:txBody>
      </p:sp>
    </p:spTree>
    <p:extLst>
      <p:ext uri="{BB962C8B-B14F-4D97-AF65-F5344CB8AC3E}">
        <p14:creationId xmlns:p14="http://schemas.microsoft.com/office/powerpoint/2010/main" val="37952471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p:cNvSpPr txBox="1">
            <a:spLocks/>
          </p:cNvSpPr>
          <p:nvPr/>
        </p:nvSpPr>
        <p:spPr>
          <a:xfrm>
            <a:off x="302926" y="1365775"/>
            <a:ext cx="7335660" cy="474489"/>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00"/>
              </a:spcBef>
            </a:pPr>
            <a:r>
              <a:rPr lang="es-PE" sz="3000" b="1" dirty="0" smtClean="0">
                <a:solidFill>
                  <a:schemeClr val="tx1">
                    <a:lumMod val="50000"/>
                    <a:lumOff val="50000"/>
                  </a:schemeClr>
                </a:solidFill>
                <a:latin typeface="+mn-lt"/>
              </a:rPr>
              <a:t>Convertir un numero a base 2</a:t>
            </a:r>
            <a:endParaRPr lang="es-PE" sz="3000" b="1" dirty="0">
              <a:solidFill>
                <a:schemeClr val="tx1">
                  <a:lumMod val="50000"/>
                  <a:lumOff val="50000"/>
                </a:schemeClr>
              </a:solidFill>
              <a:latin typeface="+mn-lt"/>
            </a:endParaRPr>
          </a:p>
        </p:txBody>
      </p:sp>
      <p:pic>
        <p:nvPicPr>
          <p:cNvPr id="2050" name="Picture 2" descr="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9488" y="1256858"/>
            <a:ext cx="2572635" cy="4993252"/>
          </a:xfrm>
          <a:prstGeom prst="rect">
            <a:avLst/>
          </a:prstGeom>
          <a:noFill/>
          <a:extLst>
            <a:ext uri="{909E8E84-426E-40DD-AFC4-6F175D3DCCD1}">
              <a14:hiddenFill xmlns:a14="http://schemas.microsoft.com/office/drawing/2010/main">
                <a:solidFill>
                  <a:srgbClr val="FFFFFF"/>
                </a:solidFill>
              </a14:hiddenFill>
            </a:ext>
          </a:extLst>
        </p:spPr>
      </p:pic>
      <p:sp>
        <p:nvSpPr>
          <p:cNvPr id="2" name="Marcador de fecha 1"/>
          <p:cNvSpPr>
            <a:spLocks noGrp="1"/>
          </p:cNvSpPr>
          <p:nvPr>
            <p:ph type="dt" sz="half" idx="10"/>
          </p:nvPr>
        </p:nvSpPr>
        <p:spPr/>
        <p:txBody>
          <a:bodyPr/>
          <a:lstStyle/>
          <a:p>
            <a:r>
              <a:rPr lang="es-MX" smtClean="0"/>
              <a:t>05/03/2024</a:t>
            </a:r>
            <a:endParaRPr lang="es-MX"/>
          </a:p>
        </p:txBody>
      </p:sp>
      <p:sp>
        <p:nvSpPr>
          <p:cNvPr id="3" name="Marcador de número de diapositiva 2"/>
          <p:cNvSpPr>
            <a:spLocks noGrp="1"/>
          </p:cNvSpPr>
          <p:nvPr>
            <p:ph type="sldNum" sz="quarter" idx="12"/>
          </p:nvPr>
        </p:nvSpPr>
        <p:spPr/>
        <p:txBody>
          <a:bodyPr/>
          <a:lstStyle/>
          <a:p>
            <a:fld id="{CDF7E74A-622D-4723-BDFC-4E0DFBEEC54D}" type="slidenum">
              <a:rPr lang="es-MX" smtClean="0"/>
              <a:t>7</a:t>
            </a:fld>
            <a:endParaRPr lang="es-MX"/>
          </a:p>
        </p:txBody>
      </p:sp>
    </p:spTree>
    <p:extLst>
      <p:ext uri="{BB962C8B-B14F-4D97-AF65-F5344CB8AC3E}">
        <p14:creationId xmlns:p14="http://schemas.microsoft.com/office/powerpoint/2010/main" val="1695061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p:cNvSpPr txBox="1">
            <a:spLocks/>
          </p:cNvSpPr>
          <p:nvPr/>
        </p:nvSpPr>
        <p:spPr>
          <a:xfrm>
            <a:off x="332907" y="1230277"/>
            <a:ext cx="7335660" cy="474489"/>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00"/>
              </a:spcBef>
            </a:pPr>
            <a:r>
              <a:rPr lang="es-PE" sz="3000" b="1" dirty="0" smtClean="0">
                <a:solidFill>
                  <a:schemeClr val="tx1">
                    <a:lumMod val="50000"/>
                    <a:lumOff val="50000"/>
                  </a:schemeClr>
                </a:solidFill>
                <a:latin typeface="+mn-lt"/>
              </a:rPr>
              <a:t>Convertir un numero a base 2</a:t>
            </a:r>
            <a:endParaRPr lang="es-PE" sz="3000" b="1" dirty="0">
              <a:solidFill>
                <a:schemeClr val="tx1">
                  <a:lumMod val="50000"/>
                  <a:lumOff val="50000"/>
                </a:schemeClr>
              </a:solidFill>
              <a:latin typeface="+mn-lt"/>
            </a:endParaRPr>
          </a:p>
        </p:txBody>
      </p:sp>
      <p:pic>
        <p:nvPicPr>
          <p:cNvPr id="3076" name="Picture 4" descr="de binario a decim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7739" y="2106474"/>
            <a:ext cx="5480726" cy="3848169"/>
          </a:xfrm>
          <a:prstGeom prst="rect">
            <a:avLst/>
          </a:prstGeom>
          <a:noFill/>
          <a:extLst>
            <a:ext uri="{909E8E84-426E-40DD-AFC4-6F175D3DCCD1}">
              <a14:hiddenFill xmlns:a14="http://schemas.microsoft.com/office/drawing/2010/main">
                <a:solidFill>
                  <a:srgbClr val="FFFFFF"/>
                </a:solidFill>
              </a14:hiddenFill>
            </a:ext>
          </a:extLst>
        </p:spPr>
      </p:pic>
      <p:sp>
        <p:nvSpPr>
          <p:cNvPr id="2" name="Marcador de fecha 1"/>
          <p:cNvSpPr>
            <a:spLocks noGrp="1"/>
          </p:cNvSpPr>
          <p:nvPr>
            <p:ph type="dt" sz="half" idx="10"/>
          </p:nvPr>
        </p:nvSpPr>
        <p:spPr/>
        <p:txBody>
          <a:bodyPr/>
          <a:lstStyle/>
          <a:p>
            <a:r>
              <a:rPr lang="es-MX" smtClean="0"/>
              <a:t>05/03/2024</a:t>
            </a:r>
            <a:endParaRPr lang="es-MX"/>
          </a:p>
        </p:txBody>
      </p:sp>
      <p:sp>
        <p:nvSpPr>
          <p:cNvPr id="3" name="Marcador de número de diapositiva 2"/>
          <p:cNvSpPr>
            <a:spLocks noGrp="1"/>
          </p:cNvSpPr>
          <p:nvPr>
            <p:ph type="sldNum" sz="quarter" idx="12"/>
          </p:nvPr>
        </p:nvSpPr>
        <p:spPr/>
        <p:txBody>
          <a:bodyPr/>
          <a:lstStyle/>
          <a:p>
            <a:fld id="{CDF7E74A-622D-4723-BDFC-4E0DFBEEC54D}" type="slidenum">
              <a:rPr lang="es-MX" smtClean="0"/>
              <a:t>8</a:t>
            </a:fld>
            <a:endParaRPr lang="es-MX"/>
          </a:p>
        </p:txBody>
      </p:sp>
    </p:spTree>
    <p:extLst>
      <p:ext uri="{BB962C8B-B14F-4D97-AF65-F5344CB8AC3E}">
        <p14:creationId xmlns:p14="http://schemas.microsoft.com/office/powerpoint/2010/main" val="29614722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p:cNvSpPr txBox="1">
            <a:spLocks/>
          </p:cNvSpPr>
          <p:nvPr/>
        </p:nvSpPr>
        <p:spPr>
          <a:xfrm>
            <a:off x="321115" y="1192744"/>
            <a:ext cx="7335660" cy="474489"/>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00"/>
              </a:spcBef>
            </a:pPr>
            <a:r>
              <a:rPr lang="es-PE" sz="3000" b="1" dirty="0" smtClean="0">
                <a:solidFill>
                  <a:schemeClr val="tx1">
                    <a:lumMod val="50000"/>
                    <a:lumOff val="50000"/>
                  </a:schemeClr>
                </a:solidFill>
                <a:latin typeface="+mn-lt"/>
              </a:rPr>
              <a:t>Sistema binario en programación</a:t>
            </a:r>
            <a:endParaRPr lang="es-PE" sz="3000" b="1" dirty="0">
              <a:solidFill>
                <a:schemeClr val="tx1">
                  <a:lumMod val="50000"/>
                  <a:lumOff val="50000"/>
                </a:schemeClr>
              </a:solidFill>
              <a:latin typeface="+mn-lt"/>
            </a:endParaRPr>
          </a:p>
        </p:txBody>
      </p:sp>
      <p:sp>
        <p:nvSpPr>
          <p:cNvPr id="6" name="Rectángulo redondeado 5"/>
          <p:cNvSpPr/>
          <p:nvPr/>
        </p:nvSpPr>
        <p:spPr>
          <a:xfrm>
            <a:off x="321115" y="2021687"/>
            <a:ext cx="4475737" cy="1620923"/>
          </a:xfrm>
          <a:prstGeom prst="roundRect">
            <a:avLst/>
          </a:prstGeom>
          <a:solidFill>
            <a:srgbClr val="E2FB4F"/>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dirty="0">
                <a:solidFill>
                  <a:srgbClr val="002060"/>
                </a:solidFill>
              </a:rPr>
              <a:t>Cada pieza de datos, como números, texto, imágenes o sonidos, se representa internamente como una secuencia de 0 y 1</a:t>
            </a:r>
            <a:endParaRPr lang="es-MX" dirty="0">
              <a:solidFill>
                <a:srgbClr val="002060"/>
              </a:solidFill>
            </a:endParaRPr>
          </a:p>
        </p:txBody>
      </p:sp>
      <p:sp>
        <p:nvSpPr>
          <p:cNvPr id="9" name="Rectángulo redondeado 8"/>
          <p:cNvSpPr/>
          <p:nvPr/>
        </p:nvSpPr>
        <p:spPr>
          <a:xfrm>
            <a:off x="5060824" y="3886766"/>
            <a:ext cx="4295538" cy="1749536"/>
          </a:xfrm>
          <a:prstGeom prst="roundRect">
            <a:avLst/>
          </a:prstGeom>
          <a:solidFill>
            <a:srgbClr val="FDC3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solidFill>
                  <a:srgbClr val="002060"/>
                </a:solidFill>
              </a:rPr>
              <a:t> Muchos algoritmos de compresión y encriptación se basan en operaciones binarias. La manipulación eficiente de bits es esencial para realizar estas tareas de manera rápida y segura.</a:t>
            </a:r>
            <a:endParaRPr lang="es-MX" dirty="0">
              <a:solidFill>
                <a:srgbClr val="002060"/>
              </a:solidFill>
            </a:endParaRPr>
          </a:p>
        </p:txBody>
      </p:sp>
      <p:sp>
        <p:nvSpPr>
          <p:cNvPr id="8" name="Rectángulo redondeado 7"/>
          <p:cNvSpPr/>
          <p:nvPr/>
        </p:nvSpPr>
        <p:spPr>
          <a:xfrm>
            <a:off x="342581" y="3886766"/>
            <a:ext cx="4454271" cy="1749536"/>
          </a:xfrm>
          <a:prstGeom prst="roundRect">
            <a:avLst/>
          </a:prstGeom>
          <a:solidFill>
            <a:schemeClr val="accent3">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dirty="0">
                <a:solidFill>
                  <a:srgbClr val="002060"/>
                </a:solidFill>
              </a:rPr>
              <a:t>Las direcciones de memoria, que indican la ubicación de datos en la memoria de una computadora, se suelen expresar en formato binario. Esto es crucial para la gestión eficiente de la memoria.</a:t>
            </a:r>
            <a:endParaRPr lang="es-MX" dirty="0">
              <a:solidFill>
                <a:srgbClr val="002060"/>
              </a:solidFill>
            </a:endParaRPr>
          </a:p>
        </p:txBody>
      </p:sp>
      <p:sp>
        <p:nvSpPr>
          <p:cNvPr id="2" name="Marcador de fecha 1"/>
          <p:cNvSpPr>
            <a:spLocks noGrp="1"/>
          </p:cNvSpPr>
          <p:nvPr>
            <p:ph type="dt" sz="half" idx="10"/>
          </p:nvPr>
        </p:nvSpPr>
        <p:spPr/>
        <p:txBody>
          <a:bodyPr/>
          <a:lstStyle/>
          <a:p>
            <a:r>
              <a:rPr lang="es-MX" smtClean="0"/>
              <a:t>05/03/2024</a:t>
            </a:r>
            <a:endParaRPr lang="es-MX"/>
          </a:p>
        </p:txBody>
      </p:sp>
      <p:sp>
        <p:nvSpPr>
          <p:cNvPr id="3" name="Marcador de número de diapositiva 2"/>
          <p:cNvSpPr>
            <a:spLocks noGrp="1"/>
          </p:cNvSpPr>
          <p:nvPr>
            <p:ph type="sldNum" sz="quarter" idx="12"/>
          </p:nvPr>
        </p:nvSpPr>
        <p:spPr/>
        <p:txBody>
          <a:bodyPr/>
          <a:lstStyle/>
          <a:p>
            <a:fld id="{CDF7E74A-622D-4723-BDFC-4E0DFBEEC54D}" type="slidenum">
              <a:rPr lang="es-MX" smtClean="0"/>
              <a:t>9</a:t>
            </a:fld>
            <a:endParaRPr lang="es-MX"/>
          </a:p>
        </p:txBody>
      </p:sp>
      <p:sp>
        <p:nvSpPr>
          <p:cNvPr id="10" name="Rectángulo redondeado 9"/>
          <p:cNvSpPr/>
          <p:nvPr/>
        </p:nvSpPr>
        <p:spPr>
          <a:xfrm>
            <a:off x="5030526" y="2021687"/>
            <a:ext cx="4325836" cy="1575952"/>
          </a:xfrm>
          <a:prstGeom prst="roundRect">
            <a:avLst/>
          </a:prstGeom>
          <a:solidFill>
            <a:srgbClr val="FEE476"/>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dirty="0">
                <a:solidFill>
                  <a:srgbClr val="002060"/>
                </a:solidFill>
              </a:rPr>
              <a:t>La manipulación de bits (los dígitos binarios) es fundamental para tareas como el desplazamiento, la operación lógica y la manipulación de datos a nivel binario.</a:t>
            </a:r>
            <a:endParaRPr lang="es-MX" dirty="0">
              <a:solidFill>
                <a:srgbClr val="002060"/>
              </a:solidFill>
            </a:endParaRPr>
          </a:p>
        </p:txBody>
      </p:sp>
    </p:spTree>
    <p:extLst>
      <p:ext uri="{BB962C8B-B14F-4D97-AF65-F5344CB8AC3E}">
        <p14:creationId xmlns:p14="http://schemas.microsoft.com/office/powerpoint/2010/main" val="269446065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1986</TotalTime>
  <Words>603</Words>
  <Application>Microsoft Office PowerPoint</Application>
  <PresentationFormat>Personalizado</PresentationFormat>
  <Paragraphs>73</Paragraphs>
  <Slides>12</Slides>
  <Notes>0</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12</vt:i4>
      </vt:variant>
    </vt:vector>
  </HeadingPairs>
  <TitlesOfParts>
    <vt:vector size="20" baseType="lpstr">
      <vt:lpstr>MS PGothic</vt:lpstr>
      <vt:lpstr>MS PGothic</vt:lpstr>
      <vt:lpstr>Arial</vt:lpstr>
      <vt:lpstr>Calibri</vt:lpstr>
      <vt:lpstr>Calibri Light</vt:lpstr>
      <vt:lpstr>Wingdings</vt:lpstr>
      <vt:lpstr>Tema de Office</vt:lpstr>
      <vt:lpstr>Imagen de mapa de bits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Admin</dc:creator>
  <cp:lastModifiedBy>Admin</cp:lastModifiedBy>
  <cp:revision>37</cp:revision>
  <dcterms:created xsi:type="dcterms:W3CDTF">2022-06-29T04:22:02Z</dcterms:created>
  <dcterms:modified xsi:type="dcterms:W3CDTF">2024-03-05T17:20:27Z</dcterms:modified>
</cp:coreProperties>
</file>