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85" r:id="rId2"/>
    <p:sldId id="256" r:id="rId3"/>
    <p:sldId id="274" r:id="rId4"/>
    <p:sldId id="259" r:id="rId5"/>
    <p:sldId id="264" r:id="rId6"/>
    <p:sldId id="265" r:id="rId7"/>
    <p:sldId id="266" r:id="rId8"/>
    <p:sldId id="267" r:id="rId9"/>
    <p:sldId id="283" r:id="rId10"/>
    <p:sldId id="269" r:id="rId11"/>
    <p:sldId id="260" r:id="rId12"/>
    <p:sldId id="284" r:id="rId13"/>
    <p:sldId id="270" r:id="rId14"/>
    <p:sldId id="271" r:id="rId15"/>
    <p:sldId id="272" r:id="rId16"/>
    <p:sldId id="273" r:id="rId17"/>
    <p:sldId id="282" r:id="rId18"/>
    <p:sldId id="275" r:id="rId19"/>
    <p:sldId id="281" r:id="rId20"/>
    <p:sldId id="261" r:id="rId21"/>
    <p:sldId id="262" r:id="rId22"/>
    <p:sldId id="263" r:id="rId23"/>
    <p:sldId id="276" r:id="rId24"/>
    <p:sldId id="280" r:id="rId25"/>
    <p:sldId id="277" r:id="rId26"/>
    <p:sldId id="278" r:id="rId27"/>
    <p:sldId id="279" r:id="rId28"/>
  </p:sldIdLst>
  <p:sldSz cx="9720263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F62A"/>
    <a:srgbClr val="ABF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AD705-3F52-4F80-88D5-F411235E106A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241425" y="1143000"/>
            <a:ext cx="4375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274B2-BD5E-405C-9EB2-8F26842738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8618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122363"/>
            <a:ext cx="826222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602038"/>
            <a:ext cx="72901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955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293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5125"/>
            <a:ext cx="2095932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5125"/>
            <a:ext cx="6166292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397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42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709740"/>
            <a:ext cx="838372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4589465"/>
            <a:ext cx="83837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039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5625"/>
            <a:ext cx="4131112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5625"/>
            <a:ext cx="4131112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89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5127"/>
            <a:ext cx="8383727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81163"/>
            <a:ext cx="41121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505075"/>
            <a:ext cx="4112126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81163"/>
            <a:ext cx="41323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505075"/>
            <a:ext cx="413237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131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322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912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7427"/>
            <a:ext cx="49208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524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7427"/>
            <a:ext cx="49208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953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5127"/>
            <a:ext cx="8383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5625"/>
            <a:ext cx="8383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E74A-622D-4723-BDFC-4E0DFBEEC54D}" type="slidenum">
              <a:rPr lang="es-MX" smtClean="0"/>
              <a:t>‹Nº›</a:t>
            </a:fld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00FB265-DE80-2617-0488-9E0954450A9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50125"/>
            <a:ext cx="9720263" cy="862604"/>
          </a:xfrm>
          <a:prstGeom prst="rect">
            <a:avLst/>
          </a:prstGeom>
        </p:spPr>
      </p:pic>
      <p:sp>
        <p:nvSpPr>
          <p:cNvPr id="9" name="1 Título"/>
          <p:cNvSpPr>
            <a:spLocks noGrp="1"/>
          </p:cNvSpPr>
          <p:nvPr userDrawn="1"/>
        </p:nvSpPr>
        <p:spPr bwMode="auto">
          <a:xfrm>
            <a:off x="179882" y="464696"/>
            <a:ext cx="7060367" cy="82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s-PE" sz="2800" b="1" dirty="0" smtClean="0">
                <a:solidFill>
                  <a:schemeClr val="bg1"/>
                </a:solidFill>
                <a:latin typeface="+mn-lt"/>
              </a:rPr>
              <a:t>CC126: Introducción a los Algoritmos</a:t>
            </a:r>
          </a:p>
          <a:p>
            <a:pPr algn="l"/>
            <a:endParaRPr lang="es-PE" sz="28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060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/>
        </p:nvSpPr>
        <p:spPr bwMode="auto">
          <a:xfrm>
            <a:off x="784753" y="1681395"/>
            <a:ext cx="6950171" cy="331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s-PE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Profesores</a:t>
            </a:r>
            <a:r>
              <a:rPr lang="es-PE" sz="18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: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ARIAS ORIHUELA JOHN EDWARD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CANAVAL SANCHEZ LUIS MARTIN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CARDENAS MARIÑO FLOR CAGNIY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DIAZ SUAREZ JORGE EDUARDO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MENDIOLAZA CORNEJO EDSON DUILIO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MENDOZA PUERTA HENRY ANTONIO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PEREZ ROJAS JOHANN CRISTIAN BERNY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RAYMUNDO CHACALTANA LUIS ALBERTO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ROJAS SIHUAY DIEGO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ROSALES HUAMANCHUMO JAVIER ULISES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SALAS ARBAIZA CESAR ENRIQUE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ZUBIETA CARDENAS ROBERT ERNESTO</a:t>
            </a:r>
            <a:endParaRPr lang="es-PE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algn="l"/>
            <a:endParaRPr lang="es-PE" sz="1800" b="1" dirty="0" smtClean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801357" y="1681395"/>
            <a:ext cx="41271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Unidad 1: </a:t>
            </a:r>
            <a:endParaRPr lang="es-PE" sz="3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s-PE" sz="3600" b="1" dirty="0" smtClean="0">
                <a:solidFill>
                  <a:srgbClr val="FF0000"/>
                </a:solidFill>
              </a:rPr>
              <a:t>Introducción </a:t>
            </a:r>
            <a:r>
              <a:rPr lang="es-PE" sz="3600" b="1" dirty="0">
                <a:solidFill>
                  <a:srgbClr val="FF0000"/>
                </a:solidFill>
              </a:rPr>
              <a:t>a los Algoritmos</a:t>
            </a:r>
          </a:p>
        </p:txBody>
      </p:sp>
      <p:sp>
        <p:nvSpPr>
          <p:cNvPr id="9" name="1 Título"/>
          <p:cNvSpPr>
            <a:spLocks noGrp="1"/>
          </p:cNvSpPr>
          <p:nvPr/>
        </p:nvSpPr>
        <p:spPr bwMode="auto">
          <a:xfrm>
            <a:off x="1277364" y="5771735"/>
            <a:ext cx="7804611" cy="58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s-PE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Material elaborado por: </a:t>
            </a:r>
            <a:r>
              <a:rPr lang="es-PE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Edson Mendiolaza Cornejo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021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8583" y="1252031"/>
            <a:ext cx="8383727" cy="774125"/>
          </a:xfrm>
        </p:spPr>
        <p:txBody>
          <a:bodyPr>
            <a:normAutofit/>
          </a:bodyPr>
          <a:lstStyle/>
          <a:p>
            <a:r>
              <a:rPr lang="es-MX" sz="30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Tipos de función</a:t>
            </a:r>
            <a:endParaRPr lang="es-MX" sz="30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Shape 82"/>
          <p:cNvSpPr txBox="1">
            <a:spLocks/>
          </p:cNvSpPr>
          <p:nvPr/>
        </p:nvSpPr>
        <p:spPr>
          <a:xfrm>
            <a:off x="897987" y="3013650"/>
            <a:ext cx="2534094" cy="650354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smtClean="0">
                <a:solidFill>
                  <a:srgbClr val="002060"/>
                </a:solidFill>
              </a:rPr>
              <a:t>Tipo_de_dato</a:t>
            </a:r>
            <a:endParaRPr lang="en-US" b="1" dirty="0" smtClean="0">
              <a:solidFill>
                <a:srgbClr val="002060"/>
              </a:solidFill>
            </a:endParaRPr>
          </a:p>
        </p:txBody>
      </p:sp>
      <p:sp>
        <p:nvSpPr>
          <p:cNvPr id="10" name="Rounded Rectangle 17"/>
          <p:cNvSpPr/>
          <p:nvPr/>
        </p:nvSpPr>
        <p:spPr>
          <a:xfrm>
            <a:off x="3926715" y="2436507"/>
            <a:ext cx="2677351" cy="685800"/>
          </a:xfrm>
          <a:prstGeom prst="roundRect">
            <a:avLst/>
          </a:prstGeom>
          <a:solidFill>
            <a:srgbClr val="B7F62A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 retornan un valor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ounded Rectangle 18"/>
          <p:cNvSpPr/>
          <p:nvPr/>
        </p:nvSpPr>
        <p:spPr>
          <a:xfrm>
            <a:off x="3974340" y="3714968"/>
            <a:ext cx="2582102" cy="685800"/>
          </a:xfrm>
          <a:prstGeom prst="roundRect">
            <a:avLst/>
          </a:prstGeom>
          <a:solidFill>
            <a:srgbClr val="ABFFE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Retornan </a:t>
            </a:r>
            <a:r>
              <a:rPr lang="es-PE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 valor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Connector 19"/>
          <p:cNvCxnSpPr/>
          <p:nvPr/>
        </p:nvCxnSpPr>
        <p:spPr>
          <a:xfrm flipV="1">
            <a:off x="3432081" y="2827695"/>
            <a:ext cx="501798" cy="30903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22"/>
          <p:cNvCxnSpPr/>
          <p:nvPr/>
        </p:nvCxnSpPr>
        <p:spPr>
          <a:xfrm>
            <a:off x="3432081" y="3513495"/>
            <a:ext cx="533400" cy="57316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23"/>
          <p:cNvSpPr txBox="1"/>
          <p:nvPr/>
        </p:nvSpPr>
        <p:spPr>
          <a:xfrm>
            <a:off x="6832727" y="3404064"/>
            <a:ext cx="144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s-P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endParaRPr lang="es-PE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s-PE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s-P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ouble</a:t>
            </a:r>
            <a:endParaRPr lang="es-PE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s-PE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s-P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ool</a:t>
            </a:r>
            <a:endParaRPr lang="es-PE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s-P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char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Left Brace 25"/>
          <p:cNvSpPr/>
          <p:nvPr/>
        </p:nvSpPr>
        <p:spPr>
          <a:xfrm>
            <a:off x="6651692" y="3320672"/>
            <a:ext cx="190500" cy="1244002"/>
          </a:xfrm>
          <a:prstGeom prst="leftBrace">
            <a:avLst>
              <a:gd name="adj1" fmla="val 35220"/>
              <a:gd name="adj2" fmla="val 50000"/>
            </a:avLst>
          </a:prstGeom>
          <a:solidFill>
            <a:srgbClr val="F7FFAB">
              <a:alpha val="21000"/>
            </a:srgbClr>
          </a:solidFill>
          <a:ln cmpd="sng">
            <a:solidFill>
              <a:schemeClr val="accent6">
                <a:shade val="95000"/>
                <a:satMod val="10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6" name="TextBox 26"/>
          <p:cNvSpPr txBox="1"/>
          <p:nvPr/>
        </p:nvSpPr>
        <p:spPr>
          <a:xfrm>
            <a:off x="6908927" y="261013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s-P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void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Left Brace 27"/>
          <p:cNvSpPr/>
          <p:nvPr/>
        </p:nvSpPr>
        <p:spPr>
          <a:xfrm>
            <a:off x="6629868" y="2487740"/>
            <a:ext cx="209520" cy="583334"/>
          </a:xfrm>
          <a:prstGeom prst="leftBrace">
            <a:avLst>
              <a:gd name="adj1" fmla="val 35220"/>
              <a:gd name="adj2" fmla="val 50000"/>
            </a:avLst>
          </a:prstGeom>
          <a:solidFill>
            <a:srgbClr val="F7FFAB">
              <a:alpha val="29000"/>
            </a:srgbClr>
          </a:solidFill>
          <a:ln cmpd="sng">
            <a:solidFill>
              <a:schemeClr val="accent6">
                <a:shade val="95000"/>
                <a:satMod val="10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968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0" grpId="0" animBg="1"/>
      <p:bldP spid="11" grpId="0" animBg="1"/>
      <p:bldP spid="14" grpId="0"/>
      <p:bldP spid="15" grpId="0" animBg="1"/>
      <p:bldP spid="16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22;p15"/>
          <p:cNvSpPr txBox="1">
            <a:spLocks/>
          </p:cNvSpPr>
          <p:nvPr/>
        </p:nvSpPr>
        <p:spPr>
          <a:xfrm>
            <a:off x="487181" y="2053651"/>
            <a:ext cx="8229600" cy="40405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 algn="just">
              <a:spcBef>
                <a:spcPts val="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s-MX" sz="2400" dirty="0" smtClean="0">
                <a:solidFill>
                  <a:srgbClr val="002060"/>
                </a:solidFill>
              </a:rPr>
              <a:t>Una función puede devolver cualquier tipo de dato conocido pero hay que tener en cuenta lo siguiente:</a:t>
            </a:r>
          </a:p>
          <a:p>
            <a:pPr marL="365760" indent="-91566" algn="just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None/>
            </a:pPr>
            <a:endParaRPr lang="es-MX" sz="2400" dirty="0" smtClean="0">
              <a:solidFill>
                <a:srgbClr val="002060"/>
              </a:solidFill>
            </a:endParaRPr>
          </a:p>
          <a:p>
            <a:pPr marL="658368" lvl="1" indent="-246887" algn="just">
              <a:spcBef>
                <a:spcPts val="300"/>
              </a:spcBef>
              <a:buSzPct val="100000"/>
              <a:buFont typeface="Georgia"/>
              <a:buChar char="▫"/>
            </a:pPr>
            <a:r>
              <a:rPr lang="es-MX" sz="2000" dirty="0" smtClean="0">
                <a:solidFill>
                  <a:schemeClr val="accent6">
                    <a:lumMod val="75000"/>
                  </a:schemeClr>
                </a:solidFill>
              </a:rPr>
              <a:t>Una función que </a:t>
            </a:r>
            <a:r>
              <a:rPr lang="es-MX" sz="2000" b="1" u="sng" dirty="0" smtClean="0">
                <a:solidFill>
                  <a:schemeClr val="accent6">
                    <a:lumMod val="75000"/>
                  </a:schemeClr>
                </a:solidFill>
              </a:rPr>
              <a:t>devuelve un</a:t>
            </a:r>
            <a:r>
              <a:rPr lang="es-MX" sz="2000" dirty="0" smtClean="0">
                <a:solidFill>
                  <a:schemeClr val="accent6">
                    <a:lumMod val="75000"/>
                  </a:schemeClr>
                </a:solidFill>
              </a:rPr>
              <a:t> tipo de dato </a:t>
            </a:r>
            <a:r>
              <a:rPr lang="es-MX" sz="2000" dirty="0" err="1" smtClean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es-MX" sz="2000" dirty="0" smtClean="0">
                <a:solidFill>
                  <a:schemeClr val="accent6">
                    <a:lumMod val="75000"/>
                  </a:schemeClr>
                </a:solidFill>
              </a:rPr>
              <a:t> no necesita tener un comando </a:t>
            </a:r>
            <a:r>
              <a:rPr lang="es-MX" sz="2000" dirty="0" err="1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s-MX" sz="20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658368" lvl="1" indent="-94170" algn="just">
              <a:spcBef>
                <a:spcPts val="300"/>
              </a:spcBef>
              <a:buSzPct val="100000"/>
              <a:buFont typeface="Georgia"/>
              <a:buNone/>
            </a:pPr>
            <a:endParaRPr lang="es-MX" sz="2000" dirty="0" smtClean="0">
              <a:solidFill>
                <a:srgbClr val="002060"/>
              </a:solidFill>
            </a:endParaRPr>
          </a:p>
          <a:p>
            <a:pPr marL="658368" lvl="1" indent="-246887" algn="just">
              <a:spcBef>
                <a:spcPts val="300"/>
              </a:spcBef>
              <a:buSzPct val="100000"/>
              <a:buFont typeface="Georgia"/>
              <a:buChar char="▫"/>
            </a:pPr>
            <a:r>
              <a:rPr lang="es-MX" sz="2000" dirty="0" smtClean="0">
                <a:solidFill>
                  <a:srgbClr val="0070C0"/>
                </a:solidFill>
              </a:rPr>
              <a:t>Una función que </a:t>
            </a:r>
            <a:r>
              <a:rPr lang="es-MX" sz="2000" b="1" u="sng" dirty="0" smtClean="0">
                <a:solidFill>
                  <a:srgbClr val="0070C0"/>
                </a:solidFill>
              </a:rPr>
              <a:t>retorna valor</a:t>
            </a:r>
            <a:r>
              <a:rPr lang="es-MX" sz="2000" dirty="0" smtClean="0">
                <a:solidFill>
                  <a:srgbClr val="0070C0"/>
                </a:solidFill>
              </a:rPr>
              <a:t>, siempre debe tener un comando </a:t>
            </a:r>
            <a:r>
              <a:rPr lang="es-MX" sz="2000" dirty="0" err="1" smtClean="0">
                <a:solidFill>
                  <a:srgbClr val="0070C0"/>
                </a:solidFill>
              </a:rPr>
              <a:t>return</a:t>
            </a:r>
            <a:r>
              <a:rPr lang="es-MX" sz="2000" dirty="0" smtClean="0">
                <a:solidFill>
                  <a:srgbClr val="0070C0"/>
                </a:solidFill>
              </a:rPr>
              <a:t> que devuelva el tipo de dato especificado.</a:t>
            </a:r>
          </a:p>
          <a:p>
            <a:pPr marL="658368" lvl="1" indent="-94170" algn="just">
              <a:spcBef>
                <a:spcPts val="300"/>
              </a:spcBef>
              <a:buSzPct val="100000"/>
              <a:buFont typeface="Georgia"/>
              <a:buNone/>
            </a:pPr>
            <a:endParaRPr lang="es-MX" sz="2000" dirty="0" smtClean="0">
              <a:solidFill>
                <a:srgbClr val="002060"/>
              </a:solidFill>
            </a:endParaRPr>
          </a:p>
          <a:p>
            <a:pPr marL="658368" lvl="1" indent="-246887" algn="just">
              <a:spcBef>
                <a:spcPts val="300"/>
              </a:spcBef>
              <a:buSzPct val="100000"/>
              <a:buFont typeface="Georgia"/>
              <a:buChar char="▫"/>
            </a:pPr>
            <a:r>
              <a:rPr lang="es-MX" sz="2000" dirty="0" smtClean="0">
                <a:solidFill>
                  <a:srgbClr val="002060"/>
                </a:solidFill>
              </a:rPr>
              <a:t>El </a:t>
            </a:r>
            <a:r>
              <a:rPr lang="es-MX" sz="2000" dirty="0" err="1" smtClean="0">
                <a:solidFill>
                  <a:srgbClr val="002060"/>
                </a:solidFill>
              </a:rPr>
              <a:t>return</a:t>
            </a:r>
            <a:r>
              <a:rPr lang="es-MX" sz="2000" dirty="0" smtClean="0">
                <a:solidFill>
                  <a:srgbClr val="002060"/>
                </a:solidFill>
              </a:rPr>
              <a:t> marca el </a:t>
            </a:r>
            <a:r>
              <a:rPr lang="es-MX" sz="2000" b="1" u="sng" dirty="0" smtClean="0">
                <a:solidFill>
                  <a:srgbClr val="002060"/>
                </a:solidFill>
              </a:rPr>
              <a:t>fin de ejecución de la función</a:t>
            </a:r>
            <a:r>
              <a:rPr lang="es-MX" sz="2000" dirty="0" smtClean="0">
                <a:solidFill>
                  <a:srgbClr val="002060"/>
                </a:solidFill>
              </a:rPr>
              <a:t>. Una vez que se ejecuta el comando </a:t>
            </a:r>
            <a:r>
              <a:rPr lang="es-MX" sz="2000" dirty="0" err="1" smtClean="0">
                <a:solidFill>
                  <a:srgbClr val="002060"/>
                </a:solidFill>
              </a:rPr>
              <a:t>return</a:t>
            </a:r>
            <a:r>
              <a:rPr lang="es-MX" sz="2000" dirty="0" smtClean="0">
                <a:solidFill>
                  <a:srgbClr val="002060"/>
                </a:solidFill>
              </a:rPr>
              <a:t>, la función acaba sin importar que líneas de código faltan ejecutar, es por ello que por lo general se pone al final de la función.</a:t>
            </a:r>
            <a:endParaRPr lang="es-MX" sz="2000" dirty="0">
              <a:solidFill>
                <a:srgbClr val="00206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833" y="1129626"/>
            <a:ext cx="8643007" cy="774125"/>
          </a:xfrm>
        </p:spPr>
        <p:txBody>
          <a:bodyPr>
            <a:normAutofit/>
          </a:bodyPr>
          <a:lstStyle/>
          <a:p>
            <a:r>
              <a:rPr lang="es-MX" sz="30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Valores de retorno</a:t>
            </a:r>
            <a:endParaRPr lang="es-MX" sz="30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722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862" y="1101090"/>
            <a:ext cx="8302487" cy="774125"/>
          </a:xfrm>
        </p:spPr>
        <p:txBody>
          <a:bodyPr>
            <a:normAutofit/>
          </a:bodyPr>
          <a:lstStyle/>
          <a:p>
            <a:r>
              <a:rPr lang="es-MX" sz="30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¿Cómo se trabaja?</a:t>
            </a:r>
            <a:endParaRPr lang="es-MX" sz="30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Rounded Rectangle 12"/>
          <p:cNvSpPr/>
          <p:nvPr/>
        </p:nvSpPr>
        <p:spPr>
          <a:xfrm>
            <a:off x="3041216" y="3792758"/>
            <a:ext cx="3962400" cy="2209800"/>
          </a:xfrm>
          <a:prstGeom prst="roundRect">
            <a:avLst/>
          </a:prstGeom>
          <a:solidFill>
            <a:srgbClr val="F0FF5D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Ejemplos</a:t>
            </a: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void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MensajeBienvenida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endParaRPr lang="en-US" sz="1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 err="1" smtClean="0">
                <a:solidFill>
                  <a:srgbClr val="0070C0"/>
                </a:solidFill>
              </a:rPr>
              <a:t>nt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Factorial();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double 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Volumen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();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ounded Rectangle 6"/>
          <p:cNvSpPr/>
          <p:nvPr/>
        </p:nvSpPr>
        <p:spPr>
          <a:xfrm>
            <a:off x="1060016" y="2716656"/>
            <a:ext cx="7130902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0070C0"/>
                </a:solidFill>
              </a:rPr>
              <a:t>Tipo_de_dato</a:t>
            </a:r>
            <a:r>
              <a:rPr lang="en-US" sz="2400" b="1" dirty="0" smtClean="0">
                <a:solidFill>
                  <a:srgbClr val="0070C0"/>
                </a:solidFill>
              </a:rPr>
              <a:t>  </a:t>
            </a:r>
            <a:r>
              <a:rPr lang="en-US" sz="2400" dirty="0" err="1" smtClean="0"/>
              <a:t>Nombre_funcion</a:t>
            </a:r>
            <a:r>
              <a:rPr lang="en-US" sz="2400" dirty="0" smtClean="0"/>
              <a:t> (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parametros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n-US" sz="2400" dirty="0" smtClean="0"/>
              <a:t>);</a:t>
            </a:r>
          </a:p>
        </p:txBody>
      </p:sp>
      <p:sp>
        <p:nvSpPr>
          <p:cNvPr id="7" name="Oval 7"/>
          <p:cNvSpPr/>
          <p:nvPr/>
        </p:nvSpPr>
        <p:spPr>
          <a:xfrm>
            <a:off x="3255967" y="1802255"/>
            <a:ext cx="685800" cy="685800"/>
          </a:xfrm>
          <a:prstGeom prst="ellipse">
            <a:avLst/>
          </a:prstGeom>
          <a:solidFill>
            <a:srgbClr val="B7F62A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ounded Rectangle 8"/>
          <p:cNvSpPr/>
          <p:nvPr/>
        </p:nvSpPr>
        <p:spPr>
          <a:xfrm>
            <a:off x="4136370" y="1802255"/>
            <a:ext cx="2133600" cy="685800"/>
          </a:xfrm>
          <a:prstGeom prst="roundRect">
            <a:avLst/>
          </a:prstGeom>
          <a:solidFill>
            <a:srgbClr val="B7F62A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 declara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04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8583" y="1244989"/>
            <a:ext cx="8383727" cy="774125"/>
          </a:xfrm>
        </p:spPr>
        <p:txBody>
          <a:bodyPr>
            <a:normAutofit/>
          </a:bodyPr>
          <a:lstStyle/>
          <a:p>
            <a:r>
              <a:rPr lang="es-MX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¿Cómo se trabaja?</a:t>
            </a:r>
            <a:endParaRPr lang="es-MX" sz="3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9" name="Oval 2"/>
          <p:cNvSpPr/>
          <p:nvPr/>
        </p:nvSpPr>
        <p:spPr>
          <a:xfrm>
            <a:off x="3308603" y="1465091"/>
            <a:ext cx="685800" cy="685800"/>
          </a:xfrm>
          <a:prstGeom prst="ellipse">
            <a:avLst/>
          </a:prstGeom>
          <a:solidFill>
            <a:srgbClr val="B7F62A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ounded Rectangle 3"/>
          <p:cNvSpPr/>
          <p:nvPr/>
        </p:nvSpPr>
        <p:spPr>
          <a:xfrm>
            <a:off x="4240853" y="1465091"/>
            <a:ext cx="2514600" cy="685800"/>
          </a:xfrm>
          <a:prstGeom prst="roundRect">
            <a:avLst/>
          </a:prstGeom>
          <a:solidFill>
            <a:srgbClr val="B7F62A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 Implementa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ounded Rectangle 5"/>
          <p:cNvSpPr/>
          <p:nvPr/>
        </p:nvSpPr>
        <p:spPr>
          <a:xfrm>
            <a:off x="2706859" y="2278967"/>
            <a:ext cx="4343400" cy="183629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void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MensajeBienvenida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//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sentencias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...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  <p:sp>
        <p:nvSpPr>
          <p:cNvPr id="12" name="Rounded Rectangle 7"/>
          <p:cNvSpPr/>
          <p:nvPr/>
        </p:nvSpPr>
        <p:spPr>
          <a:xfrm>
            <a:off x="2706859" y="4243333"/>
            <a:ext cx="4343400" cy="185316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 err="1" smtClean="0">
                <a:solidFill>
                  <a:srgbClr val="0070C0"/>
                </a:solidFill>
              </a:rPr>
              <a:t>nt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Factorial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numero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//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sentencias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	</a:t>
            </a:r>
            <a:r>
              <a:rPr lang="en-US" sz="2000" dirty="0" smtClean="0">
                <a:solidFill>
                  <a:srgbClr val="0070C0"/>
                </a:solidFill>
              </a:rPr>
              <a:t>return valor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  <p:sp>
        <p:nvSpPr>
          <p:cNvPr id="13" name="Line Callout 2 1"/>
          <p:cNvSpPr/>
          <p:nvPr/>
        </p:nvSpPr>
        <p:spPr>
          <a:xfrm>
            <a:off x="7352881" y="3946867"/>
            <a:ext cx="2241285" cy="1322489"/>
          </a:xfrm>
          <a:prstGeom prst="borderCallout2">
            <a:avLst>
              <a:gd name="adj1" fmla="val 77625"/>
              <a:gd name="adj2" fmla="val 58"/>
              <a:gd name="adj3" fmla="val 89953"/>
              <a:gd name="adj4" fmla="val -24459"/>
              <a:gd name="adj5" fmla="val 120604"/>
              <a:gd name="adj6" fmla="val -91132"/>
            </a:avLst>
          </a:prstGeom>
          <a:solidFill>
            <a:srgbClr val="F3FF7D"/>
          </a:solidFill>
          <a:ln>
            <a:solidFill>
              <a:srgbClr val="98F93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función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genera un valor y lo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retorna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373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2"/>
          <p:cNvSpPr/>
          <p:nvPr/>
        </p:nvSpPr>
        <p:spPr>
          <a:xfrm>
            <a:off x="3566050" y="1580008"/>
            <a:ext cx="685800" cy="685800"/>
          </a:xfrm>
          <a:prstGeom prst="ellipse">
            <a:avLst/>
          </a:prstGeom>
          <a:solidFill>
            <a:srgbClr val="B7F62A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ounded Rectangle 3"/>
          <p:cNvSpPr/>
          <p:nvPr/>
        </p:nvSpPr>
        <p:spPr>
          <a:xfrm>
            <a:off x="4418427" y="1580008"/>
            <a:ext cx="2133600" cy="685800"/>
          </a:xfrm>
          <a:prstGeom prst="roundRect">
            <a:avLst/>
          </a:prstGeom>
          <a:solidFill>
            <a:srgbClr val="B7F62A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 utilizan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ounded Rectangle 7"/>
          <p:cNvSpPr/>
          <p:nvPr/>
        </p:nvSpPr>
        <p:spPr>
          <a:xfrm>
            <a:off x="2141806" y="2706565"/>
            <a:ext cx="6096000" cy="320793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70C0"/>
                </a:solidFill>
              </a:rPr>
              <a:t>v</a:t>
            </a:r>
            <a:r>
              <a:rPr lang="en-US" sz="3200" b="1" dirty="0" smtClean="0">
                <a:solidFill>
                  <a:srgbClr val="0070C0"/>
                </a:solidFill>
              </a:rPr>
              <a:t>oid main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3200" dirty="0" err="1" smtClean="0">
                <a:solidFill>
                  <a:srgbClr val="0070C0"/>
                </a:solidFill>
              </a:rPr>
              <a:t>MensajeBienvenida</a:t>
            </a:r>
            <a:r>
              <a:rPr lang="en-US" sz="3200" dirty="0" smtClean="0">
                <a:solidFill>
                  <a:srgbClr val="0070C0"/>
                </a:solidFill>
              </a:rPr>
              <a:t>();     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rgbClr val="00B0F0"/>
                </a:solidFill>
              </a:rPr>
              <a:t>f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n-US" sz="3200" dirty="0" smtClean="0">
                <a:solidFill>
                  <a:srgbClr val="00B050"/>
                </a:solidFill>
              </a:rPr>
              <a:t>Factorial(5);</a:t>
            </a:r>
            <a:endParaRPr lang="en-US" sz="3200" dirty="0">
              <a:solidFill>
                <a:srgbClr val="00B050"/>
              </a:solidFill>
            </a:endParaRPr>
          </a:p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cout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&lt;&lt;“El factorial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”&lt;&lt; </a:t>
            </a:r>
            <a:r>
              <a:rPr lang="en-US" sz="3200" b="1" dirty="0" smtClean="0">
                <a:solidFill>
                  <a:srgbClr val="00B0F0"/>
                </a:solidFill>
              </a:rPr>
              <a:t>f</a:t>
            </a:r>
            <a:r>
              <a:rPr lang="en-US" sz="3200" dirty="0" smtClean="0">
                <a:solidFill>
                  <a:schemeClr val="tx1"/>
                </a:solidFill>
              </a:rPr>
              <a:t>;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14</a:t>
            </a:fld>
            <a:endParaRPr lang="es-MX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188584" y="1244989"/>
            <a:ext cx="3210890" cy="774125"/>
          </a:xfrm>
        </p:spPr>
        <p:txBody>
          <a:bodyPr>
            <a:normAutofit/>
          </a:bodyPr>
          <a:lstStyle/>
          <a:p>
            <a:r>
              <a:rPr lang="es-MX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¿Cómo se trabaja?</a:t>
            </a:r>
            <a:endParaRPr lang="es-MX" sz="3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657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3534" y="1381147"/>
            <a:ext cx="8383727" cy="774125"/>
          </a:xfrm>
        </p:spPr>
        <p:txBody>
          <a:bodyPr>
            <a:normAutofit/>
          </a:bodyPr>
          <a:lstStyle/>
          <a:p>
            <a:r>
              <a:rPr lang="es-MX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Aplicación</a:t>
            </a:r>
            <a:endParaRPr lang="es-MX" sz="3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6" name="Shape 82"/>
          <p:cNvSpPr txBox="1">
            <a:spLocks/>
          </p:cNvSpPr>
          <p:nvPr/>
        </p:nvSpPr>
        <p:spPr>
          <a:xfrm>
            <a:off x="2311319" y="2332390"/>
            <a:ext cx="5097624" cy="2895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3200" b="1" dirty="0" smtClean="0">
                <a:solidFill>
                  <a:srgbClr val="002060"/>
                </a:solidFill>
              </a:rPr>
              <a:t>¿</a:t>
            </a:r>
            <a:r>
              <a:rPr lang="en-US" sz="3200" dirty="0" err="1">
                <a:solidFill>
                  <a:srgbClr val="002060"/>
                </a:solidFill>
              </a:rPr>
              <a:t>C</a:t>
            </a:r>
            <a:r>
              <a:rPr lang="en-US" sz="3200" dirty="0" err="1" smtClean="0">
                <a:solidFill>
                  <a:srgbClr val="002060"/>
                </a:solidFill>
              </a:rPr>
              <a:t>ómo</a:t>
            </a:r>
            <a:r>
              <a:rPr lang="en-US" sz="3200" dirty="0" smtClean="0">
                <a:solidFill>
                  <a:srgbClr val="002060"/>
                </a:solidFill>
              </a:rPr>
              <a:t> se </a:t>
            </a:r>
            <a:r>
              <a:rPr lang="en-US" sz="3200" dirty="0" err="1" smtClean="0">
                <a:solidFill>
                  <a:srgbClr val="002060"/>
                </a:solidFill>
              </a:rPr>
              <a:t>pueden</a:t>
            </a:r>
            <a:r>
              <a:rPr lang="en-US" sz="3200" dirty="0" smtClean="0">
                <a:solidFill>
                  <a:srgbClr val="002060"/>
                </a:solidFill>
              </a:rPr>
              <a:t> utilizer las </a:t>
            </a:r>
            <a:r>
              <a:rPr lang="en-US" sz="3200" b="1" dirty="0" err="1" smtClean="0">
                <a:solidFill>
                  <a:srgbClr val="002060"/>
                </a:solidFill>
              </a:rPr>
              <a:t>Funciones</a:t>
            </a:r>
            <a:r>
              <a:rPr lang="en-US" sz="3200" b="1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en</a:t>
            </a:r>
            <a:r>
              <a:rPr lang="en-US" sz="3200" dirty="0" smtClean="0">
                <a:solidFill>
                  <a:srgbClr val="002060"/>
                </a:solidFill>
              </a:rPr>
              <a:t> la </a:t>
            </a:r>
            <a:r>
              <a:rPr lang="en-US" sz="3200" dirty="0" err="1" smtClean="0">
                <a:solidFill>
                  <a:srgbClr val="002060"/>
                </a:solidFill>
              </a:rPr>
              <a:t>construcción</a:t>
            </a:r>
            <a:r>
              <a:rPr lang="en-US" sz="3200" dirty="0" smtClean="0">
                <a:solidFill>
                  <a:srgbClr val="002060"/>
                </a:solidFill>
              </a:rPr>
              <a:t> de un </a:t>
            </a:r>
            <a:r>
              <a:rPr lang="en-US" sz="3200" i="1" dirty="0" err="1" smtClean="0">
                <a:solidFill>
                  <a:srgbClr val="002060"/>
                </a:solidFill>
              </a:rPr>
              <a:t>Videojuego</a:t>
            </a:r>
            <a:r>
              <a:rPr lang="en-US" sz="3200" i="1" dirty="0" smtClean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228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862" y="1161912"/>
            <a:ext cx="4242217" cy="774125"/>
          </a:xfrm>
        </p:spPr>
        <p:txBody>
          <a:bodyPr>
            <a:normAutofit/>
          </a:bodyPr>
          <a:lstStyle/>
          <a:p>
            <a:r>
              <a:rPr lang="es-MX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¿Cómo se trabaja?</a:t>
            </a:r>
            <a:endParaRPr lang="es-MX" sz="3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Rounded Rectangle 11"/>
          <p:cNvSpPr/>
          <p:nvPr/>
        </p:nvSpPr>
        <p:spPr>
          <a:xfrm>
            <a:off x="3407898" y="2729120"/>
            <a:ext cx="2438399" cy="1066800"/>
          </a:xfrm>
          <a:prstGeom prst="roundRect">
            <a:avLst/>
          </a:prstGeom>
          <a:solidFill>
            <a:srgbClr val="ABFFEF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70C0"/>
                </a:solidFill>
              </a:rPr>
              <a:t>void </a:t>
            </a:r>
            <a:r>
              <a:rPr lang="en-US" sz="1600" dirty="0" err="1" smtClean="0">
                <a:solidFill>
                  <a:schemeClr val="tx1"/>
                </a:solidFill>
              </a:rPr>
              <a:t>Dibuja_Mapa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{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    ...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Rounded Rectangle 12"/>
          <p:cNvSpPr/>
          <p:nvPr/>
        </p:nvSpPr>
        <p:spPr>
          <a:xfrm>
            <a:off x="3407900" y="3948320"/>
            <a:ext cx="2438398" cy="1066800"/>
          </a:xfrm>
          <a:prstGeom prst="roundRect">
            <a:avLst/>
          </a:prstGeom>
          <a:solidFill>
            <a:srgbClr val="ABFFEF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70C0"/>
                </a:solidFill>
              </a:rPr>
              <a:t>void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Dibuja_Jugador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...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  <p:sp>
        <p:nvSpPr>
          <p:cNvPr id="10" name="Rounded Rectangle 13"/>
          <p:cNvSpPr/>
          <p:nvPr/>
        </p:nvSpPr>
        <p:spPr>
          <a:xfrm>
            <a:off x="3407898" y="1468645"/>
            <a:ext cx="2438400" cy="1089025"/>
          </a:xfrm>
          <a:prstGeom prst="roundRect">
            <a:avLst/>
          </a:prstGeom>
          <a:solidFill>
            <a:srgbClr val="ABFFEF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70C0"/>
                </a:solidFill>
              </a:rPr>
              <a:t>void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Presentacion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...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  <p:sp>
        <p:nvSpPr>
          <p:cNvPr id="11" name="Rounded Rectangle 14"/>
          <p:cNvSpPr/>
          <p:nvPr/>
        </p:nvSpPr>
        <p:spPr>
          <a:xfrm>
            <a:off x="3407899" y="5167520"/>
            <a:ext cx="2438400" cy="1127161"/>
          </a:xfrm>
          <a:prstGeom prst="roundRect">
            <a:avLst/>
          </a:prstGeom>
          <a:solidFill>
            <a:srgbClr val="ABFFEF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70C0"/>
                </a:solidFill>
              </a:rPr>
              <a:t>void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Mover_Derecha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...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  <p:sp>
        <p:nvSpPr>
          <p:cNvPr id="12" name="Rounded Rectangle 10"/>
          <p:cNvSpPr/>
          <p:nvPr/>
        </p:nvSpPr>
        <p:spPr>
          <a:xfrm>
            <a:off x="6341600" y="1466839"/>
            <a:ext cx="2819400" cy="1272352"/>
          </a:xfrm>
          <a:prstGeom prst="roundRect">
            <a:avLst/>
          </a:prstGeom>
          <a:solidFill>
            <a:srgbClr val="ABFFEF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 err="1" smtClean="0">
                <a:solidFill>
                  <a:srgbClr val="0070C0"/>
                </a:solidFill>
              </a:rPr>
              <a:t>int</a:t>
            </a:r>
            <a:r>
              <a:rPr lang="en-US" sz="1500" b="1" dirty="0" smtClean="0">
                <a:solidFill>
                  <a:srgbClr val="0070C0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Nivel_de_juego</a:t>
            </a:r>
            <a:r>
              <a:rPr lang="en-US" sz="1500" dirty="0" smtClean="0">
                <a:solidFill>
                  <a:schemeClr val="tx1"/>
                </a:solidFill>
              </a:rPr>
              <a:t>()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</a:t>
            </a:r>
            <a:r>
              <a:rPr lang="en-US" sz="1500" dirty="0" smtClean="0">
                <a:solidFill>
                  <a:schemeClr val="tx1"/>
                </a:solidFill>
              </a:rPr>
              <a:t>...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rgbClr val="0070C0"/>
                </a:solidFill>
              </a:rPr>
              <a:t>return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i="1" dirty="0" err="1" smtClean="0">
                <a:solidFill>
                  <a:srgbClr val="0070C0"/>
                </a:solidFill>
              </a:rPr>
              <a:t>valor_entero</a:t>
            </a:r>
            <a:endParaRPr lang="en-US" sz="1500" i="1" dirty="0">
              <a:solidFill>
                <a:srgbClr val="0070C0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Rounded Rectangle 16"/>
          <p:cNvSpPr/>
          <p:nvPr/>
        </p:nvSpPr>
        <p:spPr>
          <a:xfrm>
            <a:off x="6303499" y="4502388"/>
            <a:ext cx="2857501" cy="1326651"/>
          </a:xfrm>
          <a:prstGeom prst="roundRect">
            <a:avLst/>
          </a:prstGeom>
          <a:solidFill>
            <a:srgbClr val="ABFFEF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 err="1" smtClean="0">
                <a:solidFill>
                  <a:srgbClr val="0070C0"/>
                </a:solidFill>
              </a:rPr>
              <a:t>bool</a:t>
            </a:r>
            <a:r>
              <a:rPr lang="en-US" sz="1500" b="1" dirty="0" smtClean="0">
                <a:solidFill>
                  <a:srgbClr val="0070C0"/>
                </a:solidFill>
              </a:rPr>
              <a:t> </a:t>
            </a:r>
            <a:r>
              <a:rPr lang="en-US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Hay_colision</a:t>
            </a:r>
            <a:r>
              <a:rPr 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endParaRPr lang="en-US" sz="1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...</a:t>
            </a:r>
          </a:p>
          <a:p>
            <a:r>
              <a:rPr lang="en-US" sz="1500" b="1" dirty="0" smtClean="0">
                <a:solidFill>
                  <a:srgbClr val="0070C0"/>
                </a:solidFill>
              </a:rPr>
              <a:t>    return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i="1" dirty="0" err="1" smtClean="0">
                <a:solidFill>
                  <a:srgbClr val="0070C0"/>
                </a:solidFill>
              </a:rPr>
              <a:t>valor_booleano</a:t>
            </a:r>
            <a:endParaRPr lang="en-US" sz="1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  <p:sp>
        <p:nvSpPr>
          <p:cNvPr id="16" name="Rounded Rectangle 17"/>
          <p:cNvSpPr/>
          <p:nvPr/>
        </p:nvSpPr>
        <p:spPr>
          <a:xfrm>
            <a:off x="6303499" y="2955914"/>
            <a:ext cx="2857501" cy="1360684"/>
          </a:xfrm>
          <a:prstGeom prst="roundRect">
            <a:avLst/>
          </a:prstGeom>
          <a:solidFill>
            <a:srgbClr val="ABFFEF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 err="1">
                <a:solidFill>
                  <a:srgbClr val="0070C0"/>
                </a:solidFill>
              </a:rPr>
              <a:t>i</a:t>
            </a:r>
            <a:r>
              <a:rPr lang="en-US" sz="1500" b="1" dirty="0" err="1" smtClean="0">
                <a:solidFill>
                  <a:srgbClr val="0070C0"/>
                </a:solidFill>
              </a:rPr>
              <a:t>nt</a:t>
            </a:r>
            <a:r>
              <a:rPr lang="en-US" sz="1500" b="1" dirty="0" smtClean="0">
                <a:solidFill>
                  <a:srgbClr val="0070C0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Numero_</a:t>
            </a:r>
            <a:r>
              <a:rPr lang="en-US" sz="1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</a:t>
            </a:r>
            <a:r>
              <a:rPr lang="en-US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idas</a:t>
            </a:r>
            <a:r>
              <a:rPr 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endParaRPr lang="en-US" sz="1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...</a:t>
            </a:r>
          </a:p>
          <a:p>
            <a:r>
              <a:rPr lang="en-US" sz="1500" b="1" dirty="0" smtClean="0">
                <a:solidFill>
                  <a:srgbClr val="0070C0"/>
                </a:solidFill>
              </a:rPr>
              <a:t>    return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i="1" dirty="0" err="1" smtClean="0">
                <a:solidFill>
                  <a:srgbClr val="0070C0"/>
                </a:solidFill>
              </a:rPr>
              <a:t>valor_entero</a:t>
            </a:r>
            <a:endParaRPr lang="en-US" sz="1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  <p:sp>
        <p:nvSpPr>
          <p:cNvPr id="17" name="Shape 82"/>
          <p:cNvSpPr txBox="1">
            <a:spLocks/>
          </p:cNvSpPr>
          <p:nvPr/>
        </p:nvSpPr>
        <p:spPr>
          <a:xfrm>
            <a:off x="399483" y="2729121"/>
            <a:ext cx="2908300" cy="2286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Declaramos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smtClean="0"/>
              <a:t>e </a:t>
            </a:r>
            <a:r>
              <a:rPr lang="en-US" sz="2400" b="1" dirty="0" err="1" smtClean="0">
                <a:solidFill>
                  <a:srgbClr val="0070C0"/>
                </a:solidFill>
              </a:rPr>
              <a:t>implementamos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smtClean="0"/>
              <a:t>las </a:t>
            </a:r>
            <a:r>
              <a:rPr lang="en-US" sz="2400" b="1" dirty="0" err="1" smtClean="0"/>
              <a:t>funciones</a:t>
            </a:r>
            <a:endParaRPr lang="en-US" sz="2400" b="1" dirty="0" smtClean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83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962" y="1088671"/>
            <a:ext cx="8383727" cy="774125"/>
          </a:xfrm>
        </p:spPr>
        <p:txBody>
          <a:bodyPr>
            <a:normAutofit/>
          </a:bodyPr>
          <a:lstStyle/>
          <a:p>
            <a:r>
              <a:rPr lang="es-MX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Función main</a:t>
            </a:r>
            <a:endParaRPr lang="es-MX" sz="3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4" name="Google Shape;252;p8"/>
          <p:cNvSpPr/>
          <p:nvPr/>
        </p:nvSpPr>
        <p:spPr>
          <a:xfrm>
            <a:off x="5257800" y="4114800"/>
            <a:ext cx="3429000" cy="304800"/>
          </a:xfrm>
          <a:prstGeom prst="rect">
            <a:avLst/>
          </a:prstGeom>
          <a:gradFill>
            <a:gsLst>
              <a:gs pos="0">
                <a:srgbClr val="FFFDFD"/>
              </a:gs>
              <a:gs pos="55000">
                <a:srgbClr val="FFF9EA"/>
              </a:gs>
              <a:gs pos="100000">
                <a:srgbClr val="FFECA3"/>
              </a:gs>
            </a:gsLst>
            <a:path path="circle">
              <a:fillToRect r="100000" b="100000"/>
            </a:path>
            <a:tileRect l="-100000" t="-10000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con parámetros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53;p8"/>
          <p:cNvSpPr/>
          <p:nvPr/>
        </p:nvSpPr>
        <p:spPr>
          <a:xfrm>
            <a:off x="5257800" y="1522126"/>
            <a:ext cx="3429000" cy="304800"/>
          </a:xfrm>
          <a:prstGeom prst="rect">
            <a:avLst/>
          </a:prstGeom>
          <a:gradFill>
            <a:gsLst>
              <a:gs pos="0">
                <a:srgbClr val="FFFDFD"/>
              </a:gs>
              <a:gs pos="55000">
                <a:srgbClr val="FFF9EA"/>
              </a:gs>
              <a:gs pos="100000">
                <a:srgbClr val="FFECA3"/>
              </a:gs>
            </a:gsLst>
            <a:path path="circle">
              <a:fillToRect r="100000" b="100000"/>
            </a:path>
            <a:tileRect l="-100000" t="-10000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sin parámetros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55;p8"/>
          <p:cNvSpPr txBox="1">
            <a:spLocks/>
          </p:cNvSpPr>
          <p:nvPr/>
        </p:nvSpPr>
        <p:spPr>
          <a:xfrm>
            <a:off x="252962" y="2053652"/>
            <a:ext cx="4607169" cy="419533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 algn="just">
              <a:spcBef>
                <a:spcPts val="0"/>
              </a:spcBef>
              <a:buClr>
                <a:schemeClr val="accent3"/>
              </a:buClr>
              <a:buSzPts val="2000"/>
              <a:buFont typeface="Georgia"/>
              <a:buChar char="•"/>
            </a:pPr>
            <a:r>
              <a:rPr lang="es-MX" sz="2000" dirty="0" smtClean="0">
                <a:solidFill>
                  <a:srgbClr val="002060"/>
                </a:solidFill>
              </a:rPr>
              <a:t>Todos los programas comienzan siempre por la función main.</a:t>
            </a:r>
          </a:p>
          <a:p>
            <a:pPr marL="365760" indent="-129032" algn="just">
              <a:spcBef>
                <a:spcPts val="300"/>
              </a:spcBef>
              <a:buClr>
                <a:schemeClr val="accent3"/>
              </a:buClr>
              <a:buSzPts val="2000"/>
              <a:buFont typeface="Georgia"/>
              <a:buNone/>
            </a:pPr>
            <a:endParaRPr lang="es-MX" sz="2000" dirty="0" smtClean="0">
              <a:solidFill>
                <a:srgbClr val="002060"/>
              </a:solidFill>
            </a:endParaRPr>
          </a:p>
          <a:p>
            <a:pPr marL="365760" indent="-256032" algn="just">
              <a:spcBef>
                <a:spcPts val="300"/>
              </a:spcBef>
              <a:buClr>
                <a:schemeClr val="accent3"/>
              </a:buClr>
              <a:buSzPts val="2000"/>
              <a:buFont typeface="Georgia"/>
              <a:buChar char="•"/>
            </a:pPr>
            <a:r>
              <a:rPr lang="es-MX" sz="2000" dirty="0" smtClean="0">
                <a:solidFill>
                  <a:srgbClr val="002060"/>
                </a:solidFill>
              </a:rPr>
              <a:t>La función main es el bloque principal y devuelve un tipo de dato entero. Este valor representa si el programa acabó con o sin errores. El valor 0 significa que no hubieron errores y el valor 1 significa que hubieron errores.</a:t>
            </a:r>
          </a:p>
          <a:p>
            <a:pPr marL="365760" indent="-129032" algn="just">
              <a:spcBef>
                <a:spcPts val="300"/>
              </a:spcBef>
              <a:buClr>
                <a:schemeClr val="accent3"/>
              </a:buClr>
              <a:buSzPts val="2000"/>
              <a:buFont typeface="Georgia"/>
              <a:buNone/>
            </a:pPr>
            <a:endParaRPr lang="es-MX" sz="2000" dirty="0" smtClean="0">
              <a:solidFill>
                <a:srgbClr val="002060"/>
              </a:solidFill>
            </a:endParaRPr>
          </a:p>
          <a:p>
            <a:pPr marL="365760" indent="-256032" algn="just">
              <a:spcBef>
                <a:spcPts val="300"/>
              </a:spcBef>
              <a:buClr>
                <a:schemeClr val="accent3"/>
              </a:buClr>
              <a:buSzPts val="2000"/>
              <a:buFont typeface="Georgia"/>
              <a:buChar char="•"/>
            </a:pPr>
            <a:r>
              <a:rPr lang="es-MX" sz="2000" dirty="0" smtClean="0">
                <a:solidFill>
                  <a:srgbClr val="002060"/>
                </a:solidFill>
              </a:rPr>
              <a:t>La función main puede o no recibir parámetros. Si recibe parámetros, </a:t>
            </a:r>
            <a:r>
              <a:rPr lang="es-MX" sz="2000" b="1" dirty="0" err="1" smtClean="0">
                <a:solidFill>
                  <a:srgbClr val="002060"/>
                </a:solidFill>
              </a:rPr>
              <a:t>argc</a:t>
            </a:r>
            <a:r>
              <a:rPr lang="es-MX" sz="2000" dirty="0" smtClean="0">
                <a:solidFill>
                  <a:srgbClr val="002060"/>
                </a:solidFill>
              </a:rPr>
              <a:t> y </a:t>
            </a:r>
            <a:r>
              <a:rPr lang="es-MX" sz="2000" b="1" dirty="0" err="1" smtClean="0">
                <a:solidFill>
                  <a:srgbClr val="002060"/>
                </a:solidFill>
              </a:rPr>
              <a:t>argv</a:t>
            </a:r>
            <a:r>
              <a:rPr lang="es-MX" sz="2000" dirty="0" smtClean="0">
                <a:solidFill>
                  <a:srgbClr val="002060"/>
                </a:solidFill>
              </a:rPr>
              <a:t> tienen significados especiales.</a:t>
            </a:r>
            <a:endParaRPr lang="es-MX" sz="2000" dirty="0">
              <a:solidFill>
                <a:srgbClr val="002060"/>
              </a:solidFill>
            </a:endParaRPr>
          </a:p>
        </p:txBody>
      </p:sp>
      <p:sp>
        <p:nvSpPr>
          <p:cNvPr id="19" name="Google Shape;256;p8"/>
          <p:cNvSpPr/>
          <p:nvPr/>
        </p:nvSpPr>
        <p:spPr>
          <a:xfrm>
            <a:off x="5257800" y="1927274"/>
            <a:ext cx="3429000" cy="1997612"/>
          </a:xfrm>
          <a:prstGeom prst="rect">
            <a:avLst/>
          </a:prstGeom>
          <a:solidFill>
            <a:srgbClr val="ABFFEF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CC"/>
                </a:solidFill>
                <a:ea typeface="Arial"/>
                <a:cs typeface="Arial"/>
                <a:sym typeface="Arial"/>
              </a:rPr>
              <a:t>#include </a:t>
            </a:r>
            <a:r>
              <a:rPr lang="en-US" sz="1600" dirty="0">
                <a:solidFill>
                  <a:srgbClr val="C00000"/>
                </a:solidFill>
                <a:ea typeface="Arial"/>
                <a:cs typeface="Arial"/>
                <a:sym typeface="Arial"/>
              </a:rPr>
              <a:t>&lt;</a:t>
            </a:r>
            <a:r>
              <a:rPr lang="en-US" sz="1600" dirty="0" err="1">
                <a:solidFill>
                  <a:srgbClr val="C00000"/>
                </a:solidFill>
                <a:ea typeface="Arial"/>
                <a:cs typeface="Arial"/>
                <a:sym typeface="Arial"/>
              </a:rPr>
              <a:t>iostream</a:t>
            </a:r>
            <a:r>
              <a:rPr lang="en-US" sz="1600" dirty="0">
                <a:solidFill>
                  <a:srgbClr val="C00000"/>
                </a:solidFill>
                <a:ea typeface="Arial"/>
                <a:cs typeface="Arial"/>
                <a:sym typeface="Arial"/>
              </a:rPr>
              <a:t>&gt;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C00000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0000CC"/>
                </a:solidFill>
                <a:ea typeface="Arial"/>
                <a:cs typeface="Arial"/>
                <a:sym typeface="Arial"/>
              </a:rPr>
              <a:t>int</a:t>
            </a:r>
            <a:r>
              <a:rPr lang="en-US" sz="1600" dirty="0">
                <a:solidFill>
                  <a:srgbClr val="0000CC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main()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{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   </a:t>
            </a:r>
            <a:r>
              <a:rPr lang="en-US" sz="1400" dirty="0">
                <a:solidFill>
                  <a:srgbClr val="00B050"/>
                </a:solidFill>
                <a:ea typeface="Arial"/>
                <a:cs typeface="Arial"/>
                <a:sym typeface="Arial"/>
              </a:rPr>
              <a:t>// </a:t>
            </a:r>
            <a:r>
              <a:rPr lang="en-US" sz="1400" dirty="0" err="1">
                <a:solidFill>
                  <a:srgbClr val="00B050"/>
                </a:solidFill>
                <a:ea typeface="Arial"/>
                <a:cs typeface="Arial"/>
                <a:sym typeface="Arial"/>
              </a:rPr>
              <a:t>Esta</a:t>
            </a:r>
            <a:r>
              <a:rPr lang="en-US" sz="1400" dirty="0">
                <a:solidFill>
                  <a:srgbClr val="00B05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00B050"/>
                </a:solidFill>
                <a:ea typeface="Arial"/>
                <a:cs typeface="Arial"/>
                <a:sym typeface="Arial"/>
              </a:rPr>
              <a:t>es</a:t>
            </a:r>
            <a:r>
              <a:rPr lang="en-US" sz="1400" dirty="0">
                <a:solidFill>
                  <a:srgbClr val="00B050"/>
                </a:solidFill>
                <a:ea typeface="Arial"/>
                <a:cs typeface="Arial"/>
                <a:sym typeface="Arial"/>
              </a:rPr>
              <a:t> la </a:t>
            </a:r>
            <a:r>
              <a:rPr lang="en-US" sz="1400" dirty="0" err="1">
                <a:solidFill>
                  <a:srgbClr val="00B050"/>
                </a:solidFill>
                <a:ea typeface="Arial"/>
                <a:cs typeface="Arial"/>
                <a:sym typeface="Arial"/>
              </a:rPr>
              <a:t>primera</a:t>
            </a:r>
            <a:r>
              <a:rPr lang="en-US" sz="1400" dirty="0">
                <a:solidFill>
                  <a:srgbClr val="00B05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00B050"/>
                </a:solidFill>
                <a:ea typeface="Arial"/>
                <a:cs typeface="Arial"/>
                <a:sym typeface="Arial"/>
              </a:rPr>
              <a:t>linea</a:t>
            </a:r>
            <a:r>
              <a:rPr lang="en-US" sz="1400" dirty="0">
                <a:solidFill>
                  <a:srgbClr val="00B050"/>
                </a:solidFill>
                <a:ea typeface="Arial"/>
                <a:cs typeface="Arial"/>
                <a:sym typeface="Arial"/>
              </a:rPr>
              <a:t> del </a:t>
            </a:r>
            <a:r>
              <a:rPr lang="en-US" sz="1400" dirty="0" err="1">
                <a:solidFill>
                  <a:srgbClr val="00B050"/>
                </a:solidFill>
                <a:ea typeface="Arial"/>
                <a:cs typeface="Arial"/>
                <a:sym typeface="Arial"/>
              </a:rPr>
              <a:t>programa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   </a:t>
            </a:r>
            <a:r>
              <a:rPr lang="en-US" sz="1600" dirty="0">
                <a:solidFill>
                  <a:srgbClr val="0000CC"/>
                </a:solidFill>
                <a:ea typeface="Arial"/>
                <a:cs typeface="Arial"/>
                <a:sym typeface="Arial"/>
              </a:rPr>
              <a:t>return</a:t>
            </a:r>
            <a:r>
              <a:rPr lang="en-US" sz="16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0;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}</a:t>
            </a:r>
            <a:endParaRPr sz="16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0" name="Google Shape;257;p8"/>
          <p:cNvSpPr/>
          <p:nvPr/>
        </p:nvSpPr>
        <p:spPr>
          <a:xfrm>
            <a:off x="5257800" y="4548555"/>
            <a:ext cx="3429000" cy="2057400"/>
          </a:xfrm>
          <a:prstGeom prst="rect">
            <a:avLst/>
          </a:prstGeom>
          <a:solidFill>
            <a:srgbClr val="B7F62A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CC"/>
                </a:solidFill>
                <a:ea typeface="Arial"/>
                <a:cs typeface="Arial"/>
                <a:sym typeface="Arial"/>
              </a:rPr>
              <a:t>#include </a:t>
            </a:r>
            <a:r>
              <a:rPr lang="en-US" sz="1400" dirty="0">
                <a:solidFill>
                  <a:srgbClr val="C00000"/>
                </a:solidFill>
                <a:ea typeface="Arial"/>
                <a:cs typeface="Arial"/>
                <a:sym typeface="Arial"/>
              </a:rPr>
              <a:t>&lt;</a:t>
            </a:r>
            <a:r>
              <a:rPr lang="en-US" sz="1400" dirty="0" err="1">
                <a:solidFill>
                  <a:srgbClr val="C00000"/>
                </a:solidFill>
                <a:ea typeface="Arial"/>
                <a:cs typeface="Arial"/>
                <a:sym typeface="Arial"/>
              </a:rPr>
              <a:t>iostream</a:t>
            </a:r>
            <a:r>
              <a:rPr lang="en-US" sz="1400" dirty="0">
                <a:solidFill>
                  <a:srgbClr val="C00000"/>
                </a:solidFill>
                <a:ea typeface="Arial"/>
                <a:cs typeface="Arial"/>
                <a:sym typeface="Arial"/>
              </a:rPr>
              <a:t>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C00000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CC"/>
                </a:solidFill>
                <a:ea typeface="Arial"/>
                <a:cs typeface="Arial"/>
                <a:sym typeface="Arial"/>
              </a:rPr>
              <a:t>int</a:t>
            </a:r>
            <a:r>
              <a:rPr lang="en-US" sz="1400" dirty="0">
                <a:solidFill>
                  <a:srgbClr val="0000CC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1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main(</a:t>
            </a:r>
            <a:r>
              <a:rPr lang="en-US" sz="1400" dirty="0" err="1">
                <a:solidFill>
                  <a:srgbClr val="0000CC"/>
                </a:solidFill>
                <a:ea typeface="Arial"/>
                <a:cs typeface="Arial"/>
                <a:sym typeface="Arial"/>
              </a:rPr>
              <a:t>int</a:t>
            </a:r>
            <a:r>
              <a:rPr lang="en-US" sz="1400" dirty="0">
                <a:solidFill>
                  <a:srgbClr val="0000CC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argc</a:t>
            </a:r>
            <a:r>
              <a:rPr lang="en-US" sz="1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, </a:t>
            </a:r>
            <a:r>
              <a:rPr lang="en-US" sz="1400" dirty="0">
                <a:solidFill>
                  <a:srgbClr val="0000CC"/>
                </a:solidFill>
                <a:ea typeface="Arial"/>
                <a:cs typeface="Arial"/>
                <a:sym typeface="Arial"/>
              </a:rPr>
              <a:t>char</a:t>
            </a:r>
            <a:r>
              <a:rPr lang="en-US" sz="1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* </a:t>
            </a:r>
            <a:r>
              <a:rPr lang="en-US" sz="14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argv</a:t>
            </a:r>
            <a:r>
              <a:rPr lang="en-US" sz="1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[])</a:t>
            </a:r>
            <a:endParaRPr sz="14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   </a:t>
            </a:r>
            <a:r>
              <a:rPr lang="en-US" sz="1400" dirty="0">
                <a:solidFill>
                  <a:srgbClr val="00B050"/>
                </a:solidFill>
                <a:ea typeface="Arial"/>
                <a:cs typeface="Arial"/>
                <a:sym typeface="Arial"/>
              </a:rPr>
              <a:t>// </a:t>
            </a:r>
            <a:r>
              <a:rPr lang="en-US" sz="1400" dirty="0" err="1">
                <a:solidFill>
                  <a:srgbClr val="00B050"/>
                </a:solidFill>
                <a:ea typeface="Arial"/>
                <a:cs typeface="Arial"/>
                <a:sym typeface="Arial"/>
              </a:rPr>
              <a:t>Esta</a:t>
            </a:r>
            <a:r>
              <a:rPr lang="en-US" sz="1400" dirty="0">
                <a:solidFill>
                  <a:srgbClr val="00B05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00B050"/>
                </a:solidFill>
                <a:ea typeface="Arial"/>
                <a:cs typeface="Arial"/>
                <a:sym typeface="Arial"/>
              </a:rPr>
              <a:t>es</a:t>
            </a:r>
            <a:r>
              <a:rPr lang="en-US" sz="1400" dirty="0">
                <a:solidFill>
                  <a:srgbClr val="00B050"/>
                </a:solidFill>
                <a:ea typeface="Arial"/>
                <a:cs typeface="Arial"/>
                <a:sym typeface="Arial"/>
              </a:rPr>
              <a:t> la </a:t>
            </a:r>
            <a:r>
              <a:rPr lang="en-US" sz="1400" dirty="0" err="1">
                <a:solidFill>
                  <a:srgbClr val="00B050"/>
                </a:solidFill>
                <a:ea typeface="Arial"/>
                <a:cs typeface="Arial"/>
                <a:sym typeface="Arial"/>
              </a:rPr>
              <a:t>primera</a:t>
            </a:r>
            <a:r>
              <a:rPr lang="en-US" sz="1400" dirty="0">
                <a:solidFill>
                  <a:srgbClr val="00B05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00B050"/>
                </a:solidFill>
                <a:ea typeface="Arial"/>
                <a:cs typeface="Arial"/>
                <a:sym typeface="Arial"/>
              </a:rPr>
              <a:t>linea</a:t>
            </a:r>
            <a:r>
              <a:rPr lang="en-US" sz="1400" dirty="0">
                <a:solidFill>
                  <a:srgbClr val="00B050"/>
                </a:solidFill>
                <a:ea typeface="Arial"/>
                <a:cs typeface="Arial"/>
                <a:sym typeface="Arial"/>
              </a:rPr>
              <a:t> del </a:t>
            </a:r>
            <a:r>
              <a:rPr lang="en-US" sz="1400" dirty="0" err="1">
                <a:solidFill>
                  <a:srgbClr val="00B050"/>
                </a:solidFill>
                <a:ea typeface="Arial"/>
                <a:cs typeface="Arial"/>
                <a:sym typeface="Arial"/>
              </a:rPr>
              <a:t>programa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   </a:t>
            </a:r>
            <a:r>
              <a:rPr lang="en-US" sz="1400" dirty="0">
                <a:solidFill>
                  <a:srgbClr val="0000CC"/>
                </a:solidFill>
                <a:ea typeface="Arial"/>
                <a:cs typeface="Arial"/>
                <a:sym typeface="Arial"/>
              </a:rPr>
              <a:t>return</a:t>
            </a:r>
            <a:r>
              <a:rPr lang="en-US" sz="1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0;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}</a:t>
            </a:r>
            <a:endParaRPr sz="14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524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8;p12"/>
          <p:cNvSpPr txBox="1">
            <a:spLocks/>
          </p:cNvSpPr>
          <p:nvPr/>
        </p:nvSpPr>
        <p:spPr>
          <a:xfrm>
            <a:off x="457200" y="2038662"/>
            <a:ext cx="8594795" cy="374754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6928" indent="-457200" algn="just">
              <a:spcBef>
                <a:spcPts val="0"/>
              </a:spcBef>
              <a:buClr>
                <a:schemeClr val="accent3"/>
              </a:buClr>
              <a:buSzPts val="2800"/>
              <a:buFont typeface="Wingdings" panose="05000000000000000000" pitchFamily="2" charset="2"/>
              <a:buChar char="ü"/>
            </a:pPr>
            <a:r>
              <a:rPr lang="es-MX" sz="2400" dirty="0" smtClean="0">
                <a:solidFill>
                  <a:srgbClr val="002060"/>
                </a:solidFill>
              </a:rPr>
              <a:t>La función main, es la única que se ejecuta de forma automática. </a:t>
            </a:r>
          </a:p>
          <a:p>
            <a:pPr marL="744728" indent="-457200" algn="just">
              <a:spcBef>
                <a:spcPts val="300"/>
              </a:spcBef>
              <a:buClr>
                <a:schemeClr val="accent3"/>
              </a:buClr>
              <a:buSzPts val="2800"/>
              <a:buFont typeface="Wingdings" panose="05000000000000000000" pitchFamily="2" charset="2"/>
              <a:buChar char="ü"/>
            </a:pPr>
            <a:endParaRPr lang="es-MX" sz="2400" dirty="0" smtClean="0">
              <a:solidFill>
                <a:srgbClr val="002060"/>
              </a:solidFill>
            </a:endParaRPr>
          </a:p>
          <a:p>
            <a:pPr marL="566928" indent="-457200" algn="just">
              <a:spcBef>
                <a:spcPts val="300"/>
              </a:spcBef>
              <a:buClr>
                <a:schemeClr val="accent3"/>
              </a:buClr>
              <a:buSzPts val="2800"/>
              <a:buFont typeface="Wingdings" panose="05000000000000000000" pitchFamily="2" charset="2"/>
              <a:buChar char="ü"/>
            </a:pPr>
            <a:r>
              <a:rPr lang="es-MX" sz="2400" dirty="0" smtClean="0">
                <a:solidFill>
                  <a:srgbClr val="002060"/>
                </a:solidFill>
              </a:rPr>
              <a:t>El resto de funciones se ejecutan a medida que se les vaya llamando.</a:t>
            </a:r>
          </a:p>
          <a:p>
            <a:pPr marL="744728" indent="-457200" algn="just">
              <a:spcBef>
                <a:spcPts val="300"/>
              </a:spcBef>
              <a:buClr>
                <a:schemeClr val="accent3"/>
              </a:buClr>
              <a:buSzPts val="2800"/>
              <a:buFont typeface="Wingdings" panose="05000000000000000000" pitchFamily="2" charset="2"/>
              <a:buChar char="ü"/>
            </a:pPr>
            <a:endParaRPr lang="es-MX" sz="2400" dirty="0" smtClean="0">
              <a:solidFill>
                <a:srgbClr val="002060"/>
              </a:solidFill>
            </a:endParaRPr>
          </a:p>
          <a:p>
            <a:pPr marL="566928" indent="-457200" algn="just">
              <a:spcBef>
                <a:spcPts val="300"/>
              </a:spcBef>
              <a:buClr>
                <a:schemeClr val="accent3"/>
              </a:buClr>
              <a:buSzPts val="2800"/>
              <a:buFont typeface="Wingdings" panose="05000000000000000000" pitchFamily="2" charset="2"/>
              <a:buChar char="ü"/>
            </a:pPr>
            <a:r>
              <a:rPr lang="es-MX" sz="2400" dirty="0" smtClean="0">
                <a:solidFill>
                  <a:srgbClr val="002060"/>
                </a:solidFill>
              </a:rPr>
              <a:t>Así como en la función main se puede llamar a otras funciones como el </a:t>
            </a:r>
            <a:r>
              <a:rPr lang="es-MX" sz="2400" dirty="0" err="1" smtClean="0">
                <a:solidFill>
                  <a:srgbClr val="002060"/>
                </a:solidFill>
              </a:rPr>
              <a:t>sqrt</a:t>
            </a:r>
            <a:r>
              <a:rPr lang="es-MX" sz="2400" dirty="0" smtClean="0">
                <a:solidFill>
                  <a:srgbClr val="002060"/>
                </a:solidFill>
              </a:rPr>
              <a:t>, </a:t>
            </a:r>
            <a:r>
              <a:rPr lang="es-MX" sz="2400" dirty="0" err="1" smtClean="0">
                <a:solidFill>
                  <a:srgbClr val="002060"/>
                </a:solidFill>
              </a:rPr>
              <a:t>pow</a:t>
            </a:r>
            <a:r>
              <a:rPr lang="es-MX" sz="2400" dirty="0" smtClean="0">
                <a:solidFill>
                  <a:srgbClr val="002060"/>
                </a:solidFill>
              </a:rPr>
              <a:t>, _</a:t>
            </a:r>
            <a:r>
              <a:rPr lang="es-MX" sz="2400" dirty="0" err="1" smtClean="0">
                <a:solidFill>
                  <a:srgbClr val="002060"/>
                </a:solidFill>
              </a:rPr>
              <a:t>getch</a:t>
            </a:r>
            <a:r>
              <a:rPr lang="es-MX" sz="2400" dirty="0" smtClean="0">
                <a:solidFill>
                  <a:srgbClr val="002060"/>
                </a:solidFill>
              </a:rPr>
              <a:t>, etc. En las funciones que nosotros implementemos también se puede invocar a otras funciones.</a:t>
            </a:r>
            <a:endParaRPr lang="es-MX" sz="2400" dirty="0">
              <a:solidFill>
                <a:srgbClr val="002060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39843" y="1054675"/>
            <a:ext cx="8235889" cy="774125"/>
          </a:xfrm>
        </p:spPr>
        <p:txBody>
          <a:bodyPr>
            <a:normAutofit/>
          </a:bodyPr>
          <a:lstStyle/>
          <a:p>
            <a:r>
              <a:rPr lang="es-MX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Jerarquía de funciones</a:t>
            </a:r>
            <a:endParaRPr lang="es-MX" sz="3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36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82"/>
          <p:cNvSpPr txBox="1">
            <a:spLocks/>
          </p:cNvSpPr>
          <p:nvPr/>
        </p:nvSpPr>
        <p:spPr>
          <a:xfrm>
            <a:off x="2353522" y="2543405"/>
            <a:ext cx="5097624" cy="81877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4000" b="1" dirty="0" smtClean="0">
                <a:solidFill>
                  <a:srgbClr val="002060"/>
                </a:solidFill>
              </a:rPr>
              <a:t>Parámetros de una función</a:t>
            </a:r>
            <a:endParaRPr lang="en-US" sz="4000" i="1" dirty="0" smtClean="0">
              <a:solidFill>
                <a:srgbClr val="002060"/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184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/>
        </p:nvSpPr>
        <p:spPr bwMode="auto">
          <a:xfrm>
            <a:off x="2881148" y="1598444"/>
            <a:ext cx="4059298" cy="36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s-PE" sz="4800" b="1" dirty="0" smtClean="0">
                <a:latin typeface="+mn-lt"/>
              </a:rPr>
              <a:t>Funciones y parámetros</a:t>
            </a:r>
            <a:endParaRPr lang="es-PE" sz="4800" b="1" dirty="0">
              <a:latin typeface="+mn-lt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947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40268" y="1229322"/>
            <a:ext cx="3811727" cy="567203"/>
          </a:xfrm>
        </p:spPr>
        <p:txBody>
          <a:bodyPr>
            <a:normAutofit/>
          </a:bodyPr>
          <a:lstStyle/>
          <a:p>
            <a:r>
              <a:rPr lang="es-MX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Parámetro por valor</a:t>
            </a:r>
            <a:endParaRPr lang="es-MX" sz="3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4" name="Google Shape;327;p16"/>
          <p:cNvSpPr/>
          <p:nvPr/>
        </p:nvSpPr>
        <p:spPr>
          <a:xfrm>
            <a:off x="5773668" y="4864308"/>
            <a:ext cx="685800" cy="228600"/>
          </a:xfrm>
          <a:prstGeom prst="rect">
            <a:avLst/>
          </a:prstGeom>
          <a:gradFill>
            <a:gsLst>
              <a:gs pos="0">
                <a:srgbClr val="FEFEFE"/>
              </a:gs>
              <a:gs pos="55000">
                <a:srgbClr val="EFF7FA"/>
              </a:gs>
              <a:gs pos="100000">
                <a:srgbClr val="BEDFEE"/>
              </a:gs>
            </a:gsLst>
            <a:path path="circle">
              <a:fillToRect r="100000" b="100000"/>
            </a:path>
            <a:tileRect l="-100000" t="-10000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suma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328;p16"/>
          <p:cNvSpPr/>
          <p:nvPr/>
        </p:nvSpPr>
        <p:spPr>
          <a:xfrm>
            <a:off x="6688068" y="2578308"/>
            <a:ext cx="762000" cy="228600"/>
          </a:xfrm>
          <a:prstGeom prst="rect">
            <a:avLst/>
          </a:prstGeom>
          <a:gradFill>
            <a:gsLst>
              <a:gs pos="0">
                <a:srgbClr val="FEFEFE"/>
              </a:gs>
              <a:gs pos="55000">
                <a:srgbClr val="EFF7FA"/>
              </a:gs>
              <a:gs pos="100000">
                <a:srgbClr val="BEDFEE"/>
              </a:gs>
            </a:gsLst>
            <a:path path="circle">
              <a:fillToRect r="100000" b="100000"/>
            </a:path>
            <a:tileRect l="-100000" t="-10000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29;p16"/>
          <p:cNvSpPr/>
          <p:nvPr/>
        </p:nvSpPr>
        <p:spPr>
          <a:xfrm>
            <a:off x="5773668" y="2578308"/>
            <a:ext cx="762000" cy="228600"/>
          </a:xfrm>
          <a:prstGeom prst="rect">
            <a:avLst/>
          </a:prstGeom>
          <a:gradFill>
            <a:gsLst>
              <a:gs pos="0">
                <a:srgbClr val="FEFEFE"/>
              </a:gs>
              <a:gs pos="55000">
                <a:srgbClr val="EFF7FA"/>
              </a:gs>
              <a:gs pos="100000">
                <a:srgbClr val="BEDFEE"/>
              </a:gs>
            </a:gsLst>
            <a:path path="circle">
              <a:fillToRect r="100000" b="100000"/>
            </a:path>
            <a:tileRect l="-100000" t="-10000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331;p16"/>
          <p:cNvSpPr/>
          <p:nvPr/>
        </p:nvSpPr>
        <p:spPr>
          <a:xfrm>
            <a:off x="1201668" y="2311608"/>
            <a:ext cx="3657600" cy="3771900"/>
          </a:xfrm>
          <a:prstGeom prst="rect">
            <a:avLst/>
          </a:prstGeom>
          <a:gradFill>
            <a:gsLst>
              <a:gs pos="0">
                <a:srgbClr val="FFFDFD"/>
              </a:gs>
              <a:gs pos="55000">
                <a:srgbClr val="FFF9EA"/>
              </a:gs>
              <a:gs pos="100000">
                <a:srgbClr val="FFECA3"/>
              </a:gs>
            </a:gsLst>
            <a:path path="circle">
              <a:fillToRect r="100000" b="100000"/>
            </a:path>
            <a:tileRect l="-100000" t="-10000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main()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600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n1;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n1 = 20;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n2;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n2 = 30;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600" dirty="0" err="1">
                <a:solidFill>
                  <a:srgbClr val="4B7B8A"/>
                </a:solidFill>
                <a:latin typeface="Arial"/>
                <a:ea typeface="Arial"/>
                <a:cs typeface="Arial"/>
                <a:sym typeface="Arial"/>
              </a:rPr>
              <a:t>DameSuma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(n1, n2);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6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“La </a:t>
            </a:r>
            <a:r>
              <a:rPr lang="en-US" sz="1600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suma</a:t>
            </a:r>
            <a:r>
              <a:rPr lang="en-US" sz="16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r>
              <a:rPr lang="en-US" sz="16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”&lt;&lt;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_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getch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32;p16"/>
          <p:cNvSpPr/>
          <p:nvPr/>
        </p:nvSpPr>
        <p:spPr>
          <a:xfrm>
            <a:off x="5697468" y="3416508"/>
            <a:ext cx="2743200" cy="1295400"/>
          </a:xfrm>
          <a:prstGeom prst="rect">
            <a:avLst/>
          </a:prstGeom>
          <a:gradFill>
            <a:gsLst>
              <a:gs pos="0">
                <a:srgbClr val="FEFEFE"/>
              </a:gs>
              <a:gs pos="55000">
                <a:srgbClr val="EFF7FA"/>
              </a:gs>
              <a:gs pos="100000">
                <a:srgbClr val="BEDFEE"/>
              </a:gs>
            </a:gsLst>
            <a:path path="circle">
              <a:fillToRect r="100000" b="100000"/>
            </a:path>
            <a:tileRect l="-100000" t="-10000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DameSuma(</a:t>
            </a:r>
            <a:r>
              <a:rPr lang="en-US" sz="1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a, </a:t>
            </a:r>
            <a:r>
              <a:rPr lang="en-US" sz="1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suma = a + b;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suma;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333;p16"/>
          <p:cNvCxnSpPr/>
          <p:nvPr/>
        </p:nvCxnSpPr>
        <p:spPr>
          <a:xfrm rot="10800000" flipH="1">
            <a:off x="3716268" y="3073608"/>
            <a:ext cx="2057400" cy="1181100"/>
          </a:xfrm>
          <a:prstGeom prst="curvedConnector3">
            <a:avLst>
              <a:gd name="adj1" fmla="val 12611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11" name="Google Shape;334;p16"/>
          <p:cNvCxnSpPr/>
          <p:nvPr/>
        </p:nvCxnSpPr>
        <p:spPr>
          <a:xfrm rot="10800000">
            <a:off x="3487668" y="4635708"/>
            <a:ext cx="2286000" cy="7239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12" name="Google Shape;335;p16"/>
          <p:cNvSpPr/>
          <p:nvPr/>
        </p:nvSpPr>
        <p:spPr>
          <a:xfrm>
            <a:off x="5773668" y="5092908"/>
            <a:ext cx="685800" cy="533400"/>
          </a:xfrm>
          <a:prstGeom prst="rect">
            <a:avLst/>
          </a:prstGeom>
          <a:gradFill>
            <a:gsLst>
              <a:gs pos="0">
                <a:srgbClr val="FEFEFE"/>
              </a:gs>
              <a:gs pos="55000">
                <a:srgbClr val="EFF7FA"/>
              </a:gs>
              <a:gs pos="100000">
                <a:srgbClr val="BEDFEE"/>
              </a:gs>
            </a:gsLst>
            <a:path path="circle">
              <a:fillToRect r="100000" b="100000"/>
            </a:path>
            <a:tileRect l="-100000" t="-10000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336;p16"/>
          <p:cNvSpPr/>
          <p:nvPr/>
        </p:nvSpPr>
        <p:spPr>
          <a:xfrm>
            <a:off x="6688068" y="2806908"/>
            <a:ext cx="762000" cy="533400"/>
          </a:xfrm>
          <a:prstGeom prst="rect">
            <a:avLst/>
          </a:prstGeom>
          <a:gradFill>
            <a:gsLst>
              <a:gs pos="0">
                <a:srgbClr val="FEFEFE"/>
              </a:gs>
              <a:gs pos="55000">
                <a:srgbClr val="EFF7FA"/>
              </a:gs>
              <a:gs pos="100000">
                <a:srgbClr val="BEDFEE"/>
              </a:gs>
            </a:gsLst>
            <a:path path="circle">
              <a:fillToRect r="100000" b="100000"/>
            </a:path>
            <a:tileRect l="-100000" t="-10000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337;p16"/>
          <p:cNvSpPr/>
          <p:nvPr/>
        </p:nvSpPr>
        <p:spPr>
          <a:xfrm>
            <a:off x="5773668" y="2806908"/>
            <a:ext cx="762000" cy="533400"/>
          </a:xfrm>
          <a:prstGeom prst="rect">
            <a:avLst/>
          </a:prstGeom>
          <a:gradFill>
            <a:gsLst>
              <a:gs pos="0">
                <a:srgbClr val="FEFEFE"/>
              </a:gs>
              <a:gs pos="55000">
                <a:srgbClr val="EFF7FA"/>
              </a:gs>
              <a:gs pos="100000">
                <a:srgbClr val="BEDFEE"/>
              </a:gs>
            </a:gsLst>
            <a:path path="circle">
              <a:fillToRect r="100000" b="100000"/>
            </a:path>
            <a:tileRect l="-100000" t="-10000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338;p16"/>
          <p:cNvSpPr/>
          <p:nvPr/>
        </p:nvSpPr>
        <p:spPr>
          <a:xfrm>
            <a:off x="3030468" y="1282908"/>
            <a:ext cx="1143000" cy="266700"/>
          </a:xfrm>
          <a:prstGeom prst="rect">
            <a:avLst/>
          </a:prstGeom>
          <a:gradFill>
            <a:gsLst>
              <a:gs pos="0">
                <a:srgbClr val="FFFDFD"/>
              </a:gs>
              <a:gs pos="55000">
                <a:srgbClr val="FFF9EA"/>
              </a:gs>
              <a:gs pos="100000">
                <a:srgbClr val="FFECA3"/>
              </a:gs>
            </a:gsLst>
            <a:path path="circle">
              <a:fillToRect r="100000" b="100000"/>
            </a:path>
            <a:tileRect l="-100000" t="-10000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339;p16"/>
          <p:cNvSpPr/>
          <p:nvPr/>
        </p:nvSpPr>
        <p:spPr>
          <a:xfrm>
            <a:off x="1201668" y="1282908"/>
            <a:ext cx="762000" cy="228600"/>
          </a:xfrm>
          <a:prstGeom prst="rect">
            <a:avLst/>
          </a:prstGeom>
          <a:gradFill>
            <a:gsLst>
              <a:gs pos="0">
                <a:srgbClr val="FFFDFD"/>
              </a:gs>
              <a:gs pos="55000">
                <a:srgbClr val="FFF9EA"/>
              </a:gs>
              <a:gs pos="100000">
                <a:srgbClr val="FFECA3"/>
              </a:gs>
            </a:gsLst>
            <a:path path="circle">
              <a:fillToRect r="100000" b="100000"/>
            </a:path>
            <a:tileRect l="-100000" t="-10000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n1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340;p16"/>
          <p:cNvSpPr/>
          <p:nvPr/>
        </p:nvSpPr>
        <p:spPr>
          <a:xfrm>
            <a:off x="2116068" y="1282908"/>
            <a:ext cx="762000" cy="228600"/>
          </a:xfrm>
          <a:prstGeom prst="rect">
            <a:avLst/>
          </a:prstGeom>
          <a:gradFill>
            <a:gsLst>
              <a:gs pos="0">
                <a:srgbClr val="FFFDFD"/>
              </a:gs>
              <a:gs pos="55000">
                <a:srgbClr val="FFF9EA"/>
              </a:gs>
              <a:gs pos="100000">
                <a:srgbClr val="FFECA3"/>
              </a:gs>
            </a:gsLst>
            <a:path path="circle">
              <a:fillToRect r="100000" b="100000"/>
            </a:path>
            <a:tileRect l="-100000" t="-10000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n2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341;p16"/>
          <p:cNvSpPr/>
          <p:nvPr/>
        </p:nvSpPr>
        <p:spPr>
          <a:xfrm>
            <a:off x="2116068" y="1511508"/>
            <a:ext cx="762000" cy="533400"/>
          </a:xfrm>
          <a:prstGeom prst="rect">
            <a:avLst/>
          </a:prstGeom>
          <a:gradFill>
            <a:gsLst>
              <a:gs pos="0">
                <a:srgbClr val="FFFDFD"/>
              </a:gs>
              <a:gs pos="55000">
                <a:srgbClr val="FFF9EA"/>
              </a:gs>
              <a:gs pos="100000">
                <a:srgbClr val="FFECA3"/>
              </a:gs>
            </a:gsLst>
            <a:path path="circle">
              <a:fillToRect r="100000" b="100000"/>
            </a:path>
            <a:tileRect l="-100000" t="-10000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342;p16"/>
          <p:cNvSpPr/>
          <p:nvPr/>
        </p:nvSpPr>
        <p:spPr>
          <a:xfrm>
            <a:off x="3030468" y="1511508"/>
            <a:ext cx="1143000" cy="533400"/>
          </a:xfrm>
          <a:prstGeom prst="rect">
            <a:avLst/>
          </a:prstGeom>
          <a:gradFill>
            <a:gsLst>
              <a:gs pos="0">
                <a:srgbClr val="FFFDFD"/>
              </a:gs>
              <a:gs pos="55000">
                <a:srgbClr val="FFF9EA"/>
              </a:gs>
              <a:gs pos="100000">
                <a:srgbClr val="FFECA3"/>
              </a:gs>
            </a:gsLst>
            <a:path path="circle">
              <a:fillToRect r="100000" b="100000"/>
            </a:path>
            <a:tileRect l="-100000" t="-10000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343;p16"/>
          <p:cNvSpPr/>
          <p:nvPr/>
        </p:nvSpPr>
        <p:spPr>
          <a:xfrm>
            <a:off x="2116068" y="1511508"/>
            <a:ext cx="762000" cy="533400"/>
          </a:xfrm>
          <a:prstGeom prst="rect">
            <a:avLst/>
          </a:prstGeom>
          <a:gradFill>
            <a:gsLst>
              <a:gs pos="0">
                <a:srgbClr val="FFFDFD"/>
              </a:gs>
              <a:gs pos="55000">
                <a:srgbClr val="FFF9EA"/>
              </a:gs>
              <a:gs pos="100000">
                <a:srgbClr val="FFECA3"/>
              </a:gs>
            </a:gsLst>
            <a:path path="circle">
              <a:fillToRect r="100000" b="100000"/>
            </a:path>
            <a:tileRect l="-100000" t="-10000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344;p16"/>
          <p:cNvSpPr/>
          <p:nvPr/>
        </p:nvSpPr>
        <p:spPr>
          <a:xfrm>
            <a:off x="1201668" y="1511508"/>
            <a:ext cx="762000" cy="533400"/>
          </a:xfrm>
          <a:prstGeom prst="rect">
            <a:avLst/>
          </a:prstGeom>
          <a:gradFill>
            <a:gsLst>
              <a:gs pos="0">
                <a:srgbClr val="FFFDFD"/>
              </a:gs>
              <a:gs pos="55000">
                <a:srgbClr val="FFF9EA"/>
              </a:gs>
              <a:gs pos="100000">
                <a:srgbClr val="FFECA3"/>
              </a:gs>
            </a:gsLst>
            <a:path path="circle">
              <a:fillToRect r="100000" b="100000"/>
            </a:path>
            <a:tileRect l="-100000" t="-10000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345;p16"/>
          <p:cNvSpPr/>
          <p:nvPr/>
        </p:nvSpPr>
        <p:spPr>
          <a:xfrm>
            <a:off x="1201668" y="1511508"/>
            <a:ext cx="762000" cy="533400"/>
          </a:xfrm>
          <a:prstGeom prst="rect">
            <a:avLst/>
          </a:prstGeom>
          <a:gradFill>
            <a:gsLst>
              <a:gs pos="0">
                <a:srgbClr val="FFFDFD"/>
              </a:gs>
              <a:gs pos="55000">
                <a:srgbClr val="FFF9EA"/>
              </a:gs>
              <a:gs pos="100000">
                <a:srgbClr val="FFECA3"/>
              </a:gs>
            </a:gsLst>
            <a:path path="circle">
              <a:fillToRect r="100000" b="100000"/>
            </a:path>
            <a:tileRect l="-100000" t="-10000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346;p16"/>
          <p:cNvSpPr/>
          <p:nvPr/>
        </p:nvSpPr>
        <p:spPr>
          <a:xfrm>
            <a:off x="3030468" y="1511508"/>
            <a:ext cx="1143000" cy="533400"/>
          </a:xfrm>
          <a:prstGeom prst="rect">
            <a:avLst/>
          </a:prstGeom>
          <a:gradFill>
            <a:gsLst>
              <a:gs pos="0">
                <a:srgbClr val="FFFDFD"/>
              </a:gs>
              <a:gs pos="55000">
                <a:srgbClr val="FFF9EA"/>
              </a:gs>
              <a:gs pos="100000">
                <a:srgbClr val="FFECA3"/>
              </a:gs>
            </a:gsLst>
            <a:path path="circle">
              <a:fillToRect r="100000" b="100000"/>
            </a:path>
            <a:tileRect l="-100000" t="-10000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347;p16"/>
          <p:cNvSpPr/>
          <p:nvPr/>
        </p:nvSpPr>
        <p:spPr>
          <a:xfrm>
            <a:off x="6688068" y="2806908"/>
            <a:ext cx="762000" cy="533400"/>
          </a:xfrm>
          <a:prstGeom prst="rect">
            <a:avLst/>
          </a:prstGeom>
          <a:gradFill>
            <a:gsLst>
              <a:gs pos="0">
                <a:srgbClr val="FEFEFE"/>
              </a:gs>
              <a:gs pos="55000">
                <a:srgbClr val="EFF7FA"/>
              </a:gs>
              <a:gs pos="100000">
                <a:srgbClr val="BEDFEE"/>
              </a:gs>
            </a:gsLst>
            <a:path path="circle">
              <a:fillToRect r="100000" b="100000"/>
            </a:path>
            <a:tileRect l="-100000" t="-10000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348;p16"/>
          <p:cNvSpPr/>
          <p:nvPr/>
        </p:nvSpPr>
        <p:spPr>
          <a:xfrm>
            <a:off x="5773668" y="2806908"/>
            <a:ext cx="762000" cy="533400"/>
          </a:xfrm>
          <a:prstGeom prst="rect">
            <a:avLst/>
          </a:prstGeom>
          <a:gradFill>
            <a:gsLst>
              <a:gs pos="0">
                <a:srgbClr val="FEFEFE"/>
              </a:gs>
              <a:gs pos="55000">
                <a:srgbClr val="EFF7FA"/>
              </a:gs>
              <a:gs pos="100000">
                <a:srgbClr val="BEDFEE"/>
              </a:gs>
            </a:gsLst>
            <a:path path="circle">
              <a:fillToRect r="100000" b="100000"/>
            </a:path>
            <a:tileRect l="-100000" t="-10000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349;p16"/>
          <p:cNvSpPr/>
          <p:nvPr/>
        </p:nvSpPr>
        <p:spPr>
          <a:xfrm>
            <a:off x="5773668" y="5092908"/>
            <a:ext cx="685800" cy="533400"/>
          </a:xfrm>
          <a:prstGeom prst="rect">
            <a:avLst/>
          </a:prstGeom>
          <a:gradFill>
            <a:gsLst>
              <a:gs pos="0">
                <a:srgbClr val="FEFEFE"/>
              </a:gs>
              <a:gs pos="55000">
                <a:srgbClr val="EFF7FA"/>
              </a:gs>
              <a:gs pos="100000">
                <a:srgbClr val="BEDFEE"/>
              </a:gs>
            </a:gsLst>
            <a:path path="circle">
              <a:fillToRect r="100000" b="100000"/>
            </a:path>
            <a:tileRect l="-100000" t="-10000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dirty="0" smtClean="0"/>
              <a:t>05/03/2024</a:t>
            </a:r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28" name="Marcador de número de diapositiva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20</a:t>
            </a:fld>
            <a:endParaRPr lang="es-MX"/>
          </a:p>
        </p:txBody>
      </p:sp>
      <p:sp>
        <p:nvSpPr>
          <p:cNvPr id="29" name="Rectángulo redondeado 28"/>
          <p:cNvSpPr/>
          <p:nvPr/>
        </p:nvSpPr>
        <p:spPr>
          <a:xfrm>
            <a:off x="7069068" y="4864308"/>
            <a:ext cx="2347437" cy="1492044"/>
          </a:xfrm>
          <a:prstGeom prst="roundRect">
            <a:avLst/>
          </a:prstGeom>
          <a:solidFill>
            <a:srgbClr val="B7F6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MX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NOTA: Las variables en el main y los parámetros en </a:t>
            </a:r>
            <a:r>
              <a:rPr lang="es-MX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DameSuma</a:t>
            </a:r>
            <a:r>
              <a:rPr lang="es-MX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pueden llamarse igual, pero son diferentes</a:t>
            </a:r>
            <a:r>
              <a:rPr lang="es-MX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s-MX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202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68" y="1125150"/>
            <a:ext cx="7804945" cy="5051831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246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8524" y="1105540"/>
            <a:ext cx="8383727" cy="774125"/>
          </a:xfrm>
        </p:spPr>
        <p:txBody>
          <a:bodyPr>
            <a:normAutofit/>
          </a:bodyPr>
          <a:lstStyle/>
          <a:p>
            <a:r>
              <a:rPr lang="es-MX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Parámetro por puntero</a:t>
            </a:r>
            <a:endParaRPr lang="es-MX" sz="3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188" y="1607673"/>
            <a:ext cx="6896962" cy="4473567"/>
          </a:xfrm>
          <a:prstGeom prst="rect">
            <a:avLst/>
          </a:prstGeom>
        </p:spPr>
      </p:pic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868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6111" y="1061405"/>
            <a:ext cx="8383727" cy="774125"/>
          </a:xfrm>
        </p:spPr>
        <p:txBody>
          <a:bodyPr>
            <a:normAutofit/>
          </a:bodyPr>
          <a:lstStyle/>
          <a:p>
            <a:r>
              <a:rPr lang="es-MX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Consideraciones</a:t>
            </a:r>
            <a:endParaRPr lang="es-MX" sz="3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Google Shape;356;p17"/>
          <p:cNvSpPr txBox="1">
            <a:spLocks/>
          </p:cNvSpPr>
          <p:nvPr/>
        </p:nvSpPr>
        <p:spPr>
          <a:xfrm>
            <a:off x="457200" y="2023672"/>
            <a:ext cx="8229600" cy="438135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6928" indent="-457200" algn="just">
              <a:spcBef>
                <a:spcPts val="0"/>
              </a:spcBef>
              <a:buClr>
                <a:schemeClr val="accent3"/>
              </a:buClr>
              <a:buSzPts val="2800"/>
              <a:buFont typeface="Wingdings" panose="05000000000000000000" pitchFamily="2" charset="2"/>
              <a:buChar char="ü"/>
            </a:pPr>
            <a:r>
              <a:rPr lang="es-MX" dirty="0" smtClean="0">
                <a:solidFill>
                  <a:srgbClr val="002060"/>
                </a:solidFill>
              </a:rPr>
              <a:t>No pueden existir 2 funciones con el mismo nombre y los mismos parámetros</a:t>
            </a:r>
            <a:r>
              <a:rPr lang="es-MX" dirty="0" smtClean="0">
                <a:solidFill>
                  <a:srgbClr val="002060"/>
                </a:solidFill>
              </a:rPr>
              <a:t>.</a:t>
            </a:r>
            <a:endParaRPr lang="es-MX" dirty="0" smtClean="0">
              <a:solidFill>
                <a:srgbClr val="002060"/>
              </a:solidFill>
            </a:endParaRPr>
          </a:p>
          <a:p>
            <a:pPr marL="566928" indent="-457200" algn="just">
              <a:spcBef>
                <a:spcPts val="300"/>
              </a:spcBef>
              <a:buClr>
                <a:schemeClr val="accent3"/>
              </a:buClr>
              <a:buSzPts val="2800"/>
              <a:buFont typeface="Wingdings" panose="05000000000000000000" pitchFamily="2" charset="2"/>
              <a:buChar char="ü"/>
            </a:pPr>
            <a:r>
              <a:rPr lang="es-MX" dirty="0" smtClean="0">
                <a:solidFill>
                  <a:srgbClr val="002060"/>
                </a:solidFill>
              </a:rPr>
              <a:t>Las funciones o sus cabeceras se deben declarar antes de la función main</a:t>
            </a:r>
            <a:r>
              <a:rPr lang="es-MX" dirty="0" smtClean="0">
                <a:solidFill>
                  <a:srgbClr val="002060"/>
                </a:solidFill>
              </a:rPr>
              <a:t>.</a:t>
            </a:r>
            <a:endParaRPr lang="es-MX" dirty="0" smtClean="0">
              <a:solidFill>
                <a:srgbClr val="002060"/>
              </a:solidFill>
            </a:endParaRPr>
          </a:p>
          <a:p>
            <a:pPr marL="566928" indent="-457200" algn="just">
              <a:spcBef>
                <a:spcPts val="300"/>
              </a:spcBef>
              <a:buClr>
                <a:schemeClr val="accent3"/>
              </a:buClr>
              <a:buSzPts val="2800"/>
              <a:buFont typeface="Wingdings" panose="05000000000000000000" pitchFamily="2" charset="2"/>
              <a:buChar char="ü"/>
            </a:pPr>
            <a:r>
              <a:rPr lang="es-MX" dirty="0" smtClean="0">
                <a:solidFill>
                  <a:srgbClr val="002060"/>
                </a:solidFill>
              </a:rPr>
              <a:t>Si la función A utiliza a la función B, la función B debe estar declarada antes que la función A</a:t>
            </a:r>
            <a:r>
              <a:rPr lang="es-MX" dirty="0" smtClean="0">
                <a:solidFill>
                  <a:srgbClr val="002060"/>
                </a:solidFill>
              </a:rPr>
              <a:t>.</a:t>
            </a:r>
            <a:endParaRPr lang="es-MX" dirty="0" smtClean="0">
              <a:solidFill>
                <a:srgbClr val="002060"/>
              </a:solidFill>
            </a:endParaRPr>
          </a:p>
          <a:p>
            <a:pPr marL="566928" indent="-457200" algn="just">
              <a:spcBef>
                <a:spcPts val="300"/>
              </a:spcBef>
              <a:buClr>
                <a:schemeClr val="accent3"/>
              </a:buClr>
              <a:buSzPts val="2800"/>
              <a:buFont typeface="Wingdings" panose="05000000000000000000" pitchFamily="2" charset="2"/>
              <a:buChar char="ü"/>
            </a:pPr>
            <a:r>
              <a:rPr lang="es-MX" dirty="0" smtClean="0">
                <a:solidFill>
                  <a:srgbClr val="002060"/>
                </a:solidFill>
              </a:rPr>
              <a:t>No puede declarar variables con el mismo nombre que las funciones.</a:t>
            </a:r>
            <a:endParaRPr lang="es-MX" dirty="0">
              <a:solidFill>
                <a:srgbClr val="002060"/>
              </a:solidFill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976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04;p25"/>
          <p:cNvSpPr txBox="1">
            <a:spLocks/>
          </p:cNvSpPr>
          <p:nvPr/>
        </p:nvSpPr>
        <p:spPr>
          <a:xfrm>
            <a:off x="304799" y="1151029"/>
            <a:ext cx="3127718" cy="609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800" b="1" dirty="0" err="1" smtClean="0">
                <a:solidFill>
                  <a:srgbClr val="002060"/>
                </a:solidFill>
              </a:rPr>
              <a:t>Biblioteca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math.h</a:t>
            </a:r>
            <a:endParaRPr lang="en-US" sz="28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Google Shape;405;p25"/>
          <p:cNvGraphicFramePr/>
          <p:nvPr>
            <p:extLst>
              <p:ext uri="{D42A27DB-BD31-4B8C-83A1-F6EECF244321}">
                <p14:modId xmlns:p14="http://schemas.microsoft.com/office/powerpoint/2010/main" val="3418226105"/>
              </p:ext>
            </p:extLst>
          </p:nvPr>
        </p:nvGraphicFramePr>
        <p:xfrm>
          <a:off x="304799" y="2012969"/>
          <a:ext cx="9176826" cy="4747042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720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8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594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Prototipo</a:t>
                      </a:r>
                      <a:endParaRPr sz="14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Tipo de retorno</a:t>
                      </a:r>
                      <a:endParaRPr sz="14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</a:t>
                      </a:r>
                      <a:endParaRPr sz="1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297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fabs(double);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Valor absoluto.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297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sqrt(double);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Raíz cuadrada.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594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pow(double, double);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Devuelve el primer argumento elevado a la potencia del segundo argumento.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89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exp(double);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Devuelve e (base de los logaritmos naturales) elevado a la potencia de su argumento).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297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log(double);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Logaritmo natural (ln).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297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log10 (double);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</a:t>
                      </a:r>
                      <a:endParaRPr sz="1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Logaritmo base 10.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594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ceil (double);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Devuelve el entero más pequeño, mayor o igual que su argumento.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594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floor (double);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Devuelve el entero más grande, menor o igual que su argumento.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297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acos(double);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Arco coseno.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297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asin(double);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Arco seno.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297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atan(double);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Arco tangente.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297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cos(double);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Coseno.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297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sin(double);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Seno.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297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tan(double);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Tangente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" name="Google Shape;406;p25"/>
          <p:cNvSpPr/>
          <p:nvPr/>
        </p:nvSpPr>
        <p:spPr>
          <a:xfrm>
            <a:off x="304799" y="1621353"/>
            <a:ext cx="86106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b="0" i="0" u="none" strike="noStrike" cap="none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Contiene</a:t>
            </a:r>
            <a:r>
              <a:rPr lang="en-US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0" i="0" u="none" strike="noStrike" cap="none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funciones</a:t>
            </a:r>
            <a:r>
              <a:rPr lang="en-US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b="0" i="0" u="none" strike="noStrike" cap="none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cálculos</a:t>
            </a:r>
            <a:r>
              <a:rPr lang="en-US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0" i="0" u="none" strike="noStrike" cap="none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matemáticos</a:t>
            </a:r>
            <a:r>
              <a:rPr lang="en-US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b="0" i="0" u="none" strike="noStrike" cap="none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Algunas</a:t>
            </a:r>
            <a:r>
              <a:rPr lang="en-US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de las </a:t>
            </a:r>
            <a:r>
              <a:rPr lang="en-US" b="0" i="0" u="none" strike="noStrike" cap="none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US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0" i="0" u="none" strike="noStrike" cap="none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útiles</a:t>
            </a:r>
            <a:r>
              <a:rPr lang="en-US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son:</a:t>
            </a:r>
            <a:endParaRPr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590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967" y="994714"/>
            <a:ext cx="8383727" cy="774125"/>
          </a:xfrm>
        </p:spPr>
        <p:txBody>
          <a:bodyPr>
            <a:normAutofit/>
          </a:bodyPr>
          <a:lstStyle/>
          <a:p>
            <a:r>
              <a:rPr lang="es-MX" sz="3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Namespace</a:t>
            </a:r>
            <a:endParaRPr lang="es-MX" sz="3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Google Shape;388;p22"/>
          <p:cNvSpPr txBox="1">
            <a:spLocks/>
          </p:cNvSpPr>
          <p:nvPr/>
        </p:nvSpPr>
        <p:spPr>
          <a:xfrm>
            <a:off x="487181" y="1611314"/>
            <a:ext cx="8229600" cy="47450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6928" indent="-457200" algn="just">
              <a:spcBef>
                <a:spcPts val="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ü"/>
            </a:pPr>
            <a:r>
              <a:rPr lang="es-MX" dirty="0" smtClean="0">
                <a:solidFill>
                  <a:srgbClr val="002060"/>
                </a:solidFill>
              </a:rPr>
              <a:t>Los </a:t>
            </a:r>
            <a:r>
              <a:rPr lang="es-MX" dirty="0" err="1" smtClean="0">
                <a:solidFill>
                  <a:srgbClr val="002060"/>
                </a:solidFill>
              </a:rPr>
              <a:t>namespace</a:t>
            </a:r>
            <a:r>
              <a:rPr lang="es-MX" dirty="0" smtClean="0">
                <a:solidFill>
                  <a:srgbClr val="002060"/>
                </a:solidFill>
              </a:rPr>
              <a:t> se utilizan para agrupar funciones.</a:t>
            </a:r>
          </a:p>
          <a:p>
            <a:pPr marL="566928" indent="-457200" algn="just">
              <a:spcBef>
                <a:spcPts val="3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ü"/>
            </a:pPr>
            <a:endParaRPr lang="es-MX" dirty="0" smtClean="0">
              <a:solidFill>
                <a:srgbClr val="002060"/>
              </a:solidFill>
            </a:endParaRPr>
          </a:p>
          <a:p>
            <a:pPr marL="566928" indent="-457200" algn="just">
              <a:spcBef>
                <a:spcPts val="3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ü"/>
            </a:pPr>
            <a:r>
              <a:rPr lang="es-MX" dirty="0" smtClean="0">
                <a:solidFill>
                  <a:srgbClr val="002060"/>
                </a:solidFill>
              </a:rPr>
              <a:t>No son una característica de C, sino de C++.</a:t>
            </a:r>
          </a:p>
          <a:p>
            <a:pPr marL="691389" indent="-457200" algn="just">
              <a:spcBef>
                <a:spcPts val="3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ü"/>
            </a:pPr>
            <a:endParaRPr lang="es-MX" dirty="0" smtClean="0">
              <a:solidFill>
                <a:srgbClr val="002060"/>
              </a:solidFill>
            </a:endParaRPr>
          </a:p>
          <a:p>
            <a:pPr marL="566928" indent="-457200" algn="just">
              <a:spcBef>
                <a:spcPts val="3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ü"/>
            </a:pPr>
            <a:r>
              <a:rPr lang="es-MX" dirty="0" smtClean="0">
                <a:solidFill>
                  <a:srgbClr val="002060"/>
                </a:solidFill>
              </a:rPr>
              <a:t>Al agrupar funciones podemos tener dos o más funciones con el mismo nombre siempre y cuando estén en diferentes </a:t>
            </a:r>
            <a:r>
              <a:rPr lang="es-MX" dirty="0" err="1" smtClean="0">
                <a:solidFill>
                  <a:srgbClr val="002060"/>
                </a:solidFill>
              </a:rPr>
              <a:t>namespace</a:t>
            </a:r>
            <a:r>
              <a:rPr lang="es-MX" dirty="0" smtClean="0">
                <a:solidFill>
                  <a:srgbClr val="002060"/>
                </a:solidFill>
              </a:rPr>
              <a:t>.</a:t>
            </a:r>
          </a:p>
          <a:p>
            <a:pPr marL="691389" indent="-457200" algn="just">
              <a:spcBef>
                <a:spcPts val="3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ü"/>
            </a:pPr>
            <a:endParaRPr lang="es-MX" dirty="0" smtClean="0">
              <a:solidFill>
                <a:srgbClr val="002060"/>
              </a:solidFill>
            </a:endParaRPr>
          </a:p>
          <a:p>
            <a:pPr marL="566928" indent="-457200" algn="just">
              <a:spcBef>
                <a:spcPts val="3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ü"/>
            </a:pPr>
            <a:r>
              <a:rPr lang="es-MX" dirty="0" smtClean="0">
                <a:solidFill>
                  <a:srgbClr val="002060"/>
                </a:solidFill>
              </a:rPr>
              <a:t>Para agrupar a las funciones solo basta colocar a todas las funciones dentro de un bloque como el que sigue:</a:t>
            </a:r>
          </a:p>
          <a:p>
            <a:pPr marL="704088" lvl="2" indent="0" algn="just">
              <a:spcBef>
                <a:spcPts val="300"/>
              </a:spcBef>
              <a:buSzPct val="100000"/>
              <a:buNone/>
            </a:pPr>
            <a:r>
              <a:rPr lang="es-MX" b="1" dirty="0" err="1" smtClean="0"/>
              <a:t>namespace</a:t>
            </a:r>
            <a:r>
              <a:rPr lang="es-MX" b="1" dirty="0" smtClean="0"/>
              <a:t> &lt;nombre&gt;</a:t>
            </a:r>
          </a:p>
          <a:p>
            <a:pPr marL="704088" lvl="2" indent="0" algn="just">
              <a:spcBef>
                <a:spcPts val="300"/>
              </a:spcBef>
              <a:buSzPct val="100000"/>
              <a:buNone/>
            </a:pPr>
            <a:r>
              <a:rPr lang="es-MX" b="1" dirty="0" smtClean="0"/>
              <a:t>{</a:t>
            </a:r>
          </a:p>
          <a:p>
            <a:pPr marL="704088" lvl="2" indent="0" algn="just">
              <a:spcBef>
                <a:spcPts val="300"/>
              </a:spcBef>
              <a:buSzPct val="100000"/>
              <a:buNone/>
            </a:pPr>
            <a:endParaRPr lang="es-MX" b="1" dirty="0" smtClean="0"/>
          </a:p>
          <a:p>
            <a:pPr marL="704088" lvl="2" indent="0" algn="just">
              <a:spcBef>
                <a:spcPts val="300"/>
              </a:spcBef>
              <a:buSzPct val="100000"/>
              <a:buNone/>
            </a:pPr>
            <a:r>
              <a:rPr lang="es-MX" b="1" dirty="0" smtClean="0"/>
              <a:t>}</a:t>
            </a:r>
          </a:p>
          <a:p>
            <a:pPr marL="691389" indent="-457200" algn="just">
              <a:spcBef>
                <a:spcPts val="3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ü"/>
            </a:pPr>
            <a:endParaRPr lang="es-MX" dirty="0" smtClean="0">
              <a:solidFill>
                <a:srgbClr val="002060"/>
              </a:solidFill>
            </a:endParaRPr>
          </a:p>
          <a:p>
            <a:pPr marL="566928" indent="-457200" algn="just">
              <a:spcBef>
                <a:spcPts val="3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ü"/>
            </a:pPr>
            <a:r>
              <a:rPr lang="es-MX" dirty="0" smtClean="0">
                <a:solidFill>
                  <a:srgbClr val="002060"/>
                </a:solidFill>
              </a:rPr>
              <a:t>Donde &lt;nombre&gt; es el nombre de la agrupación de funciones. </a:t>
            </a:r>
          </a:p>
          <a:p>
            <a:pPr marL="691389" indent="-457200" algn="just">
              <a:spcBef>
                <a:spcPts val="3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ü"/>
            </a:pPr>
            <a:endParaRPr lang="es-MX" dirty="0" smtClean="0">
              <a:solidFill>
                <a:srgbClr val="002060"/>
              </a:solidFill>
            </a:endParaRPr>
          </a:p>
          <a:p>
            <a:pPr marL="566928" indent="-457200" algn="just">
              <a:spcBef>
                <a:spcPts val="3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ü"/>
            </a:pPr>
            <a:r>
              <a:rPr lang="es-MX" dirty="0" smtClean="0">
                <a:solidFill>
                  <a:srgbClr val="002060"/>
                </a:solidFill>
              </a:rPr>
              <a:t>Para acceder a las funciones dentro del </a:t>
            </a:r>
            <a:r>
              <a:rPr lang="es-MX" dirty="0" err="1" smtClean="0">
                <a:solidFill>
                  <a:srgbClr val="002060"/>
                </a:solidFill>
              </a:rPr>
              <a:t>namespace</a:t>
            </a:r>
            <a:r>
              <a:rPr lang="es-MX" dirty="0" smtClean="0">
                <a:solidFill>
                  <a:srgbClr val="002060"/>
                </a:solidFill>
              </a:rPr>
              <a:t> basta con colocar &lt;nombre&gt;::&lt;nombre </a:t>
            </a:r>
            <a:r>
              <a:rPr lang="es-MX" dirty="0" err="1" smtClean="0">
                <a:solidFill>
                  <a:srgbClr val="002060"/>
                </a:solidFill>
              </a:rPr>
              <a:t>funcion</a:t>
            </a:r>
            <a:r>
              <a:rPr lang="es-MX" dirty="0" smtClean="0">
                <a:solidFill>
                  <a:srgbClr val="002060"/>
                </a:solidFill>
              </a:rPr>
              <a:t>&gt;()</a:t>
            </a:r>
            <a:endParaRPr lang="es-MX" dirty="0">
              <a:solidFill>
                <a:srgbClr val="002060"/>
              </a:solidFill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359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937" y="1174596"/>
            <a:ext cx="8383727" cy="774125"/>
          </a:xfrm>
        </p:spPr>
        <p:txBody>
          <a:bodyPr>
            <a:normAutofit/>
          </a:bodyPr>
          <a:lstStyle/>
          <a:p>
            <a:r>
              <a:rPr lang="es-MX" sz="3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Namespace</a:t>
            </a:r>
            <a:endParaRPr lang="es-MX" sz="3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4" name="Google Shape;394;p23"/>
          <p:cNvSpPr txBox="1">
            <a:spLocks/>
          </p:cNvSpPr>
          <p:nvPr/>
        </p:nvSpPr>
        <p:spPr>
          <a:xfrm>
            <a:off x="429064" y="1948721"/>
            <a:ext cx="8229600" cy="43114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>
              <a:spcBef>
                <a:spcPts val="0"/>
              </a:spcBef>
              <a:buClr>
                <a:schemeClr val="accent3"/>
              </a:buClr>
              <a:buSzPts val="1400"/>
              <a:buFont typeface="Georgia"/>
              <a:buNone/>
            </a:pPr>
            <a:r>
              <a:rPr lang="en-US" sz="1800" dirty="0" smtClean="0">
                <a:solidFill>
                  <a:srgbClr val="0000CC"/>
                </a:solidFill>
              </a:rPr>
              <a:t>#include </a:t>
            </a:r>
            <a:r>
              <a:rPr lang="en-US" sz="1800" dirty="0" smtClean="0"/>
              <a:t>&lt;</a:t>
            </a:r>
            <a:r>
              <a:rPr lang="en-US" sz="1800" dirty="0" err="1" smtClean="0"/>
              <a:t>iostream</a:t>
            </a:r>
            <a:r>
              <a:rPr lang="en-US" sz="1800" dirty="0" smtClean="0"/>
              <a:t>&gt;</a:t>
            </a:r>
            <a:endParaRPr lang="en-US" sz="3600" dirty="0" smtClean="0"/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SzPts val="1400"/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rgbClr val="0000CC"/>
                </a:solidFill>
              </a:rPr>
              <a:t>#include </a:t>
            </a:r>
            <a:r>
              <a:rPr lang="en-US" sz="1800" dirty="0" smtClean="0"/>
              <a:t>&lt;</a:t>
            </a:r>
            <a:r>
              <a:rPr lang="en-US" sz="1800" dirty="0" err="1" smtClean="0"/>
              <a:t>conio.h</a:t>
            </a:r>
            <a:r>
              <a:rPr lang="en-US" sz="1800" dirty="0" smtClean="0"/>
              <a:t>&gt;</a:t>
            </a:r>
            <a:endParaRPr lang="en-US" sz="3600" dirty="0" smtClean="0"/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SzPts val="1400"/>
              <a:buFont typeface="Georgia"/>
              <a:buNone/>
            </a:pPr>
            <a:r>
              <a:rPr lang="en-US" sz="1800" dirty="0" smtClean="0">
                <a:solidFill>
                  <a:srgbClr val="0000CC"/>
                </a:solidFill>
              </a:rPr>
              <a:t>using namespace </a:t>
            </a:r>
            <a:r>
              <a:rPr lang="en-US" sz="1800" dirty="0" err="1" smtClean="0">
                <a:solidFill>
                  <a:srgbClr val="0000CC"/>
                </a:solidFill>
              </a:rPr>
              <a:t>std</a:t>
            </a:r>
            <a:r>
              <a:rPr lang="en-US" sz="1800" dirty="0" smtClean="0">
                <a:solidFill>
                  <a:srgbClr val="0000CC"/>
                </a:solidFill>
              </a:rPr>
              <a:t>;</a:t>
            </a:r>
            <a:endParaRPr lang="en-US" sz="3600" dirty="0" smtClean="0"/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SzPts val="1400"/>
              <a:buFont typeface="Georgia"/>
              <a:buNone/>
            </a:pPr>
            <a:r>
              <a:rPr lang="en-US" sz="1800" dirty="0" smtClean="0">
                <a:solidFill>
                  <a:srgbClr val="0000CC"/>
                </a:solidFill>
              </a:rPr>
              <a:t>void</a:t>
            </a:r>
            <a:r>
              <a:rPr lang="en-US" sz="1800" dirty="0" smtClean="0"/>
              <a:t> </a:t>
            </a:r>
            <a:r>
              <a:rPr lang="en-US" sz="1800" dirty="0" err="1" smtClean="0"/>
              <a:t>ImprimeLinea</a:t>
            </a:r>
            <a:r>
              <a:rPr lang="en-US" sz="1800" dirty="0" smtClean="0"/>
              <a:t>()</a:t>
            </a:r>
            <a:endParaRPr lang="en-US" sz="3600" dirty="0" smtClean="0"/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SzPts val="1400"/>
              <a:buFont typeface="Georgia"/>
              <a:buNone/>
            </a:pPr>
            <a:r>
              <a:rPr lang="en-US" sz="1800" dirty="0" smtClean="0"/>
              <a:t>{</a:t>
            </a:r>
            <a:endParaRPr lang="en-US" sz="3600" dirty="0" smtClean="0"/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SzPts val="1400"/>
              <a:buFont typeface="Georgia"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cout</a:t>
            </a:r>
            <a:r>
              <a:rPr lang="en-US" sz="1800" dirty="0" smtClean="0"/>
              <a:t>&lt;&lt;</a:t>
            </a:r>
            <a:r>
              <a:rPr lang="en-US" sz="1800" dirty="0" smtClean="0">
                <a:solidFill>
                  <a:srgbClr val="C00000"/>
                </a:solidFill>
              </a:rPr>
              <a:t>“Linea\n"</a:t>
            </a:r>
            <a:r>
              <a:rPr lang="en-US" sz="1800" dirty="0" smtClean="0"/>
              <a:t>;</a:t>
            </a:r>
            <a:endParaRPr lang="en-US" sz="3600" dirty="0" smtClean="0"/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SzPts val="1400"/>
              <a:buFont typeface="Georgia"/>
              <a:buNone/>
            </a:pPr>
            <a:r>
              <a:rPr lang="en-US" sz="1800" dirty="0" smtClean="0"/>
              <a:t>}</a:t>
            </a:r>
            <a:endParaRPr lang="en-US" sz="3600" dirty="0" smtClean="0"/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SzPts val="1400"/>
              <a:buFont typeface="Georgia"/>
              <a:buNone/>
            </a:pPr>
            <a:endParaRPr lang="en-US" sz="1800" dirty="0" smtClean="0"/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SzPts val="1400"/>
              <a:buFont typeface="Georgia"/>
              <a:buNone/>
            </a:pPr>
            <a:r>
              <a:rPr lang="en-US" sz="1800" dirty="0" smtClean="0">
                <a:solidFill>
                  <a:srgbClr val="0000CC"/>
                </a:solidFill>
              </a:rPr>
              <a:t>namespace </a:t>
            </a:r>
            <a:r>
              <a:rPr lang="en-US" sz="1800" dirty="0" err="1" smtClean="0"/>
              <a:t>guiones</a:t>
            </a:r>
            <a:endParaRPr lang="en-US" sz="3600" dirty="0" smtClean="0"/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SzPts val="1400"/>
              <a:buFont typeface="Georgia"/>
              <a:buNone/>
            </a:pPr>
            <a:r>
              <a:rPr lang="en-US" sz="1800" dirty="0" smtClean="0"/>
              <a:t>{</a:t>
            </a:r>
            <a:endParaRPr lang="en-US" sz="3600" dirty="0" smtClean="0"/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SzPts val="1400"/>
              <a:buFont typeface="Georgia"/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0000CC"/>
                </a:solidFill>
              </a:rPr>
              <a:t>void</a:t>
            </a:r>
            <a:r>
              <a:rPr lang="en-US" sz="1800" dirty="0" smtClean="0"/>
              <a:t> </a:t>
            </a:r>
            <a:r>
              <a:rPr lang="en-US" sz="1800" dirty="0" err="1" smtClean="0"/>
              <a:t>ImprimeLinea</a:t>
            </a:r>
            <a:r>
              <a:rPr lang="en-US" sz="1800" dirty="0" smtClean="0"/>
              <a:t>()</a:t>
            </a:r>
            <a:endParaRPr lang="en-US" sz="3600" dirty="0" smtClean="0"/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SzPts val="1400"/>
              <a:buFont typeface="Georgia"/>
              <a:buNone/>
            </a:pPr>
            <a:r>
              <a:rPr lang="en-US" sz="1800" dirty="0" smtClean="0"/>
              <a:t>	{</a:t>
            </a:r>
            <a:endParaRPr lang="en-US" sz="3600" dirty="0" smtClean="0"/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SzPts val="1400"/>
              <a:buFont typeface="Georgia"/>
              <a:buNone/>
            </a:pPr>
            <a:r>
              <a:rPr lang="en-US" sz="1800" dirty="0" smtClean="0"/>
              <a:t>	     </a:t>
            </a:r>
            <a:r>
              <a:rPr lang="en-US" sz="1800" dirty="0" err="1" smtClean="0"/>
              <a:t>cout</a:t>
            </a:r>
            <a:r>
              <a:rPr lang="en-US" sz="1800" dirty="0" smtClean="0"/>
              <a:t>&lt;&lt;</a:t>
            </a:r>
            <a:r>
              <a:rPr lang="en-US" sz="1800" dirty="0" smtClean="0">
                <a:solidFill>
                  <a:srgbClr val="C00000"/>
                </a:solidFill>
              </a:rPr>
              <a:t>"------------------------\n"</a:t>
            </a:r>
            <a:r>
              <a:rPr lang="en-US" sz="1800" dirty="0" smtClean="0"/>
              <a:t>;</a:t>
            </a:r>
            <a:endParaRPr lang="en-US" sz="3600" dirty="0" smtClean="0"/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SzPts val="1400"/>
              <a:buFont typeface="Georgia"/>
              <a:buNone/>
            </a:pPr>
            <a:r>
              <a:rPr lang="en-US" sz="1800" dirty="0" smtClean="0"/>
              <a:t>	}</a:t>
            </a:r>
            <a:endParaRPr lang="en-US" sz="3600" dirty="0" smtClean="0"/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SzPts val="1400"/>
              <a:buFont typeface="Georgia"/>
              <a:buNone/>
            </a:pPr>
            <a:r>
              <a:rPr lang="en-US" sz="1800" dirty="0" smtClean="0"/>
              <a:t>}</a:t>
            </a:r>
            <a:endParaRPr lang="en-US" sz="1800" dirty="0" smtClean="0">
              <a:solidFill>
                <a:srgbClr val="0000CC"/>
              </a:solidFill>
            </a:endParaRPr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SzPts val="1400"/>
              <a:buFont typeface="Georgia"/>
              <a:buNone/>
            </a:pPr>
            <a:endParaRPr lang="en-US" sz="1800" dirty="0" smtClean="0">
              <a:solidFill>
                <a:srgbClr val="0000CC"/>
              </a:solidFill>
            </a:endParaRPr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SzPts val="1400"/>
              <a:buFont typeface="Georgia"/>
              <a:buNone/>
            </a:pPr>
            <a:endParaRPr lang="en-US" sz="1800" dirty="0" smtClean="0">
              <a:solidFill>
                <a:srgbClr val="0000CC"/>
              </a:solidFill>
            </a:endParaRPr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SzPts val="1400"/>
              <a:buFont typeface="Georgia"/>
              <a:buNone/>
            </a:pPr>
            <a:endParaRPr lang="en-US" sz="1800" dirty="0" smtClean="0">
              <a:solidFill>
                <a:srgbClr val="0000CC"/>
              </a:solidFill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622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6218" y="1003480"/>
            <a:ext cx="8383727" cy="774125"/>
          </a:xfrm>
        </p:spPr>
        <p:txBody>
          <a:bodyPr>
            <a:normAutofit/>
          </a:bodyPr>
          <a:lstStyle/>
          <a:p>
            <a:r>
              <a:rPr lang="es-MX" sz="3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Namespace</a:t>
            </a:r>
            <a:endParaRPr lang="es-MX" sz="3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72243" y="1663047"/>
            <a:ext cx="8383727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56032">
              <a:spcBef>
                <a:spcPts val="300"/>
              </a:spcBef>
              <a:buClr>
                <a:schemeClr val="accent3"/>
              </a:buClr>
              <a:buSzPts val="1400"/>
              <a:buFont typeface="Georgia"/>
              <a:buNone/>
            </a:pPr>
            <a:r>
              <a:rPr lang="en-US" dirty="0">
                <a:solidFill>
                  <a:srgbClr val="0000CC"/>
                </a:solidFill>
              </a:rPr>
              <a:t>namespace</a:t>
            </a:r>
            <a:r>
              <a:rPr lang="en-US" dirty="0"/>
              <a:t> </a:t>
            </a:r>
            <a:r>
              <a:rPr lang="en-US" dirty="0" err="1"/>
              <a:t>asteriscos</a:t>
            </a:r>
            <a:endParaRPr lang="en-US" dirty="0"/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SzPts val="1400"/>
              <a:buFont typeface="Georgia"/>
              <a:buNone/>
            </a:pPr>
            <a:r>
              <a:rPr lang="en-US" dirty="0"/>
              <a:t>{</a:t>
            </a:r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SzPts val="1400"/>
              <a:buFont typeface="Georgia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CC"/>
                </a:solidFill>
              </a:rPr>
              <a:t>void </a:t>
            </a:r>
            <a:r>
              <a:rPr lang="en-US" dirty="0" err="1"/>
              <a:t>ImprimeLinea</a:t>
            </a:r>
            <a:r>
              <a:rPr lang="en-US" dirty="0"/>
              <a:t>()</a:t>
            </a:r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SzPts val="1400"/>
              <a:buFont typeface="Georgia"/>
              <a:buNone/>
            </a:pPr>
            <a:r>
              <a:rPr lang="en-US" dirty="0"/>
              <a:t>	{</a:t>
            </a:r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SzPts val="1400"/>
              <a:buFont typeface="Georgia"/>
              <a:buNone/>
            </a:pPr>
            <a:r>
              <a:rPr lang="en-US" dirty="0"/>
              <a:t>	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>
                <a:solidFill>
                  <a:srgbClr val="C00000"/>
                </a:solidFill>
              </a:rPr>
              <a:t>"***********************\n"</a:t>
            </a:r>
            <a:r>
              <a:rPr lang="en-US" dirty="0"/>
              <a:t>;</a:t>
            </a:r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SzPts val="1400"/>
              <a:buFont typeface="Georgia"/>
              <a:buNone/>
            </a:pPr>
            <a:r>
              <a:rPr lang="en-US" dirty="0"/>
              <a:t>	}</a:t>
            </a:r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SzPts val="1400"/>
              <a:buFont typeface="Georgia"/>
              <a:buNone/>
            </a:pPr>
            <a:r>
              <a:rPr lang="en-US" dirty="0"/>
              <a:t>}</a:t>
            </a:r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SzPts val="1400"/>
              <a:buFont typeface="Georgia"/>
              <a:buNone/>
            </a:pPr>
            <a:r>
              <a:rPr lang="en-US" dirty="0" err="1" smtClean="0">
                <a:solidFill>
                  <a:srgbClr val="0000CC"/>
                </a:solidFill>
              </a:rPr>
              <a:t>int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/>
              <a:t>main()</a:t>
            </a:r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SzPts val="1400"/>
              <a:buFont typeface="Georgia"/>
              <a:buNone/>
            </a:pPr>
            <a:r>
              <a:rPr lang="en-US" dirty="0"/>
              <a:t>{</a:t>
            </a:r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SzPts val="1400"/>
              <a:buFont typeface="Georgia"/>
              <a:buNone/>
            </a:pPr>
            <a:r>
              <a:rPr lang="en-US" dirty="0"/>
              <a:t>	</a:t>
            </a:r>
            <a:r>
              <a:rPr lang="en-US" dirty="0" err="1"/>
              <a:t>ImprimeLinea</a:t>
            </a:r>
            <a:r>
              <a:rPr lang="en-US" dirty="0"/>
              <a:t>();</a:t>
            </a:r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SzPts val="1400"/>
              <a:buFont typeface="Georgia"/>
              <a:buNone/>
            </a:pPr>
            <a:r>
              <a:rPr lang="en-US" dirty="0"/>
              <a:t>	</a:t>
            </a:r>
            <a:r>
              <a:rPr lang="en-US" dirty="0" err="1"/>
              <a:t>guiones</a:t>
            </a:r>
            <a:r>
              <a:rPr lang="en-US" dirty="0"/>
              <a:t>::</a:t>
            </a:r>
            <a:r>
              <a:rPr lang="en-US" dirty="0" err="1"/>
              <a:t>ImprimeLinea</a:t>
            </a:r>
            <a:r>
              <a:rPr lang="en-US" dirty="0"/>
              <a:t> ();</a:t>
            </a:r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SzPts val="1400"/>
              <a:buFont typeface="Georgia"/>
              <a:buNone/>
            </a:pPr>
            <a:r>
              <a:rPr lang="en-US" dirty="0"/>
              <a:t>	</a:t>
            </a:r>
            <a:r>
              <a:rPr lang="en-US" dirty="0" err="1"/>
              <a:t>asteriscos</a:t>
            </a:r>
            <a:r>
              <a:rPr lang="en-US" dirty="0"/>
              <a:t>::</a:t>
            </a:r>
            <a:r>
              <a:rPr lang="en-US" dirty="0" err="1"/>
              <a:t>ImprimeLinea</a:t>
            </a:r>
            <a:r>
              <a:rPr lang="en-US" dirty="0"/>
              <a:t>();</a:t>
            </a:r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SzPts val="1400"/>
              <a:buFont typeface="Georgia"/>
              <a:buNone/>
            </a:pPr>
            <a:r>
              <a:rPr lang="en-US" dirty="0" smtClean="0"/>
              <a:t>    _</a:t>
            </a:r>
            <a:r>
              <a:rPr lang="en-US" dirty="0" err="1"/>
              <a:t>getch</a:t>
            </a:r>
            <a:r>
              <a:rPr lang="en-US" dirty="0" smtClean="0"/>
              <a:t>();</a:t>
            </a:r>
            <a:endParaRPr lang="en-US" dirty="0"/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SzPts val="1400"/>
              <a:buFont typeface="Georgia"/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00CC"/>
                </a:solidFill>
              </a:rPr>
              <a:t>return</a:t>
            </a:r>
            <a:r>
              <a:rPr lang="en-US" dirty="0"/>
              <a:t> 0;</a:t>
            </a:r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SzPts val="1400"/>
              <a:buFont typeface="Georgia"/>
              <a:buNone/>
            </a:pPr>
            <a:r>
              <a:rPr lang="en-US" dirty="0"/>
              <a:t>}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283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vide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300" y="1750005"/>
            <a:ext cx="1066506" cy="7161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36700" y="1279095"/>
            <a:ext cx="8383727" cy="774125"/>
          </a:xfrm>
        </p:spPr>
        <p:txBody>
          <a:bodyPr>
            <a:normAutofit/>
          </a:bodyPr>
          <a:lstStyle/>
          <a:p>
            <a:r>
              <a:rPr lang="es-MX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Videos introductorios</a:t>
            </a:r>
            <a:endParaRPr lang="es-MX" sz="30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949720" y="2737897"/>
            <a:ext cx="4986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https://www.youtube.com/watch?v=FE5FGSEQc8Q</a:t>
            </a:r>
            <a:endParaRPr lang="es-MX" dirty="0"/>
          </a:p>
        </p:txBody>
      </p:sp>
      <p:pic>
        <p:nvPicPr>
          <p:cNvPr id="7" name="Picture 2" descr="Image result for vide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564" y="4064844"/>
            <a:ext cx="1066506" cy="7161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8" name="Rectángulo 7"/>
          <p:cNvSpPr/>
          <p:nvPr/>
        </p:nvSpPr>
        <p:spPr>
          <a:xfrm>
            <a:off x="3588597" y="5052736"/>
            <a:ext cx="3146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https://youtu.be/gx-zPheFnHo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999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668959" y="2793113"/>
            <a:ext cx="64407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3600" dirty="0">
                <a:solidFill>
                  <a:srgbClr val="002060"/>
                </a:solidFill>
              </a:rPr>
              <a:t>Al finalizar la sesi</a:t>
            </a:r>
            <a:r>
              <a:rPr lang="es-PE" sz="3600" dirty="0" err="1">
                <a:solidFill>
                  <a:srgbClr val="002060"/>
                </a:solidFill>
              </a:rPr>
              <a:t>ón</a:t>
            </a:r>
            <a:r>
              <a:rPr lang="es-PE" sz="3600" dirty="0">
                <a:solidFill>
                  <a:srgbClr val="002060"/>
                </a:solidFill>
              </a:rPr>
              <a:t>, e</a:t>
            </a:r>
            <a:r>
              <a:rPr lang="en" sz="3600" dirty="0">
                <a:solidFill>
                  <a:srgbClr val="002060"/>
                </a:solidFill>
              </a:rPr>
              <a:t>l estudiante utiliza las funciones </a:t>
            </a:r>
            <a:r>
              <a:rPr lang="en" sz="3600" dirty="0" smtClean="0">
                <a:solidFill>
                  <a:srgbClr val="002060"/>
                </a:solidFill>
              </a:rPr>
              <a:t>y parámetros en </a:t>
            </a:r>
            <a:r>
              <a:rPr lang="en" sz="3600" dirty="0">
                <a:solidFill>
                  <a:srgbClr val="002060"/>
                </a:solidFill>
              </a:rPr>
              <a:t>la construcción de </a:t>
            </a:r>
            <a:r>
              <a:rPr lang="en" sz="3600" dirty="0" smtClean="0">
                <a:solidFill>
                  <a:srgbClr val="002060"/>
                </a:solidFill>
              </a:rPr>
              <a:t>programas</a:t>
            </a:r>
            <a:endParaRPr lang="es-MX" sz="3600" dirty="0">
              <a:solidFill>
                <a:srgbClr val="002060"/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334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0135" y="2058279"/>
            <a:ext cx="804437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P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¿Qué es una Función en Programación?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P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¿Cómo se trabaja con Funciones?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P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Aplicación en un videojuego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P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Parámetros de una función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P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P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</a:t>
            </a:r>
            <a:endParaRPr lang="es-PE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s-PE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90135" y="1284154"/>
            <a:ext cx="8383727" cy="774125"/>
          </a:xfrm>
        </p:spPr>
        <p:txBody>
          <a:bodyPr>
            <a:normAutofit/>
          </a:bodyPr>
          <a:lstStyle/>
          <a:p>
            <a:r>
              <a:rPr lang="es-MX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Contenido</a:t>
            </a:r>
            <a:endParaRPr lang="es-MX" sz="3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048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6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81687" y="2339633"/>
            <a:ext cx="3996954" cy="30364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224852" y="1204576"/>
            <a:ext cx="8827143" cy="774125"/>
          </a:xfrm>
        </p:spPr>
        <p:txBody>
          <a:bodyPr>
            <a:normAutofit/>
          </a:bodyPr>
          <a:lstStyle/>
          <a:p>
            <a:r>
              <a:rPr lang="es-MX" sz="30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¿Qué es una función en programación?</a:t>
            </a:r>
            <a:endParaRPr lang="es-MX" sz="30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416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269823" y="1144800"/>
            <a:ext cx="8782171" cy="774125"/>
          </a:xfrm>
        </p:spPr>
        <p:txBody>
          <a:bodyPr>
            <a:normAutofit/>
          </a:bodyPr>
          <a:lstStyle/>
          <a:p>
            <a:r>
              <a:rPr lang="es-MX" sz="30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¿Qué es una función en programación?</a:t>
            </a:r>
            <a:endParaRPr lang="es-MX" sz="30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Oval 3"/>
          <p:cNvSpPr/>
          <p:nvPr/>
        </p:nvSpPr>
        <p:spPr>
          <a:xfrm>
            <a:off x="965631" y="2419543"/>
            <a:ext cx="4152230" cy="22962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b="1" dirty="0">
                <a:solidFill>
                  <a:srgbClr val="002060"/>
                </a:solidFill>
              </a:rPr>
              <a:t>Un bloque de código de programación para un fin específico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741984" y="2339632"/>
            <a:ext cx="4098995" cy="240118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b="1" dirty="0" smtClean="0">
                <a:solidFill>
                  <a:srgbClr val="002060"/>
                </a:solidFill>
              </a:rPr>
              <a:t>Fragmento de código que realiza una tarea bien definida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797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79882" y="1265397"/>
            <a:ext cx="7360569" cy="774125"/>
          </a:xfrm>
        </p:spPr>
        <p:txBody>
          <a:bodyPr>
            <a:normAutofit/>
          </a:bodyPr>
          <a:lstStyle/>
          <a:p>
            <a:r>
              <a:rPr lang="es-MX" sz="30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¿Qué es una función en programación?</a:t>
            </a:r>
            <a:endParaRPr lang="es-MX" sz="30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Oval 3"/>
          <p:cNvSpPr/>
          <p:nvPr/>
        </p:nvSpPr>
        <p:spPr>
          <a:xfrm>
            <a:off x="3028723" y="2268122"/>
            <a:ext cx="685800" cy="685800"/>
          </a:xfrm>
          <a:prstGeom prst="ellipse">
            <a:avLst/>
          </a:prstGeom>
          <a:solidFill>
            <a:srgbClr val="B7F62A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ounded Rectangle 15"/>
          <p:cNvSpPr/>
          <p:nvPr/>
        </p:nvSpPr>
        <p:spPr>
          <a:xfrm>
            <a:off x="3866923" y="2268122"/>
            <a:ext cx="2133600" cy="685800"/>
          </a:xfrm>
          <a:prstGeom prst="roundRect">
            <a:avLst/>
          </a:prstGeom>
          <a:solidFill>
            <a:srgbClr val="B7F62A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 declara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16"/>
          <p:cNvSpPr/>
          <p:nvPr/>
        </p:nvSpPr>
        <p:spPr>
          <a:xfrm>
            <a:off x="3005688" y="3182522"/>
            <a:ext cx="685800" cy="685800"/>
          </a:xfrm>
          <a:prstGeom prst="ellipse">
            <a:avLst/>
          </a:prstGeom>
          <a:solidFill>
            <a:srgbClr val="B7F62A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20"/>
          <p:cNvSpPr/>
          <p:nvPr/>
        </p:nvSpPr>
        <p:spPr>
          <a:xfrm>
            <a:off x="3858065" y="3182522"/>
            <a:ext cx="2133600" cy="685800"/>
          </a:xfrm>
          <a:prstGeom prst="roundRect">
            <a:avLst/>
          </a:prstGeom>
          <a:solidFill>
            <a:srgbClr val="B7F62A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 Implementa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21"/>
          <p:cNvSpPr/>
          <p:nvPr/>
        </p:nvSpPr>
        <p:spPr>
          <a:xfrm>
            <a:off x="3019865" y="4096922"/>
            <a:ext cx="685800" cy="685800"/>
          </a:xfrm>
          <a:prstGeom prst="ellipse">
            <a:avLst/>
          </a:prstGeom>
          <a:solidFill>
            <a:srgbClr val="B7F62A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ounded Rectangle 24"/>
          <p:cNvSpPr/>
          <p:nvPr/>
        </p:nvSpPr>
        <p:spPr>
          <a:xfrm>
            <a:off x="3872242" y="4096922"/>
            <a:ext cx="2133600" cy="685800"/>
          </a:xfrm>
          <a:prstGeom prst="roundRect">
            <a:avLst/>
          </a:prstGeom>
          <a:solidFill>
            <a:srgbClr val="B7F62A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 utiliza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18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203573" y="1284192"/>
            <a:ext cx="8383727" cy="387063"/>
          </a:xfrm>
        </p:spPr>
        <p:txBody>
          <a:bodyPr>
            <a:normAutofit fontScale="90000"/>
          </a:bodyPr>
          <a:lstStyle/>
          <a:p>
            <a:r>
              <a:rPr lang="es-MX" sz="30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Sintaxis de una función</a:t>
            </a:r>
            <a:endParaRPr lang="es-MX" sz="30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5" name="Google Shape;269;p10"/>
          <p:cNvSpPr txBox="1">
            <a:spLocks/>
          </p:cNvSpPr>
          <p:nvPr/>
        </p:nvSpPr>
        <p:spPr>
          <a:xfrm>
            <a:off x="533400" y="1671255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>
              <a:spcBef>
                <a:spcPts val="0"/>
              </a:spcBef>
              <a:buClr>
                <a:schemeClr val="accent3"/>
              </a:buClr>
              <a:buSzPct val="100000"/>
              <a:buFont typeface="Georgia"/>
              <a:buNone/>
            </a:pPr>
            <a:r>
              <a:rPr lang="es-MX" sz="1800" b="1" dirty="0" smtClean="0">
                <a:solidFill>
                  <a:srgbClr val="0000CC"/>
                </a:solidFill>
              </a:rPr>
              <a:t>&lt;tipo de dato retorno&gt; </a:t>
            </a:r>
            <a:r>
              <a:rPr lang="es-MX" sz="1800" b="1" dirty="0" smtClean="0">
                <a:solidFill>
                  <a:srgbClr val="998307"/>
                </a:solidFill>
              </a:rPr>
              <a:t>&lt;nombre función&gt; </a:t>
            </a:r>
            <a:r>
              <a:rPr lang="es-MX" sz="1800" b="1" dirty="0" smtClean="0"/>
              <a:t>( </a:t>
            </a:r>
            <a:r>
              <a:rPr lang="es-MX" sz="1800" b="1" dirty="0" smtClean="0">
                <a:solidFill>
                  <a:srgbClr val="00B050"/>
                </a:solidFill>
              </a:rPr>
              <a:t>&lt;parámetros&gt; </a:t>
            </a:r>
            <a:r>
              <a:rPr lang="es-MX" sz="1800" b="1" dirty="0" smtClean="0"/>
              <a:t>)</a:t>
            </a:r>
            <a:endParaRPr lang="es-MX" sz="2000" b="1" dirty="0" smtClean="0"/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None/>
            </a:pPr>
            <a:r>
              <a:rPr lang="es-MX" sz="1800" b="1" dirty="0" smtClean="0"/>
              <a:t>{ </a:t>
            </a:r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None/>
            </a:pPr>
            <a:r>
              <a:rPr lang="es-MX" sz="1800" dirty="0" smtClean="0"/>
              <a:t> [instrucciones;]</a:t>
            </a:r>
            <a:endParaRPr lang="es-MX" sz="2000" dirty="0" smtClean="0"/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None/>
            </a:pPr>
            <a:r>
              <a:rPr lang="es-MX" sz="1800" dirty="0" smtClean="0"/>
              <a:t>   </a:t>
            </a:r>
            <a:r>
              <a:rPr lang="es-MX" sz="1800" dirty="0" err="1" smtClean="0">
                <a:solidFill>
                  <a:srgbClr val="FF0000"/>
                </a:solidFill>
              </a:rPr>
              <a:t>return</a:t>
            </a:r>
            <a:r>
              <a:rPr lang="es-MX" sz="1800" dirty="0" smtClean="0">
                <a:solidFill>
                  <a:srgbClr val="FF0000"/>
                </a:solidFill>
              </a:rPr>
              <a:t> </a:t>
            </a:r>
            <a:r>
              <a:rPr lang="es-MX" sz="1800" dirty="0" err="1" smtClean="0"/>
              <a:t>valorDeRetorno</a:t>
            </a:r>
            <a:r>
              <a:rPr lang="es-MX" sz="1800" dirty="0" smtClean="0"/>
              <a:t>;</a:t>
            </a:r>
            <a:endParaRPr lang="es-MX" sz="2000" dirty="0" smtClean="0"/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None/>
            </a:pPr>
            <a:r>
              <a:rPr lang="es-MX" sz="1800" b="1" dirty="0" smtClean="0"/>
              <a:t>}</a:t>
            </a:r>
            <a:endParaRPr lang="es-MX" sz="2000" b="1" dirty="0"/>
          </a:p>
        </p:txBody>
      </p:sp>
      <p:graphicFrame>
        <p:nvGraphicFramePr>
          <p:cNvPr id="26" name="Google Shape;270;p10"/>
          <p:cNvGraphicFramePr/>
          <p:nvPr>
            <p:extLst>
              <p:ext uri="{D42A27DB-BD31-4B8C-83A1-F6EECF244321}">
                <p14:modId xmlns:p14="http://schemas.microsoft.com/office/powerpoint/2010/main" val="1793578686"/>
              </p:ext>
            </p:extLst>
          </p:nvPr>
        </p:nvGraphicFramePr>
        <p:xfrm>
          <a:off x="533400" y="3183987"/>
          <a:ext cx="8906022" cy="3109000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2436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9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+mn-lt"/>
                        </a:rPr>
                        <a:t>&lt;</a:t>
                      </a:r>
                      <a:r>
                        <a:rPr lang="en-US" sz="1800" b="1" dirty="0" err="1">
                          <a:solidFill>
                            <a:srgbClr val="002060"/>
                          </a:solidFill>
                          <a:latin typeface="+mn-lt"/>
                        </a:rPr>
                        <a:t>tipo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+mn-lt"/>
                        </a:rPr>
                        <a:t> de </a:t>
                      </a:r>
                      <a:r>
                        <a:rPr lang="en-US" sz="1800" b="1" dirty="0" err="1">
                          <a:solidFill>
                            <a:srgbClr val="002060"/>
                          </a:solidFill>
                          <a:latin typeface="+mn-lt"/>
                        </a:rPr>
                        <a:t>dato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2060"/>
                          </a:solidFill>
                          <a:latin typeface="+mn-lt"/>
                        </a:rPr>
                        <a:t>retorno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+mn-lt"/>
                        </a:rPr>
                        <a:t>&gt; </a:t>
                      </a:r>
                      <a:endParaRPr sz="18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marL="91450" marR="91450" marT="45725" marB="45725">
                    <a:solidFill>
                      <a:srgbClr val="ABF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+mn-lt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, float, double, long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+mn-lt"/>
                        </a:rPr>
                        <a:t>long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, char, bool, etc.</a:t>
                      </a:r>
                      <a:endParaRPr sz="2000" dirty="0">
                        <a:solidFill>
                          <a:srgbClr val="002060"/>
                        </a:solidFill>
                        <a:latin typeface="+mn-lt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void</a:t>
                      </a:r>
                      <a:endParaRPr sz="180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marL="91450" marR="91450" marT="45725" marB="45725">
                    <a:solidFill>
                      <a:srgbClr val="ABF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+mn-lt"/>
                        </a:rPr>
                        <a:t>&lt;</a:t>
                      </a:r>
                      <a:r>
                        <a:rPr lang="en-US" sz="1800" b="1" dirty="0" err="1">
                          <a:solidFill>
                            <a:srgbClr val="002060"/>
                          </a:solidFill>
                          <a:latin typeface="+mn-lt"/>
                        </a:rPr>
                        <a:t>nombre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2060"/>
                          </a:solidFill>
                          <a:latin typeface="+mn-lt"/>
                        </a:rPr>
                        <a:t>función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+mn-lt"/>
                        </a:rPr>
                        <a:t>&gt;</a:t>
                      </a:r>
                      <a:endParaRPr sz="18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El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+mn-lt"/>
                        </a:rPr>
                        <a:t>nombre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 que se le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+mn-lt"/>
                        </a:rPr>
                        <a:t>desee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+mn-lt"/>
                        </a:rPr>
                        <a:t>dar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 a la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+mn-lt"/>
                        </a:rPr>
                        <a:t>función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+mn-lt"/>
                        </a:rPr>
                        <a:t>siempre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 y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+mn-lt"/>
                        </a:rPr>
                        <a:t>cuando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+mn-lt"/>
                        </a:rPr>
                        <a:t>respete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 las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+mn-lt"/>
                        </a:rPr>
                        <a:t>reglas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+mn-lt"/>
                        </a:rPr>
                        <a:t>establecidas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 para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+mn-lt"/>
                        </a:rPr>
                        <a:t>nombrar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 variables.</a:t>
                      </a:r>
                      <a:endParaRPr sz="180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+mn-lt"/>
                        </a:rPr>
                        <a:t>&lt;</a:t>
                      </a:r>
                      <a:r>
                        <a:rPr lang="en-US" sz="1800" b="1" dirty="0" err="1">
                          <a:solidFill>
                            <a:srgbClr val="002060"/>
                          </a:solidFill>
                          <a:latin typeface="+mn-lt"/>
                        </a:rPr>
                        <a:t>parámetros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+mn-lt"/>
                        </a:rPr>
                        <a:t>&gt; </a:t>
                      </a:r>
                      <a:endParaRPr sz="18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0, 1 o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+mn-lt"/>
                        </a:rPr>
                        <a:t>más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+mn-lt"/>
                        </a:rPr>
                        <a:t>parámetros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.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+mn-lt"/>
                        </a:rPr>
                        <a:t>Cada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+mn-lt"/>
                        </a:rPr>
                        <a:t>parámetro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+mn-lt"/>
                        </a:rPr>
                        <a:t>debe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+mn-lt"/>
                        </a:rPr>
                        <a:t>especificar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 el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+mn-lt"/>
                        </a:rPr>
                        <a:t>tipo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 de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+mn-lt"/>
                        </a:rPr>
                        <a:t>dato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 y el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+mn-lt"/>
                        </a:rPr>
                        <a:t>nombre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. Los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+mn-lt"/>
                        </a:rPr>
                        <a:t>parámetros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 se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+mn-lt"/>
                        </a:rPr>
                        <a:t>deben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+mn-lt"/>
                        </a:rPr>
                        <a:t>separar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 con comas.</a:t>
                      </a:r>
                      <a:endParaRPr sz="180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+mn-lt"/>
                        </a:rPr>
                        <a:t>return</a:t>
                      </a:r>
                      <a:endParaRPr sz="20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+mn-lt"/>
                        </a:rPr>
                        <a:t>Devuelve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 el valor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+mn-lt"/>
                        </a:rPr>
                        <a:t>esperado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. Si la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+mn-lt"/>
                        </a:rPr>
                        <a:t>función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+mn-lt"/>
                        </a:rPr>
                        <a:t>tiene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+mn-lt"/>
                        </a:rPr>
                        <a:t>como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+mn-lt"/>
                        </a:rPr>
                        <a:t>tipo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 de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+mn-lt"/>
                        </a:rPr>
                        <a:t>dato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+mn-lt"/>
                        </a:rPr>
                        <a:t>retorno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 un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+mn-lt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+mn-lt"/>
                        </a:rPr>
                        <a:t>entonces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 el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+mn-lt"/>
                        </a:rPr>
                        <a:t>valorDeRetorno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+mn-lt"/>
                        </a:rPr>
                        <a:t>deberá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+mn-lt"/>
                        </a:rPr>
                        <a:t>ser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 un int. </a:t>
                      </a:r>
                      <a:endParaRPr sz="2000" dirty="0">
                        <a:solidFill>
                          <a:srgbClr val="002060"/>
                        </a:solidFill>
                        <a:latin typeface="+mn-lt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+mn-lt"/>
                        </a:rPr>
                        <a:t>En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 el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+mn-lt"/>
                        </a:rPr>
                        <a:t>caso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 de que el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+mn-lt"/>
                        </a:rPr>
                        <a:t>tipo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 de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+mn-lt"/>
                        </a:rPr>
                        <a:t>dato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+mn-lt"/>
                        </a:rPr>
                        <a:t>retorno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 sea void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+mn-lt"/>
                        </a:rPr>
                        <a:t>bastará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 con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+mn-lt"/>
                        </a:rPr>
                        <a:t>poner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 return;</a:t>
                      </a:r>
                      <a:endParaRPr sz="180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179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21365</TotalTime>
  <Words>1327</Words>
  <Application>Microsoft Office PowerPoint</Application>
  <PresentationFormat>Personalizado</PresentationFormat>
  <Paragraphs>385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6" baseType="lpstr">
      <vt:lpstr>ＭＳ Ｐゴシック</vt:lpstr>
      <vt:lpstr>ＭＳ Ｐゴシック</vt:lpstr>
      <vt:lpstr>Arial</vt:lpstr>
      <vt:lpstr>Calibri</vt:lpstr>
      <vt:lpstr>Calibri Light</vt:lpstr>
      <vt:lpstr>Courier New</vt:lpstr>
      <vt:lpstr>Georgia</vt:lpstr>
      <vt:lpstr>Wingdings</vt:lpstr>
      <vt:lpstr>Tema de Office</vt:lpstr>
      <vt:lpstr>Presentación de PowerPoint</vt:lpstr>
      <vt:lpstr>Presentación de PowerPoint</vt:lpstr>
      <vt:lpstr>Videos introductorios</vt:lpstr>
      <vt:lpstr>Presentación de PowerPoint</vt:lpstr>
      <vt:lpstr>Contenido</vt:lpstr>
      <vt:lpstr>¿Qué es una función en programación?</vt:lpstr>
      <vt:lpstr>¿Qué es una función en programación?</vt:lpstr>
      <vt:lpstr>¿Qué es una función en programación?</vt:lpstr>
      <vt:lpstr>Sintaxis de una función</vt:lpstr>
      <vt:lpstr>Tipos de función</vt:lpstr>
      <vt:lpstr>Valores de retorno</vt:lpstr>
      <vt:lpstr>¿Cómo se trabaja?</vt:lpstr>
      <vt:lpstr>¿Cómo se trabaja?</vt:lpstr>
      <vt:lpstr>¿Cómo se trabaja?</vt:lpstr>
      <vt:lpstr>Aplicación</vt:lpstr>
      <vt:lpstr>¿Cómo se trabaja?</vt:lpstr>
      <vt:lpstr>Función main</vt:lpstr>
      <vt:lpstr>Jerarquía de funciones</vt:lpstr>
      <vt:lpstr>Presentación de PowerPoint</vt:lpstr>
      <vt:lpstr>Parámetro por valor</vt:lpstr>
      <vt:lpstr>Presentación de PowerPoint</vt:lpstr>
      <vt:lpstr>Parámetro por puntero</vt:lpstr>
      <vt:lpstr>Consideraciones</vt:lpstr>
      <vt:lpstr>Presentación de PowerPoint</vt:lpstr>
      <vt:lpstr>Namespace</vt:lpstr>
      <vt:lpstr>Namespace</vt:lpstr>
      <vt:lpstr>Namespace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Admin</cp:lastModifiedBy>
  <cp:revision>53</cp:revision>
  <dcterms:created xsi:type="dcterms:W3CDTF">2022-06-29T04:22:02Z</dcterms:created>
  <dcterms:modified xsi:type="dcterms:W3CDTF">2024-03-06T02:45:50Z</dcterms:modified>
</cp:coreProperties>
</file>