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72" r:id="rId2"/>
    <p:sldId id="256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70" r:id="rId14"/>
    <p:sldId id="268" r:id="rId15"/>
    <p:sldId id="269" r:id="rId16"/>
  </p:sldIdLst>
  <p:sldSz cx="9720263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89B11-AEE5-44A1-80D4-E38184A5857C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41425" y="1143000"/>
            <a:ext cx="4375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0ECF5-183F-4A3A-AD89-E85BBED610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4724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22363"/>
            <a:ext cx="826222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602038"/>
            <a:ext cx="72901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955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293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397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42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9740"/>
            <a:ext cx="838372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89465"/>
            <a:ext cx="83837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039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89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131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322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912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524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953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2024-1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E74A-622D-4723-BDFC-4E0DFBEEC54D}" type="slidenum">
              <a:rPr lang="es-MX" smtClean="0"/>
              <a:t>‹Nº›</a:t>
            </a:fld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00FB265-DE80-2617-0488-9E0954450A9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50125"/>
            <a:ext cx="9720263" cy="862604"/>
          </a:xfrm>
          <a:prstGeom prst="rect">
            <a:avLst/>
          </a:prstGeom>
        </p:spPr>
      </p:pic>
      <p:sp>
        <p:nvSpPr>
          <p:cNvPr id="9" name="1 Título"/>
          <p:cNvSpPr>
            <a:spLocks noGrp="1"/>
          </p:cNvSpPr>
          <p:nvPr userDrawn="1"/>
        </p:nvSpPr>
        <p:spPr bwMode="auto">
          <a:xfrm>
            <a:off x="179882" y="464696"/>
            <a:ext cx="7060367" cy="82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sz="2800" b="1" dirty="0" smtClean="0">
                <a:solidFill>
                  <a:schemeClr val="bg1"/>
                </a:solidFill>
                <a:latin typeface="+mn-lt"/>
              </a:rPr>
              <a:t>CC126: Introducción a los Algoritmos</a:t>
            </a:r>
          </a:p>
          <a:p>
            <a:pPr algn="l"/>
            <a:endParaRPr lang="es-PE" sz="28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060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hyperlink" Target="https://www.youtube.com/watch?v=m2Ux2PnJe6E" TargetMode="Externa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/>
        </p:nvSpPr>
        <p:spPr bwMode="auto">
          <a:xfrm>
            <a:off x="784753" y="1681395"/>
            <a:ext cx="6950171" cy="331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Profesores</a:t>
            </a:r>
            <a:r>
              <a:rPr lang="es-PE" sz="18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: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ARIAS ORIHUELA JOHN EDWARD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CANAVAL SANCHEZ LUIS MARTIN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CARDENAS MARIÑO FLOR CAGNIY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DIAZ SUAREZ JORGE EDUARDO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MENDIOLAZA CORNEJO EDSON DUILIO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MENDOZA PUERTA HENRY ANTONIO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PEREZ ROJAS JOHANN CRISTIAN BERNY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RAYMUNDO CHACALTANA LUIS ALBERTO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ROJAS SIHUAY DIEGO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ROSALES HUAMANCHUMO JAVIER ULISES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SALAS ARBAIZA CESAR ENRIQUE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ZUBIETA CARDENAS ROBERT ERNESTO</a:t>
            </a:r>
            <a:endParaRPr lang="es-PE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l"/>
            <a:endParaRPr lang="es-PE" sz="1800" b="1" dirty="0" smtClean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801357" y="1681395"/>
            <a:ext cx="41271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Unidad </a:t>
            </a:r>
            <a:r>
              <a:rPr lang="es-PE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2: </a:t>
            </a:r>
            <a:endParaRPr lang="es-PE" sz="3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s-PE" sz="3600" b="1" dirty="0" smtClean="0">
                <a:solidFill>
                  <a:srgbClr val="FF0000"/>
                </a:solidFill>
              </a:rPr>
              <a:t>Estructuras Selectivas</a:t>
            </a:r>
            <a:endParaRPr lang="es-PE" sz="3600" b="1" dirty="0">
              <a:solidFill>
                <a:srgbClr val="FF0000"/>
              </a:solidFill>
            </a:endParaRPr>
          </a:p>
        </p:txBody>
      </p:sp>
      <p:sp>
        <p:nvSpPr>
          <p:cNvPr id="6" name="1 Título"/>
          <p:cNvSpPr>
            <a:spLocks noGrp="1"/>
          </p:cNvSpPr>
          <p:nvPr/>
        </p:nvSpPr>
        <p:spPr bwMode="auto">
          <a:xfrm>
            <a:off x="1277364" y="5771735"/>
            <a:ext cx="7804611" cy="58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s-PE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Material elaborado por: </a:t>
            </a:r>
            <a:r>
              <a:rPr lang="es-P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Edson Mendiolaza Cornejo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2832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09862" y="1079293"/>
            <a:ext cx="8799226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b="1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s-MX" sz="15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MX" sz="1500" b="1" dirty="0" err="1" smtClean="0">
                <a:solidFill>
                  <a:schemeClr val="accent1">
                    <a:lumMod val="75000"/>
                  </a:schemeClr>
                </a:solidFill>
              </a:rPr>
              <a:t>main</a:t>
            </a:r>
            <a:r>
              <a:rPr lang="es-MX" sz="1500" b="1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es-MX" sz="15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MX" sz="1500" b="1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lvl="1"/>
            <a:r>
              <a:rPr lang="es-MX" sz="1500" dirty="0"/>
              <a:t>	</a:t>
            </a:r>
            <a:r>
              <a:rPr lang="es-MX" sz="1500" dirty="0" err="1"/>
              <a:t>float</a:t>
            </a:r>
            <a:r>
              <a:rPr lang="es-MX" sz="1500" dirty="0"/>
              <a:t> nota;</a:t>
            </a:r>
          </a:p>
          <a:p>
            <a:pPr lvl="1"/>
            <a:r>
              <a:rPr lang="es-MX" sz="1500" dirty="0"/>
              <a:t>	</a:t>
            </a:r>
            <a:r>
              <a:rPr lang="es-MX" sz="1500" dirty="0" err="1"/>
              <a:t>string</a:t>
            </a:r>
            <a:r>
              <a:rPr lang="es-MX" sz="1500" dirty="0"/>
              <a:t> estado;</a:t>
            </a:r>
          </a:p>
          <a:p>
            <a:pPr lvl="1"/>
            <a:r>
              <a:rPr lang="es-MX" sz="1500" dirty="0" smtClean="0"/>
              <a:t>	</a:t>
            </a:r>
            <a:r>
              <a:rPr lang="es-MX" sz="1500" dirty="0" err="1" smtClean="0"/>
              <a:t>cout</a:t>
            </a:r>
            <a:r>
              <a:rPr lang="es-MX" sz="1500" dirty="0"/>
              <a:t>&lt;&lt;"Ingrese la nota: </a:t>
            </a:r>
            <a:r>
              <a:rPr lang="es-MX" sz="1500" dirty="0" smtClean="0"/>
              <a:t>"; </a:t>
            </a:r>
            <a:r>
              <a:rPr lang="es-MX" sz="1500" dirty="0" err="1" smtClean="0"/>
              <a:t>cin</a:t>
            </a:r>
            <a:r>
              <a:rPr lang="es-MX" sz="1500" dirty="0"/>
              <a:t>&gt;&gt;nota;</a:t>
            </a:r>
          </a:p>
          <a:p>
            <a:pPr lvl="1"/>
            <a:r>
              <a:rPr lang="es-MX" sz="1500" dirty="0"/>
              <a:t>	</a:t>
            </a:r>
          </a:p>
          <a:p>
            <a:pPr lvl="1"/>
            <a:r>
              <a:rPr lang="es-MX" sz="1500" dirty="0"/>
              <a:t>	</a:t>
            </a:r>
            <a:r>
              <a:rPr lang="es-MX" sz="1500" b="1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s-MX" sz="15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s-MX" sz="1500" dirty="0"/>
              <a:t>nota&lt;=20 &amp;&amp; nota&gt;=10.5</a:t>
            </a:r>
            <a:r>
              <a:rPr lang="es-MX" sz="1500" dirty="0" smtClean="0">
                <a:solidFill>
                  <a:schemeClr val="accent1">
                    <a:lumMod val="75000"/>
                  </a:schemeClr>
                </a:solidFill>
              </a:rPr>
              <a:t>) {</a:t>
            </a:r>
            <a:endParaRPr lang="es-MX" sz="15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s-MX" sz="1500" dirty="0"/>
              <a:t>		estado="aprobada";</a:t>
            </a:r>
          </a:p>
          <a:p>
            <a:pPr lvl="1"/>
            <a:r>
              <a:rPr lang="es-MX" sz="1500" b="1" dirty="0"/>
              <a:t>	</a:t>
            </a:r>
            <a:r>
              <a:rPr lang="es-MX" sz="1500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lvl="1"/>
            <a:r>
              <a:rPr lang="es-MX" sz="1500" dirty="0"/>
              <a:t>	</a:t>
            </a:r>
            <a:r>
              <a:rPr lang="es-MX" sz="1500" b="1" dirty="0" err="1">
                <a:solidFill>
                  <a:schemeClr val="accent1">
                    <a:lumMod val="75000"/>
                  </a:schemeClr>
                </a:solidFill>
              </a:rPr>
              <a:t>else</a:t>
            </a:r>
            <a:endParaRPr lang="es-MX" sz="15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s-MX" sz="1500" b="1" dirty="0">
                <a:solidFill>
                  <a:schemeClr val="accent1">
                    <a:lumMod val="75000"/>
                  </a:schemeClr>
                </a:solidFill>
              </a:rPr>
              <a:t>	{</a:t>
            </a:r>
          </a:p>
          <a:p>
            <a:pPr lvl="1"/>
            <a:r>
              <a:rPr lang="es-MX" sz="1500" dirty="0"/>
              <a:t>		</a:t>
            </a:r>
            <a:r>
              <a:rPr lang="es-MX" sz="1500" b="1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s-MX" sz="15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s-MX" sz="1500" dirty="0"/>
              <a:t>nota&lt;10.5 &amp;&amp; nota&gt;=7</a:t>
            </a:r>
            <a:r>
              <a:rPr lang="es-MX" sz="1500" b="1" dirty="0" smtClean="0">
                <a:solidFill>
                  <a:schemeClr val="accent1">
                    <a:lumMod val="75000"/>
                  </a:schemeClr>
                </a:solidFill>
              </a:rPr>
              <a:t>) {</a:t>
            </a:r>
            <a:endParaRPr lang="es-MX" sz="15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s-MX" sz="1500" dirty="0"/>
              <a:t>			estado="desaprobada";</a:t>
            </a:r>
          </a:p>
          <a:p>
            <a:pPr lvl="1"/>
            <a:r>
              <a:rPr lang="es-MX" sz="1500" dirty="0"/>
              <a:t>		</a:t>
            </a:r>
            <a:r>
              <a:rPr lang="es-MX" sz="1500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lvl="1"/>
            <a:r>
              <a:rPr lang="es-MX" sz="1500" b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s-MX" sz="1500" b="1" dirty="0" err="1" smtClean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s-MX" sz="1500" b="1" dirty="0" smtClean="0">
                <a:solidFill>
                  <a:schemeClr val="accent1">
                    <a:lumMod val="75000"/>
                  </a:schemeClr>
                </a:solidFill>
              </a:rPr>
              <a:t> {</a:t>
            </a:r>
            <a:endParaRPr lang="es-MX" sz="15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s-MX" sz="1500" dirty="0"/>
              <a:t>			</a:t>
            </a:r>
            <a:r>
              <a:rPr lang="es-MX" sz="1500" b="1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s-MX" sz="15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s-MX" sz="1500" dirty="0"/>
              <a:t>nota&gt;=0 &amp;&amp; nota&lt;7</a:t>
            </a:r>
            <a:r>
              <a:rPr lang="es-MX" sz="1500" b="1" dirty="0" smtClean="0">
                <a:solidFill>
                  <a:schemeClr val="accent1">
                    <a:lumMod val="75000"/>
                  </a:schemeClr>
                </a:solidFill>
              </a:rPr>
              <a:t>) {</a:t>
            </a:r>
            <a:endParaRPr lang="es-MX" sz="15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s-MX" sz="1500" dirty="0"/>
              <a:t>				estado="reprobada";</a:t>
            </a:r>
          </a:p>
          <a:p>
            <a:pPr lvl="1"/>
            <a:r>
              <a:rPr lang="es-MX" sz="1500" dirty="0"/>
              <a:t>			</a:t>
            </a:r>
            <a:r>
              <a:rPr lang="es-MX" sz="1500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lvl="1"/>
            <a:r>
              <a:rPr lang="es-MX" sz="1500" b="1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es-MX" sz="1500" b="1" dirty="0" err="1" smtClean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s-MX" sz="1500" b="1" dirty="0" smtClean="0">
                <a:solidFill>
                  <a:schemeClr val="accent1">
                    <a:lumMod val="75000"/>
                  </a:schemeClr>
                </a:solidFill>
              </a:rPr>
              <a:t>   {</a:t>
            </a:r>
            <a:endParaRPr lang="es-MX" sz="15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s-MX" sz="1500" dirty="0"/>
              <a:t>				estado="\"Datos incorrectos\"";</a:t>
            </a:r>
          </a:p>
          <a:p>
            <a:pPr lvl="1"/>
            <a:r>
              <a:rPr lang="es-MX" sz="1500" dirty="0"/>
              <a:t>			</a:t>
            </a:r>
            <a:r>
              <a:rPr lang="es-MX" sz="1500" b="1" dirty="0" smtClean="0">
                <a:solidFill>
                  <a:schemeClr val="accent1">
                    <a:lumMod val="75000"/>
                  </a:schemeClr>
                </a:solidFill>
              </a:rPr>
              <a:t>           }</a:t>
            </a:r>
            <a:endParaRPr lang="es-MX" sz="15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s-MX" sz="1500" b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s-MX" sz="1500" b="1" dirty="0" smtClean="0">
                <a:solidFill>
                  <a:schemeClr val="accent1">
                    <a:lumMod val="75000"/>
                  </a:schemeClr>
                </a:solidFill>
              </a:rPr>
              <a:t>           }</a:t>
            </a:r>
            <a:endParaRPr lang="es-MX" sz="15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s-MX" sz="1500" dirty="0"/>
              <a:t>	</a:t>
            </a:r>
            <a:r>
              <a:rPr lang="es-MX" sz="1500" b="1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s-MX" sz="15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s-MX" sz="1500" dirty="0"/>
              <a:t>	</a:t>
            </a:r>
            <a:r>
              <a:rPr lang="es-MX" sz="1500" dirty="0" err="1"/>
              <a:t>cout</a:t>
            </a:r>
            <a:r>
              <a:rPr lang="es-MX" sz="1500" dirty="0"/>
              <a:t>&lt;&lt;"La persona se encuentra </a:t>
            </a:r>
            <a:r>
              <a:rPr lang="es-MX" sz="1500" dirty="0" smtClean="0"/>
              <a:t>"&lt;&lt;estado;</a:t>
            </a:r>
          </a:p>
          <a:p>
            <a:r>
              <a:rPr lang="es-MX" sz="1500" b="1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s-MX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1 Título"/>
          <p:cNvSpPr>
            <a:spLocks noGrp="1"/>
          </p:cNvSpPr>
          <p:nvPr/>
        </p:nvSpPr>
        <p:spPr bwMode="auto">
          <a:xfrm>
            <a:off x="5216577" y="1079293"/>
            <a:ext cx="6443540" cy="82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Estructura “</a:t>
            </a:r>
            <a:r>
              <a:rPr lang="es-PE" sz="3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if</a:t>
            </a:r>
            <a:r>
              <a:rPr lang="es-PE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anidado”</a:t>
            </a:r>
            <a:endParaRPr lang="es-PE" sz="3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021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/>
        </p:nvSpPr>
        <p:spPr bwMode="auto">
          <a:xfrm>
            <a:off x="419725" y="1011438"/>
            <a:ext cx="6443540" cy="82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sz="3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switch</a:t>
            </a:r>
            <a:endParaRPr lang="es-PE" sz="3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474148"/>
              </p:ext>
            </p:extLst>
          </p:nvPr>
        </p:nvGraphicFramePr>
        <p:xfrm>
          <a:off x="553664" y="1624387"/>
          <a:ext cx="3895725" cy="494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Imagen de mapa de bits" r:id="rId3" imgW="3895560" imgH="4943520" progId="Paint.Picture">
                  <p:embed/>
                </p:oleObj>
              </mc:Choice>
              <mc:Fallback>
                <p:oleObj name="Imagen de mapa de bits" r:id="rId3" imgW="3895560" imgH="4943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3664" y="1624387"/>
                        <a:ext cx="3895725" cy="494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ángulo 3"/>
          <p:cNvSpPr/>
          <p:nvPr/>
        </p:nvSpPr>
        <p:spPr>
          <a:xfrm>
            <a:off x="4813899" y="1835897"/>
            <a:ext cx="45249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dirty="0" smtClean="0">
                <a:solidFill>
                  <a:srgbClr val="002060"/>
                </a:solidFill>
              </a:rPr>
              <a:t>Ejecuta </a:t>
            </a:r>
            <a:r>
              <a:rPr lang="es-MX" dirty="0">
                <a:solidFill>
                  <a:srgbClr val="002060"/>
                </a:solidFill>
              </a:rPr>
              <a:t>un bloque de sentencias si una variable o expresión entera coincide con alguno de los valores proporcionados en una lista de constantes enteras (literales </a:t>
            </a:r>
            <a:r>
              <a:rPr lang="es-MX" dirty="0" err="1">
                <a:solidFill>
                  <a:srgbClr val="002060"/>
                </a:solidFill>
              </a:rPr>
              <a:t>int</a:t>
            </a:r>
            <a:r>
              <a:rPr lang="es-MX" dirty="0">
                <a:solidFill>
                  <a:srgbClr val="002060"/>
                </a:solidFill>
              </a:rPr>
              <a:t> o </a:t>
            </a:r>
            <a:r>
              <a:rPr lang="es-MX" dirty="0" err="1">
                <a:solidFill>
                  <a:srgbClr val="002060"/>
                </a:solidFill>
              </a:rPr>
              <a:t>char</a:t>
            </a:r>
            <a:r>
              <a:rPr lang="es-MX" dirty="0">
                <a:solidFill>
                  <a:srgbClr val="002060"/>
                </a:solidFill>
              </a:rPr>
              <a:t> , por ejemplo).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113703" y="3983636"/>
            <a:ext cx="42251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200" dirty="0">
                <a:solidFill>
                  <a:srgbClr val="002060"/>
                </a:solidFill>
              </a:rPr>
              <a:t>https://docs.microsoft.com/en-us/cpp/cpp/switch-statement-cpp?view=msvc-170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043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813899" y="1835897"/>
            <a:ext cx="45249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000" dirty="0" smtClean="0">
                <a:solidFill>
                  <a:srgbClr val="002060"/>
                </a:solidFill>
              </a:rPr>
              <a:t>Ejecuta </a:t>
            </a:r>
            <a:r>
              <a:rPr lang="es-MX" sz="2000" dirty="0">
                <a:solidFill>
                  <a:srgbClr val="002060"/>
                </a:solidFill>
              </a:rPr>
              <a:t>un bloque de sentencias si una variable o expresión entera coincide con alguno de los valores proporcionados en una lista de constantes enteras (literales </a:t>
            </a:r>
            <a:r>
              <a:rPr lang="es-MX" sz="2000" dirty="0" err="1">
                <a:solidFill>
                  <a:srgbClr val="002060"/>
                </a:solidFill>
              </a:rPr>
              <a:t>int</a:t>
            </a:r>
            <a:r>
              <a:rPr lang="es-MX" sz="2000" dirty="0">
                <a:solidFill>
                  <a:srgbClr val="002060"/>
                </a:solidFill>
              </a:rPr>
              <a:t> o </a:t>
            </a:r>
            <a:r>
              <a:rPr lang="es-MX" sz="2000" dirty="0" err="1" smtClean="0">
                <a:solidFill>
                  <a:srgbClr val="002060"/>
                </a:solidFill>
              </a:rPr>
              <a:t>char</a:t>
            </a:r>
            <a:r>
              <a:rPr lang="es-MX" sz="2000" dirty="0" smtClean="0">
                <a:solidFill>
                  <a:srgbClr val="002060"/>
                </a:solidFill>
              </a:rPr>
              <a:t>).</a:t>
            </a:r>
            <a:endParaRPr lang="es-MX" sz="2000" dirty="0">
              <a:solidFill>
                <a:srgbClr val="00206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113703" y="3983636"/>
            <a:ext cx="42251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200" dirty="0">
                <a:solidFill>
                  <a:srgbClr val="002060"/>
                </a:solidFill>
              </a:rPr>
              <a:t>https://docs.microsoft.com/en-us/cpp/cpp/switch-statement-cpp?view=msvc-170</a:t>
            </a:r>
          </a:p>
        </p:txBody>
      </p:sp>
      <p:pic>
        <p:nvPicPr>
          <p:cNvPr id="12290" name="Picture 2" descr="Quiz &amp; Worksheet - Switch Statements in C++ | Study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28" y="1484027"/>
            <a:ext cx="3859987" cy="41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12</a:t>
            </a:fld>
            <a:endParaRPr lang="es-MX"/>
          </a:p>
        </p:txBody>
      </p:sp>
      <p:sp>
        <p:nvSpPr>
          <p:cNvPr id="9" name="1 Título"/>
          <p:cNvSpPr>
            <a:spLocks noGrp="1"/>
          </p:cNvSpPr>
          <p:nvPr/>
        </p:nvSpPr>
        <p:spPr bwMode="auto">
          <a:xfrm>
            <a:off x="333511" y="907064"/>
            <a:ext cx="6443540" cy="82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sz="3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switch</a:t>
            </a:r>
            <a:endParaRPr lang="es-PE" sz="3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9285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/>
        </p:nvSpPr>
        <p:spPr bwMode="auto">
          <a:xfrm>
            <a:off x="4860131" y="1095082"/>
            <a:ext cx="6443540" cy="82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sz="4000" b="1" dirty="0" err="1" smtClean="0">
                <a:solidFill>
                  <a:schemeClr val="bg1"/>
                </a:solidFill>
                <a:latin typeface="+mn-lt"/>
              </a:rPr>
              <a:t>switch</a:t>
            </a:r>
            <a:endParaRPr lang="es-PE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39964" y="1095082"/>
            <a:ext cx="925887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MX" b="1" dirty="0" err="1">
                <a:solidFill>
                  <a:schemeClr val="accent1">
                    <a:lumMod val="75000"/>
                  </a:schemeClr>
                </a:solidFill>
              </a:rPr>
              <a:t>main</a:t>
            </a:r>
            <a:r>
              <a:rPr lang="es-MX" b="1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r>
              <a:rPr lang="es-MX" dirty="0"/>
              <a:t>    </a:t>
            </a:r>
            <a:r>
              <a:rPr lang="es-MX" dirty="0" err="1"/>
              <a:t>char</a:t>
            </a:r>
            <a:r>
              <a:rPr lang="es-MX" dirty="0"/>
              <a:t> </a:t>
            </a:r>
            <a:r>
              <a:rPr lang="es-MX" dirty="0" err="1"/>
              <a:t>oper</a:t>
            </a:r>
            <a:r>
              <a:rPr lang="es-MX" dirty="0"/>
              <a:t>;</a:t>
            </a:r>
          </a:p>
          <a:p>
            <a:r>
              <a:rPr lang="es-MX" dirty="0"/>
              <a:t>    </a:t>
            </a:r>
            <a:r>
              <a:rPr lang="es-MX" dirty="0" err="1"/>
              <a:t>float</a:t>
            </a:r>
            <a:r>
              <a:rPr lang="es-MX" dirty="0"/>
              <a:t> num1, num2;</a:t>
            </a:r>
          </a:p>
          <a:p>
            <a:r>
              <a:rPr lang="es-MX" dirty="0"/>
              <a:t>    </a:t>
            </a:r>
            <a:r>
              <a:rPr lang="es-MX" dirty="0" err="1"/>
              <a:t>cout</a:t>
            </a:r>
            <a:r>
              <a:rPr lang="es-MX" dirty="0"/>
              <a:t> &lt;&lt; "</a:t>
            </a:r>
            <a:r>
              <a:rPr lang="es-MX" dirty="0" err="1"/>
              <a:t>Enter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operator</a:t>
            </a:r>
            <a:r>
              <a:rPr lang="es-MX" dirty="0"/>
              <a:t> (+, -, *, /): </a:t>
            </a:r>
            <a:r>
              <a:rPr lang="es-MX" dirty="0" smtClean="0"/>
              <a:t>";        </a:t>
            </a:r>
            <a:r>
              <a:rPr lang="es-MX" dirty="0" err="1"/>
              <a:t>cin</a:t>
            </a:r>
            <a:r>
              <a:rPr lang="es-MX" dirty="0"/>
              <a:t> &gt;&gt; </a:t>
            </a:r>
            <a:r>
              <a:rPr lang="es-MX" dirty="0" err="1"/>
              <a:t>oper</a:t>
            </a:r>
            <a:r>
              <a:rPr lang="es-MX" dirty="0"/>
              <a:t>;</a:t>
            </a:r>
          </a:p>
          <a:p>
            <a:r>
              <a:rPr lang="es-MX" dirty="0"/>
              <a:t>    </a:t>
            </a:r>
            <a:r>
              <a:rPr lang="es-MX" dirty="0" err="1"/>
              <a:t>cout</a:t>
            </a:r>
            <a:r>
              <a:rPr lang="es-MX" dirty="0"/>
              <a:t> &lt;&lt; "</a:t>
            </a:r>
            <a:r>
              <a:rPr lang="es-MX" dirty="0" err="1"/>
              <a:t>Enter</a:t>
            </a:r>
            <a:r>
              <a:rPr lang="es-MX" dirty="0"/>
              <a:t> </a:t>
            </a:r>
            <a:r>
              <a:rPr lang="es-MX" dirty="0" err="1"/>
              <a:t>two</a:t>
            </a:r>
            <a:r>
              <a:rPr lang="es-MX" dirty="0"/>
              <a:t> </a:t>
            </a:r>
            <a:r>
              <a:rPr lang="es-MX" dirty="0" err="1"/>
              <a:t>numbers</a:t>
            </a:r>
            <a:r>
              <a:rPr lang="es-MX" dirty="0"/>
              <a:t>: " &lt;&lt; </a:t>
            </a:r>
            <a:r>
              <a:rPr lang="es-MX" dirty="0" err="1"/>
              <a:t>endl</a:t>
            </a:r>
            <a:r>
              <a:rPr lang="es-MX" dirty="0" smtClean="0"/>
              <a:t>;        </a:t>
            </a:r>
            <a:r>
              <a:rPr lang="es-MX" dirty="0" err="1"/>
              <a:t>cin</a:t>
            </a:r>
            <a:r>
              <a:rPr lang="es-MX" dirty="0"/>
              <a:t> &gt;&gt; num1 &gt;&gt; num2;</a:t>
            </a:r>
          </a:p>
          <a:p>
            <a:endParaRPr lang="es-MX" dirty="0"/>
          </a:p>
          <a:p>
            <a:r>
              <a:rPr lang="es-MX" dirty="0"/>
              <a:t>    </a:t>
            </a:r>
            <a:r>
              <a:rPr lang="es-MX" b="1" dirty="0" err="1">
                <a:solidFill>
                  <a:srgbClr val="0070C0"/>
                </a:solidFill>
              </a:rPr>
              <a:t>switch</a:t>
            </a:r>
            <a:r>
              <a:rPr lang="es-MX" dirty="0"/>
              <a:t> (</a:t>
            </a:r>
            <a:r>
              <a:rPr lang="es-MX" b="1" dirty="0" err="1">
                <a:solidFill>
                  <a:schemeClr val="accent2">
                    <a:lumMod val="75000"/>
                  </a:schemeClr>
                </a:solidFill>
              </a:rPr>
              <a:t>oper</a:t>
            </a:r>
            <a:r>
              <a:rPr lang="es-MX" dirty="0"/>
              <a:t>) </a:t>
            </a:r>
            <a:r>
              <a:rPr lang="es-MX" b="1" dirty="0">
                <a:solidFill>
                  <a:srgbClr val="0070C0"/>
                </a:solidFill>
              </a:rPr>
              <a:t>{</a:t>
            </a:r>
          </a:p>
          <a:p>
            <a:r>
              <a:rPr lang="es-MX" dirty="0"/>
              <a:t>        </a:t>
            </a:r>
            <a:r>
              <a:rPr lang="es-MX" b="1" dirty="0">
                <a:solidFill>
                  <a:srgbClr val="0070C0"/>
                </a:solidFill>
              </a:rPr>
              <a:t>case </a:t>
            </a:r>
            <a:r>
              <a:rPr lang="es-MX" b="1" dirty="0" smtClean="0">
                <a:solidFill>
                  <a:srgbClr val="0070C0"/>
                </a:solidFill>
              </a:rPr>
              <a:t>'+‘ :    </a:t>
            </a:r>
            <a:r>
              <a:rPr lang="es-MX" dirty="0" err="1" smtClean="0"/>
              <a:t>cout</a:t>
            </a:r>
            <a:r>
              <a:rPr lang="es-MX" dirty="0" smtClean="0"/>
              <a:t> </a:t>
            </a:r>
            <a:r>
              <a:rPr lang="es-MX" dirty="0"/>
              <a:t>&lt;&lt; num1 &lt;&lt; " + " &lt;&lt; num2 &lt;&lt; " = " &lt;&lt; num1 + num2</a:t>
            </a:r>
            <a:r>
              <a:rPr lang="es-MX" dirty="0" smtClean="0"/>
              <a:t>;            </a:t>
            </a:r>
            <a:r>
              <a:rPr lang="es-MX" dirty="0">
                <a:solidFill>
                  <a:srgbClr val="0070C0"/>
                </a:solidFill>
              </a:rPr>
              <a:t>break</a:t>
            </a:r>
            <a:r>
              <a:rPr lang="es-MX" dirty="0"/>
              <a:t>;</a:t>
            </a:r>
          </a:p>
          <a:p>
            <a:r>
              <a:rPr lang="es-MX" dirty="0"/>
              <a:t>        </a:t>
            </a:r>
            <a:r>
              <a:rPr lang="es-MX" b="1" dirty="0">
                <a:solidFill>
                  <a:srgbClr val="0070C0"/>
                </a:solidFill>
              </a:rPr>
              <a:t>case </a:t>
            </a:r>
            <a:r>
              <a:rPr lang="es-MX" b="1" dirty="0" smtClean="0">
                <a:solidFill>
                  <a:srgbClr val="0070C0"/>
                </a:solidFill>
              </a:rPr>
              <a:t>'-‘  :     </a:t>
            </a:r>
            <a:r>
              <a:rPr lang="es-MX" dirty="0" err="1" smtClean="0"/>
              <a:t>cout</a:t>
            </a:r>
            <a:r>
              <a:rPr lang="es-MX" dirty="0" smtClean="0"/>
              <a:t> </a:t>
            </a:r>
            <a:r>
              <a:rPr lang="es-MX" dirty="0"/>
              <a:t>&lt;&lt; num1 &lt;&lt; " - " &lt;&lt; num2 &lt;&lt; " = " &lt;&lt; num1 - num2</a:t>
            </a:r>
            <a:r>
              <a:rPr lang="es-MX" dirty="0" smtClean="0"/>
              <a:t>;             </a:t>
            </a:r>
            <a:r>
              <a:rPr lang="es-MX" dirty="0" smtClean="0">
                <a:solidFill>
                  <a:srgbClr val="0070C0"/>
                </a:solidFill>
              </a:rPr>
              <a:t>break</a:t>
            </a:r>
            <a:r>
              <a:rPr lang="es-MX" dirty="0"/>
              <a:t>;</a:t>
            </a:r>
          </a:p>
          <a:p>
            <a:r>
              <a:rPr lang="es-MX" dirty="0"/>
              <a:t>        </a:t>
            </a:r>
            <a:r>
              <a:rPr lang="es-MX" b="1" dirty="0">
                <a:solidFill>
                  <a:srgbClr val="0070C0"/>
                </a:solidFill>
              </a:rPr>
              <a:t>case </a:t>
            </a:r>
            <a:r>
              <a:rPr lang="es-MX" b="1" dirty="0" smtClean="0">
                <a:solidFill>
                  <a:srgbClr val="0070C0"/>
                </a:solidFill>
              </a:rPr>
              <a:t>'*‘ :    </a:t>
            </a:r>
            <a:r>
              <a:rPr lang="es-MX" dirty="0" err="1"/>
              <a:t>cout</a:t>
            </a:r>
            <a:r>
              <a:rPr lang="es-MX" dirty="0"/>
              <a:t> &lt;&lt; num1 &lt;&lt; " * " &lt;&lt; num2 &lt;&lt; " = " &lt;&lt; num1 * num2</a:t>
            </a:r>
            <a:r>
              <a:rPr lang="es-MX" dirty="0" smtClean="0"/>
              <a:t>;            </a:t>
            </a:r>
            <a:r>
              <a:rPr lang="es-MX" dirty="0">
                <a:solidFill>
                  <a:srgbClr val="0070C0"/>
                </a:solidFill>
              </a:rPr>
              <a:t>break</a:t>
            </a:r>
            <a:r>
              <a:rPr lang="es-MX" dirty="0"/>
              <a:t>;</a:t>
            </a:r>
          </a:p>
          <a:p>
            <a:r>
              <a:rPr lang="es-MX" dirty="0"/>
              <a:t>        </a:t>
            </a:r>
            <a:r>
              <a:rPr lang="es-MX" b="1" dirty="0">
                <a:solidFill>
                  <a:srgbClr val="0070C0"/>
                </a:solidFill>
              </a:rPr>
              <a:t>case </a:t>
            </a:r>
            <a:r>
              <a:rPr lang="es-MX" b="1" dirty="0" smtClean="0">
                <a:solidFill>
                  <a:srgbClr val="0070C0"/>
                </a:solidFill>
              </a:rPr>
              <a:t>'/‘  :    </a:t>
            </a:r>
            <a:r>
              <a:rPr lang="es-MX" dirty="0" err="1"/>
              <a:t>cout</a:t>
            </a:r>
            <a:r>
              <a:rPr lang="es-MX" dirty="0"/>
              <a:t> &lt;&lt; num1 &lt;&lt; " / " &lt;&lt; num2 &lt;&lt; " = " &lt;&lt; num1 / num2</a:t>
            </a:r>
            <a:r>
              <a:rPr lang="es-MX" dirty="0" smtClean="0"/>
              <a:t>;             </a:t>
            </a:r>
            <a:r>
              <a:rPr lang="es-MX" dirty="0">
                <a:solidFill>
                  <a:srgbClr val="0070C0"/>
                </a:solidFill>
              </a:rPr>
              <a:t>break</a:t>
            </a:r>
            <a:r>
              <a:rPr lang="es-MX" dirty="0"/>
              <a:t>;</a:t>
            </a:r>
          </a:p>
          <a:p>
            <a:r>
              <a:rPr lang="es-MX" dirty="0"/>
              <a:t>        </a:t>
            </a:r>
            <a:r>
              <a:rPr lang="es-MX" b="1" dirty="0" smtClean="0">
                <a:solidFill>
                  <a:srgbClr val="0070C0"/>
                </a:solidFill>
              </a:rPr>
              <a:t>default  :</a:t>
            </a:r>
            <a:endParaRPr lang="es-MX" b="1" dirty="0">
              <a:solidFill>
                <a:srgbClr val="0070C0"/>
              </a:solidFill>
            </a:endParaRPr>
          </a:p>
          <a:p>
            <a:r>
              <a:rPr lang="es-MX" dirty="0"/>
              <a:t>            </a:t>
            </a:r>
            <a:r>
              <a:rPr lang="es-MX" dirty="0">
                <a:solidFill>
                  <a:srgbClr val="00B050"/>
                </a:solidFill>
              </a:rPr>
              <a:t>// </a:t>
            </a:r>
            <a:r>
              <a:rPr lang="es-MX" dirty="0" err="1">
                <a:solidFill>
                  <a:srgbClr val="00B050"/>
                </a:solidFill>
              </a:rPr>
              <a:t>operator</a:t>
            </a:r>
            <a:r>
              <a:rPr lang="es-MX" dirty="0">
                <a:solidFill>
                  <a:srgbClr val="00B050"/>
                </a:solidFill>
              </a:rPr>
              <a:t> </a:t>
            </a:r>
            <a:r>
              <a:rPr lang="es-MX" dirty="0" err="1">
                <a:solidFill>
                  <a:srgbClr val="00B050"/>
                </a:solidFill>
              </a:rPr>
              <a:t>is</a:t>
            </a:r>
            <a:r>
              <a:rPr lang="es-MX" dirty="0">
                <a:solidFill>
                  <a:srgbClr val="00B050"/>
                </a:solidFill>
              </a:rPr>
              <a:t> </a:t>
            </a:r>
            <a:r>
              <a:rPr lang="es-MX" dirty="0" err="1">
                <a:solidFill>
                  <a:srgbClr val="00B050"/>
                </a:solidFill>
              </a:rPr>
              <a:t>doesn't</a:t>
            </a:r>
            <a:r>
              <a:rPr lang="es-MX" dirty="0">
                <a:solidFill>
                  <a:srgbClr val="00B050"/>
                </a:solidFill>
              </a:rPr>
              <a:t> match </a:t>
            </a:r>
            <a:r>
              <a:rPr lang="es-MX" dirty="0" err="1">
                <a:solidFill>
                  <a:srgbClr val="00B050"/>
                </a:solidFill>
              </a:rPr>
              <a:t>any</a:t>
            </a:r>
            <a:r>
              <a:rPr lang="es-MX" dirty="0">
                <a:solidFill>
                  <a:srgbClr val="00B050"/>
                </a:solidFill>
              </a:rPr>
              <a:t> case </a:t>
            </a:r>
            <a:r>
              <a:rPr lang="es-MX" dirty="0" err="1">
                <a:solidFill>
                  <a:srgbClr val="00B050"/>
                </a:solidFill>
              </a:rPr>
              <a:t>constant</a:t>
            </a:r>
            <a:r>
              <a:rPr lang="es-MX" dirty="0">
                <a:solidFill>
                  <a:srgbClr val="00B050"/>
                </a:solidFill>
              </a:rPr>
              <a:t> (+, -, *, /)</a:t>
            </a:r>
          </a:p>
          <a:p>
            <a:r>
              <a:rPr lang="es-MX" dirty="0"/>
              <a:t>            </a:t>
            </a:r>
            <a:r>
              <a:rPr lang="es-MX" dirty="0" err="1"/>
              <a:t>cout</a:t>
            </a:r>
            <a:r>
              <a:rPr lang="es-MX" dirty="0"/>
              <a:t> &lt;&lt; "Error!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operator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correct</a:t>
            </a:r>
            <a:r>
              <a:rPr lang="es-MX" dirty="0"/>
              <a:t>";</a:t>
            </a:r>
          </a:p>
          <a:p>
            <a:r>
              <a:rPr lang="es-MX" dirty="0"/>
              <a:t>            </a:t>
            </a:r>
            <a:r>
              <a:rPr lang="es-MX" b="1" dirty="0">
                <a:solidFill>
                  <a:srgbClr val="0070C0"/>
                </a:solidFill>
              </a:rPr>
              <a:t>break;</a:t>
            </a:r>
          </a:p>
          <a:p>
            <a:r>
              <a:rPr lang="es-MX" dirty="0"/>
              <a:t>    </a:t>
            </a:r>
            <a:r>
              <a:rPr lang="es-MX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endParaRPr lang="es-MX" dirty="0"/>
          </a:p>
          <a:p>
            <a:r>
              <a:rPr lang="es-MX" dirty="0"/>
              <a:t>    </a:t>
            </a:r>
            <a:r>
              <a:rPr lang="es-MX" b="1" dirty="0" err="1"/>
              <a:t>return</a:t>
            </a:r>
            <a:r>
              <a:rPr lang="es-MX" b="1" dirty="0"/>
              <a:t> 0;</a:t>
            </a:r>
          </a:p>
          <a:p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21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/>
        </p:nvSpPr>
        <p:spPr bwMode="auto">
          <a:xfrm>
            <a:off x="94062" y="1082675"/>
            <a:ext cx="6443540" cy="82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Operador ternario</a:t>
            </a:r>
            <a:endParaRPr lang="es-PE" sz="3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818859" y="3841803"/>
            <a:ext cx="57811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002060"/>
                </a:solidFill>
              </a:rPr>
              <a:t>El operador condicional es similar a la instrucción </a:t>
            </a:r>
            <a:r>
              <a:rPr lang="es-MX" b="1" dirty="0" err="1">
                <a:solidFill>
                  <a:srgbClr val="002060"/>
                </a:solidFill>
              </a:rPr>
              <a:t>if-else</a:t>
            </a:r>
            <a:r>
              <a:rPr lang="es-MX" b="1" dirty="0">
                <a:solidFill>
                  <a:srgbClr val="002060"/>
                </a:solidFill>
              </a:rPr>
              <a:t>,</a:t>
            </a:r>
            <a:r>
              <a:rPr lang="es-MX" dirty="0">
                <a:solidFill>
                  <a:srgbClr val="002060"/>
                </a:solidFill>
              </a:rPr>
              <a:t> ya que sigue el mismo algoritmo que la instrucción </a:t>
            </a:r>
            <a:r>
              <a:rPr lang="es-MX" b="1" dirty="0" err="1">
                <a:solidFill>
                  <a:srgbClr val="002060"/>
                </a:solidFill>
              </a:rPr>
              <a:t>if-else</a:t>
            </a:r>
            <a:r>
              <a:rPr lang="es-MX" dirty="0">
                <a:solidFill>
                  <a:srgbClr val="002060"/>
                </a:solidFill>
              </a:rPr>
              <a:t>, pero el operador condicional ocupa menos espacio y ayuda a escribir las declaraciones </a:t>
            </a:r>
            <a:r>
              <a:rPr lang="es-MX" dirty="0" err="1">
                <a:solidFill>
                  <a:srgbClr val="002060"/>
                </a:solidFill>
              </a:rPr>
              <a:t>if-else</a:t>
            </a:r>
            <a:r>
              <a:rPr lang="es-MX" dirty="0">
                <a:solidFill>
                  <a:srgbClr val="002060"/>
                </a:solidFill>
              </a:rPr>
              <a:t> de la forma más </a:t>
            </a:r>
            <a:r>
              <a:rPr lang="es-MX" dirty="0" smtClean="0">
                <a:solidFill>
                  <a:srgbClr val="002060"/>
                </a:solidFill>
              </a:rPr>
              <a:t>corta </a:t>
            </a:r>
            <a:r>
              <a:rPr lang="es-MX" dirty="0">
                <a:solidFill>
                  <a:srgbClr val="002060"/>
                </a:solidFill>
              </a:rPr>
              <a:t>posible.</a:t>
            </a: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712625"/>
              </p:ext>
            </p:extLst>
          </p:nvPr>
        </p:nvGraphicFramePr>
        <p:xfrm>
          <a:off x="1469348" y="1895528"/>
          <a:ext cx="648017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Imagen de mapa de bits" r:id="rId3" imgW="11896560" imgH="3571920" progId="Paint.Picture">
                  <p:embed/>
                </p:oleObj>
              </mc:Choice>
              <mc:Fallback>
                <p:oleObj name="Imagen de mapa de bits" r:id="rId3" imgW="11896560" imgH="3571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9348" y="1895528"/>
                        <a:ext cx="6480175" cy="194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12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/>
        </p:nvSpPr>
        <p:spPr bwMode="auto">
          <a:xfrm>
            <a:off x="197123" y="1364105"/>
            <a:ext cx="6443540" cy="32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Operador ternario</a:t>
            </a:r>
            <a:endParaRPr lang="es-PE" sz="3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102824"/>
              </p:ext>
            </p:extLst>
          </p:nvPr>
        </p:nvGraphicFramePr>
        <p:xfrm>
          <a:off x="5140632" y="2015993"/>
          <a:ext cx="4321903" cy="1298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Imagen de mapa de bits" r:id="rId3" imgW="11896560" imgH="3571920" progId="Paint.Picture">
                  <p:embed/>
                </p:oleObj>
              </mc:Choice>
              <mc:Fallback>
                <p:oleObj name="Imagen de mapa de bits" r:id="rId3" imgW="11896560" imgH="3571920" progId="Paint.Picture">
                  <p:embed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0632" y="2015993"/>
                        <a:ext cx="4321903" cy="1298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979622"/>
              </p:ext>
            </p:extLst>
          </p:nvPr>
        </p:nvGraphicFramePr>
        <p:xfrm>
          <a:off x="215161" y="1851102"/>
          <a:ext cx="4925471" cy="4189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Imagen de mapa de bits" r:id="rId5" imgW="3571920" imgH="3038400" progId="Paint.Picture">
                  <p:embed/>
                </p:oleObj>
              </mc:Choice>
              <mc:Fallback>
                <p:oleObj name="Imagen de mapa de bits" r:id="rId5" imgW="3571920" imgH="3038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161" y="1851102"/>
                        <a:ext cx="4925471" cy="4189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785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/>
        </p:nvSpPr>
        <p:spPr bwMode="auto">
          <a:xfrm>
            <a:off x="1024597" y="2702478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s-PE" sz="4800" b="1" dirty="0" smtClean="0">
                <a:latin typeface="+mn-lt"/>
              </a:rPr>
              <a:t>Estructuras de control selectivas</a:t>
            </a:r>
            <a:endParaRPr lang="es-PE" sz="4800" b="1" dirty="0">
              <a:latin typeface="+mn-lt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94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668959" y="2793113"/>
            <a:ext cx="64407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3600" dirty="0">
                <a:solidFill>
                  <a:srgbClr val="002060"/>
                </a:solidFill>
              </a:rPr>
              <a:t>Al finalizar la sesi</a:t>
            </a:r>
            <a:r>
              <a:rPr lang="es-PE" sz="3600" dirty="0" err="1">
                <a:solidFill>
                  <a:srgbClr val="002060"/>
                </a:solidFill>
              </a:rPr>
              <a:t>ón</a:t>
            </a:r>
            <a:r>
              <a:rPr lang="es-PE" sz="3600" dirty="0">
                <a:solidFill>
                  <a:srgbClr val="002060"/>
                </a:solidFill>
              </a:rPr>
              <a:t>, e</a:t>
            </a:r>
            <a:r>
              <a:rPr lang="en" sz="3600" dirty="0">
                <a:solidFill>
                  <a:srgbClr val="002060"/>
                </a:solidFill>
              </a:rPr>
              <a:t>l estudiante utiliza </a:t>
            </a:r>
            <a:r>
              <a:rPr lang="en" sz="3600" dirty="0" smtClean="0">
                <a:solidFill>
                  <a:srgbClr val="002060"/>
                </a:solidFill>
              </a:rPr>
              <a:t>estructuras selectivas en </a:t>
            </a:r>
            <a:r>
              <a:rPr lang="en" sz="3600" dirty="0">
                <a:solidFill>
                  <a:srgbClr val="002060"/>
                </a:solidFill>
              </a:rPr>
              <a:t>la construcción de </a:t>
            </a:r>
            <a:r>
              <a:rPr lang="en" sz="3600" dirty="0" smtClean="0">
                <a:solidFill>
                  <a:srgbClr val="002060"/>
                </a:solidFill>
              </a:rPr>
              <a:t>programas</a:t>
            </a:r>
            <a:endParaRPr lang="es-MX" sz="3600" dirty="0">
              <a:solidFill>
                <a:srgbClr val="002060"/>
              </a:solidFill>
            </a:endParaRPr>
          </a:p>
        </p:txBody>
      </p:sp>
      <p:sp>
        <p:nvSpPr>
          <p:cNvPr id="3" name="1 Título"/>
          <p:cNvSpPr>
            <a:spLocks noGrp="1"/>
          </p:cNvSpPr>
          <p:nvPr/>
        </p:nvSpPr>
        <p:spPr bwMode="auto">
          <a:xfrm>
            <a:off x="4347148" y="1753426"/>
            <a:ext cx="1499016" cy="82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Logro</a:t>
            </a:r>
            <a:endParaRPr lang="es-PE" sz="4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334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02;p2"/>
          <p:cNvSpPr txBox="1">
            <a:spLocks noGrp="1"/>
          </p:cNvSpPr>
          <p:nvPr/>
        </p:nvSpPr>
        <p:spPr>
          <a:xfrm>
            <a:off x="764693" y="1785703"/>
            <a:ext cx="5105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D89A4"/>
              </a:buClr>
              <a:buSzPts val="2400"/>
              <a:buFont typeface="Georgia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37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Georgia"/>
              <a:buNone/>
              <a:defRPr sz="26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2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D89A4"/>
              </a:buClr>
              <a:buSzPts val="1800"/>
              <a:buFont typeface="Georgia"/>
              <a:buNone/>
              <a:defRPr sz="2000" b="0" i="0" u="none" strike="noStrike" cap="none">
                <a:solidFill>
                  <a:srgbClr val="8D89A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None/>
              <a:defRPr sz="16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None/>
              <a:defRPr sz="15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None/>
              <a:defRPr sz="14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Temario</a:t>
            </a:r>
            <a:endParaRPr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Google Shape;203;p2"/>
          <p:cNvSpPr txBox="1">
            <a:spLocks noGrp="1"/>
          </p:cNvSpPr>
          <p:nvPr/>
        </p:nvSpPr>
        <p:spPr>
          <a:xfrm>
            <a:off x="764693" y="2471503"/>
            <a:ext cx="86106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D89A4"/>
              </a:buClr>
              <a:buSzPts val="1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2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D89A4"/>
              </a:buClr>
              <a:buSzPts val="1800"/>
              <a:buFont typeface="Georgia"/>
              <a:buChar char="▫"/>
              <a:defRPr sz="2000" b="0" i="0" u="none" strike="noStrike" cap="none">
                <a:solidFill>
                  <a:srgbClr val="8D89A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2438" lvl="0" algn="just" rtl="0">
              <a:spcBef>
                <a:spcPts val="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ü"/>
            </a:pPr>
            <a:r>
              <a:rPr lang="es-ES" sz="2500" dirty="0">
                <a:solidFill>
                  <a:srgbClr val="002060"/>
                </a:solidFill>
              </a:rPr>
              <a:t>Estructuras de control</a:t>
            </a:r>
            <a:endParaRPr sz="2500" dirty="0">
              <a:solidFill>
                <a:srgbClr val="002060"/>
              </a:solidFill>
            </a:endParaRPr>
          </a:p>
          <a:p>
            <a:pPr marL="452438" lvl="0" algn="just" rtl="0">
              <a:spcBef>
                <a:spcPts val="3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ü"/>
            </a:pPr>
            <a:r>
              <a:rPr lang="es-ES" sz="2500" dirty="0">
                <a:solidFill>
                  <a:srgbClr val="002060"/>
                </a:solidFill>
              </a:rPr>
              <a:t>Estructuras de control selectivas</a:t>
            </a:r>
            <a:endParaRPr sz="2500" dirty="0">
              <a:solidFill>
                <a:srgbClr val="002060"/>
              </a:solidFill>
            </a:endParaRPr>
          </a:p>
          <a:p>
            <a:pPr marL="452438" lvl="0" algn="just" rtl="0">
              <a:spcBef>
                <a:spcPts val="3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ü"/>
            </a:pPr>
            <a:r>
              <a:rPr lang="es-ES" sz="2500" dirty="0">
                <a:solidFill>
                  <a:srgbClr val="002060"/>
                </a:solidFill>
              </a:rPr>
              <a:t>Instrucción </a:t>
            </a:r>
            <a:r>
              <a:rPr lang="es-ES" sz="2500" dirty="0" err="1">
                <a:solidFill>
                  <a:srgbClr val="002060"/>
                </a:solidFill>
              </a:rPr>
              <a:t>if</a:t>
            </a:r>
            <a:r>
              <a:rPr lang="es-ES" sz="2500" dirty="0">
                <a:solidFill>
                  <a:srgbClr val="002060"/>
                </a:solidFill>
              </a:rPr>
              <a:t> … </a:t>
            </a:r>
            <a:r>
              <a:rPr lang="es-ES" sz="2500" dirty="0" err="1">
                <a:solidFill>
                  <a:srgbClr val="002060"/>
                </a:solidFill>
              </a:rPr>
              <a:t>else</a:t>
            </a:r>
            <a:endParaRPr sz="2500" dirty="0">
              <a:solidFill>
                <a:srgbClr val="002060"/>
              </a:solidFill>
            </a:endParaRPr>
          </a:p>
          <a:p>
            <a:pPr marL="452438" lvl="0" algn="just" rtl="0">
              <a:spcBef>
                <a:spcPts val="3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ü"/>
            </a:pPr>
            <a:r>
              <a:rPr lang="es-ES" sz="2500" dirty="0">
                <a:solidFill>
                  <a:srgbClr val="002060"/>
                </a:solidFill>
              </a:rPr>
              <a:t>Instrucción </a:t>
            </a:r>
            <a:r>
              <a:rPr lang="es-ES" sz="2500" dirty="0" err="1">
                <a:solidFill>
                  <a:srgbClr val="002060"/>
                </a:solidFill>
              </a:rPr>
              <a:t>switch</a:t>
            </a:r>
            <a:endParaRPr sz="2500" dirty="0">
              <a:solidFill>
                <a:srgbClr val="002060"/>
              </a:solidFill>
            </a:endParaRPr>
          </a:p>
          <a:p>
            <a:pPr marL="452438" lvl="0" algn="just" rtl="0">
              <a:spcBef>
                <a:spcPts val="30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ü"/>
            </a:pPr>
            <a:r>
              <a:rPr lang="es-ES" sz="2500" dirty="0">
                <a:solidFill>
                  <a:srgbClr val="002060"/>
                </a:solidFill>
              </a:rPr>
              <a:t>Operador condicional</a:t>
            </a:r>
            <a:endParaRPr sz="2500" dirty="0">
              <a:solidFill>
                <a:srgbClr val="002060"/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468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onditional Statements : if, else, swi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25" y="1293422"/>
            <a:ext cx="4918830" cy="512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230;p6"/>
          <p:cNvSpPr txBox="1">
            <a:spLocks/>
          </p:cNvSpPr>
          <p:nvPr/>
        </p:nvSpPr>
        <p:spPr>
          <a:xfrm>
            <a:off x="5576340" y="2269761"/>
            <a:ext cx="3455887" cy="29917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6738" indent="-457200" algn="just">
              <a:spcBef>
                <a:spcPts val="0"/>
              </a:spcBef>
              <a:buSzPts val="3200"/>
              <a:buFont typeface="Wingdings" panose="05000000000000000000" pitchFamily="2" charset="2"/>
              <a:buChar char="ü"/>
            </a:pPr>
            <a:r>
              <a:rPr lang="es-MX" sz="2000" smtClean="0">
                <a:solidFill>
                  <a:srgbClr val="002060"/>
                </a:solidFill>
              </a:rPr>
              <a:t>Según se cumplan o no estas condiciones, la secuencia de pasos serán diferentes.</a:t>
            </a:r>
          </a:p>
          <a:p>
            <a:pPr marL="769938" indent="-457200" algn="just">
              <a:spcBef>
                <a:spcPts val="300"/>
              </a:spcBef>
              <a:buSzPts val="3200"/>
              <a:buFont typeface="Wingdings" panose="05000000000000000000" pitchFamily="2" charset="2"/>
              <a:buChar char="ü"/>
            </a:pPr>
            <a:endParaRPr lang="es-MX" sz="2000" smtClean="0">
              <a:solidFill>
                <a:srgbClr val="002060"/>
              </a:solidFill>
            </a:endParaRPr>
          </a:p>
          <a:p>
            <a:pPr marL="566738" indent="-457200" algn="just">
              <a:spcBef>
                <a:spcPts val="300"/>
              </a:spcBef>
              <a:buSzPts val="3200"/>
              <a:buFont typeface="Wingdings" panose="05000000000000000000" pitchFamily="2" charset="2"/>
              <a:buChar char="ü"/>
            </a:pPr>
            <a:r>
              <a:rPr lang="es-MX" sz="2000" smtClean="0">
                <a:solidFill>
                  <a:srgbClr val="002060"/>
                </a:solidFill>
              </a:rPr>
              <a:t>Las estructuras de control selectivas nos permiten decidir qué sentencias ejecutar y cuáles no.</a:t>
            </a:r>
            <a:endParaRPr lang="es-MX" sz="2000" dirty="0">
              <a:solidFill>
                <a:srgbClr val="002060"/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325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/>
        </p:nvSpPr>
        <p:spPr bwMode="auto">
          <a:xfrm>
            <a:off x="353780" y="1236688"/>
            <a:ext cx="6443540" cy="82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sz="4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</a:t>
            </a:r>
            <a:r>
              <a:rPr lang="es-PE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</a:t>
            </a:r>
            <a:endParaRPr lang="es-PE" sz="4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7170" name="Picture 2" descr="esquema_si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33" y="2670019"/>
            <a:ext cx="4944201" cy="110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redondeado 1"/>
          <p:cNvSpPr/>
          <p:nvPr/>
        </p:nvSpPr>
        <p:spPr>
          <a:xfrm>
            <a:off x="5396459" y="1648918"/>
            <a:ext cx="3807502" cy="38674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rgbClr val="002060"/>
                </a:solidFill>
              </a:rPr>
              <a:t>La estructura de control selectiva simple </a:t>
            </a:r>
            <a:r>
              <a:rPr lang="es-MX" sz="2400" b="1" dirty="0" err="1">
                <a:solidFill>
                  <a:srgbClr val="002060"/>
                </a:solidFill>
              </a:rPr>
              <a:t>if</a:t>
            </a:r>
            <a:r>
              <a:rPr lang="es-MX" sz="2400" b="1" dirty="0">
                <a:solidFill>
                  <a:srgbClr val="002060"/>
                </a:solidFill>
              </a:rPr>
              <a:t> (si) </a:t>
            </a:r>
            <a:r>
              <a:rPr lang="es-MX" sz="2400" dirty="0">
                <a:solidFill>
                  <a:srgbClr val="002060"/>
                </a:solidFill>
              </a:rPr>
              <a:t>evaluará una expresión lógica, y en caso de que sea verdadero se realizará las instrucciones dentro de su bloque de instrucciones.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543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/>
        </p:nvSpPr>
        <p:spPr bwMode="auto">
          <a:xfrm>
            <a:off x="421396" y="1328400"/>
            <a:ext cx="6443540" cy="82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sz="4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</a:t>
            </a:r>
            <a:r>
              <a:rPr lang="es-PE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</a:t>
            </a:r>
            <a:r>
              <a:rPr lang="es-PE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</a:t>
            </a:r>
            <a:r>
              <a:rPr lang="es-PE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if-else</a:t>
            </a:r>
            <a:endParaRPr lang="es-PE" sz="4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5021705" y="1740630"/>
            <a:ext cx="4182256" cy="37757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002060"/>
                </a:solidFill>
              </a:rPr>
              <a:t>La estructura de control selectiva doble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 –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 ( si – sino) </a:t>
            </a:r>
            <a:r>
              <a:rPr lang="es-MX" sz="2000" dirty="0">
                <a:solidFill>
                  <a:srgbClr val="002060"/>
                </a:solidFill>
              </a:rPr>
              <a:t>evaluará una expresión lógica y en caso de que sea verdadera se realizará las instrucciones dentro del primer bloque </a:t>
            </a:r>
            <a:r>
              <a:rPr lang="es-MX" sz="2000" b="1" dirty="0">
                <a:solidFill>
                  <a:srgbClr val="002060"/>
                </a:solidFill>
              </a:rPr>
              <a:t>(bloque </a:t>
            </a:r>
            <a:r>
              <a:rPr lang="es-MX" sz="2000" b="1" dirty="0" err="1">
                <a:solidFill>
                  <a:srgbClr val="002060"/>
                </a:solidFill>
              </a:rPr>
              <a:t>if</a:t>
            </a:r>
            <a:r>
              <a:rPr lang="es-MX" sz="2000" b="1" dirty="0">
                <a:solidFill>
                  <a:srgbClr val="002060"/>
                </a:solidFill>
              </a:rPr>
              <a:t>), </a:t>
            </a:r>
            <a:r>
              <a:rPr lang="es-MX" sz="2000" dirty="0">
                <a:solidFill>
                  <a:srgbClr val="002060"/>
                </a:solidFill>
              </a:rPr>
              <a:t>y en caso de que sea falso se realizarán las instrucciones dentro del segundo bloque </a:t>
            </a:r>
            <a:r>
              <a:rPr lang="es-MX" sz="2000" b="1" dirty="0">
                <a:solidFill>
                  <a:srgbClr val="002060"/>
                </a:solidFill>
              </a:rPr>
              <a:t>(bloque </a:t>
            </a:r>
            <a:r>
              <a:rPr lang="es-MX" sz="2000" b="1" dirty="0" err="1">
                <a:solidFill>
                  <a:srgbClr val="002060"/>
                </a:solidFill>
              </a:rPr>
              <a:t>else</a:t>
            </a:r>
            <a:r>
              <a:rPr lang="es-MX" sz="2000" b="1" dirty="0">
                <a:solidFill>
                  <a:srgbClr val="002060"/>
                </a:solidFill>
              </a:rPr>
              <a:t>).</a:t>
            </a:r>
            <a:endParaRPr lang="es-MX" sz="2800" b="1" dirty="0">
              <a:solidFill>
                <a:srgbClr val="002060"/>
              </a:solidFill>
            </a:endParaRPr>
          </a:p>
        </p:txBody>
      </p:sp>
      <p:pic>
        <p:nvPicPr>
          <p:cNvPr id="8194" name="Picture 2" descr="esquema_do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24" y="2677956"/>
            <a:ext cx="4540683" cy="205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42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851617"/>
              </p:ext>
            </p:extLst>
          </p:nvPr>
        </p:nvGraphicFramePr>
        <p:xfrm>
          <a:off x="1025525" y="1765300"/>
          <a:ext cx="7667625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Imagen de mapa de bits" r:id="rId3" imgW="7667640" imgH="3324240" progId="Paint.Picture">
                  <p:embed/>
                </p:oleObj>
              </mc:Choice>
              <mc:Fallback>
                <p:oleObj name="Imagen de mapa de bits" r:id="rId3" imgW="7667640" imgH="33242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5525" y="1765300"/>
                        <a:ext cx="7667625" cy="332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/>
          <p:cNvSpPr/>
          <p:nvPr/>
        </p:nvSpPr>
        <p:spPr>
          <a:xfrm>
            <a:off x="4305729" y="5298878"/>
            <a:ext cx="1107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 smtClean="0">
                <a:hlinkClick r:id="rId5"/>
              </a:rPr>
              <a:t>VIDEO</a:t>
            </a:r>
            <a:endParaRPr lang="es-MX" sz="240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256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6282" y="5855764"/>
            <a:ext cx="8058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002060"/>
                </a:solidFill>
              </a:rPr>
              <a:t>https://docs.microsoft.com/en-us/cpp/cpp/if-else-statement-cpp?view=msvc-170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82" y="1305708"/>
            <a:ext cx="7143672" cy="4550056"/>
          </a:xfrm>
          <a:prstGeom prst="rect">
            <a:avLst/>
          </a:prstGeom>
        </p:spPr>
      </p:pic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07/03/2024</a:t>
            </a:r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2024-1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43105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2054</TotalTime>
  <Words>580</Words>
  <Application>Microsoft Office PowerPoint</Application>
  <PresentationFormat>Personalizado</PresentationFormat>
  <Paragraphs>134</Paragraphs>
  <Slides>15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ＭＳ Ｐゴシック</vt:lpstr>
      <vt:lpstr>ＭＳ Ｐゴシック</vt:lpstr>
      <vt:lpstr>Arial</vt:lpstr>
      <vt:lpstr>Calibri</vt:lpstr>
      <vt:lpstr>Calibri Light</vt:lpstr>
      <vt:lpstr>Georgia</vt:lpstr>
      <vt:lpstr>Wingdings</vt:lpstr>
      <vt:lpstr>Tema de Office</vt:lpstr>
      <vt:lpstr>Imagen de mapa de bits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48</cp:revision>
  <dcterms:created xsi:type="dcterms:W3CDTF">2022-06-29T04:22:02Z</dcterms:created>
  <dcterms:modified xsi:type="dcterms:W3CDTF">2024-03-07T14:27:52Z</dcterms:modified>
</cp:coreProperties>
</file>