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9" r:id="rId2"/>
    <p:sldId id="256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72026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901"/>
    <a:srgbClr val="00C4FF"/>
    <a:srgbClr val="FE0B3B"/>
    <a:srgbClr val="83CC00"/>
    <a:srgbClr val="9ED600"/>
    <a:srgbClr val="ECFDDD"/>
    <a:srgbClr val="EDFEDC"/>
    <a:srgbClr val="FFC50D"/>
    <a:srgbClr val="FFCD2D"/>
    <a:srgbClr val="09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23E8D-C886-49C2-9026-30ACCE26AB8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D52DF-269E-4736-85FD-5CA21986BE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10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55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3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9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42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39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89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31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322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12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24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53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0FB265-DE80-2617-0488-9E0954450A9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50125"/>
            <a:ext cx="9720263" cy="862604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 userDrawn="1"/>
        </p:nvSpPr>
        <p:spPr bwMode="auto">
          <a:xfrm>
            <a:off x="179882" y="464696"/>
            <a:ext cx="7060367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2800" b="1" dirty="0" smtClean="0">
                <a:solidFill>
                  <a:schemeClr val="bg1"/>
                </a:solidFill>
                <a:latin typeface="+mn-lt"/>
              </a:rPr>
              <a:t>CC126: Introducción a los Algoritmos</a:t>
            </a:r>
          </a:p>
          <a:p>
            <a:pPr algn="l"/>
            <a:endParaRPr lang="es-PE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060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/>
        </p:nvSpPr>
        <p:spPr bwMode="auto">
          <a:xfrm>
            <a:off x="784753" y="1681395"/>
            <a:ext cx="6950171" cy="331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Profesores</a:t>
            </a:r>
            <a:r>
              <a:rPr lang="es-PE" sz="18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: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ARIAS ORIHUELA JOHN EDWARD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CANAVAL SANCHEZ LUIS MARTIN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CARDENAS MARIÑO FLOR CAGNIY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DIAZ SUAREZ JORGE EDUARDO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MENDIOLAZA CORNEJO EDSON DUILIO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MENDOZA PUERTA HENRY ANTONIO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PEREZ ROJAS JOHANN CRISTIAN BERNY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RAYMUNDO CHACALTANA LUIS ALBERTO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ROJAS SIHUAY DIEGO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ROSALES HUAMANCHUMO JAVIER ULISES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SALAS ARBAIZA CESAR ENRIQUE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ZUBIETA CARDENAS ROBERT ERNESTO</a:t>
            </a:r>
            <a:endParaRPr lang="es-PE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l"/>
            <a:endParaRPr lang="es-PE" sz="1800" b="1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801357" y="1681395"/>
            <a:ext cx="41271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Unidad </a:t>
            </a:r>
            <a:r>
              <a:rPr lang="es-PE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2: </a:t>
            </a:r>
            <a:endParaRPr lang="es-PE" sz="3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s-PE" sz="3600" b="1" dirty="0" smtClean="0">
                <a:solidFill>
                  <a:srgbClr val="FF0000"/>
                </a:solidFill>
              </a:rPr>
              <a:t>Estructuras Selectivas</a:t>
            </a:r>
            <a:endParaRPr lang="es-PE" sz="3600" b="1" dirty="0">
              <a:solidFill>
                <a:srgbClr val="FF0000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/>
        </p:nvSpPr>
        <p:spPr bwMode="auto">
          <a:xfrm>
            <a:off x="1277364" y="5771735"/>
            <a:ext cx="7804611" cy="58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s-P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Material elaborado por: </a:t>
            </a:r>
            <a:r>
              <a:rPr 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Edson Mendiolaza Cornejo</a:t>
            </a:r>
          </a:p>
        </p:txBody>
      </p:sp>
      <p:sp>
        <p:nvSpPr>
          <p:cNvPr id="11" name="Marcador de fech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68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/>
        </p:nvSpPr>
        <p:spPr bwMode="auto">
          <a:xfrm>
            <a:off x="221778" y="983467"/>
            <a:ext cx="6443540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Instrucción </a:t>
            </a:r>
            <a:r>
              <a:rPr lang="es-PE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continue</a:t>
            </a:r>
            <a:endParaRPr lang="es-PE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" name="2 Marcador de contenido"/>
          <p:cNvSpPr>
            <a:spLocks noGrp="1"/>
          </p:cNvSpPr>
          <p:nvPr/>
        </p:nvSpPr>
        <p:spPr bwMode="auto">
          <a:xfrm>
            <a:off x="580440" y="1686068"/>
            <a:ext cx="8229600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▫"/>
              <a:defRPr sz="2000" kern="1200">
                <a:solidFill>
                  <a:srgbClr val="8D89A4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s-ES" dirty="0" smtClean="0"/>
              <a:t>La proposición “</a:t>
            </a:r>
            <a:r>
              <a:rPr lang="es-ES" dirty="0" err="1" smtClean="0"/>
              <a:t>continue</a:t>
            </a:r>
            <a:r>
              <a:rPr lang="es-ES" dirty="0" smtClean="0"/>
              <a:t>" provoca un salto obligatorio a la siguiente iteración dentro del ciclo de las siguientes ECR: </a:t>
            </a:r>
          </a:p>
          <a:p>
            <a:pPr lvl="1">
              <a:lnSpc>
                <a:spcPct val="90000"/>
              </a:lnSpc>
            </a:pPr>
            <a:r>
              <a:rPr lang="es-ES" sz="2800" dirty="0" smtClean="0">
                <a:solidFill>
                  <a:srgbClr val="0000FF"/>
                </a:solidFill>
              </a:rPr>
              <a:t>do…</a:t>
            </a:r>
            <a:r>
              <a:rPr lang="es-ES" sz="2800" dirty="0" err="1" smtClean="0">
                <a:solidFill>
                  <a:srgbClr val="0000FF"/>
                </a:solidFill>
              </a:rPr>
              <a:t>while</a:t>
            </a:r>
            <a:endParaRPr lang="es-ES" sz="2800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sz="2800" dirty="0" err="1" smtClean="0">
                <a:solidFill>
                  <a:srgbClr val="0000FF"/>
                </a:solidFill>
              </a:rPr>
              <a:t>while</a:t>
            </a:r>
            <a:r>
              <a:rPr lang="es-ES" sz="2800" dirty="0" smtClean="0">
                <a:solidFill>
                  <a:srgbClr val="0000FF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s-ES" sz="2800" dirty="0" err="1" smtClean="0">
                <a:solidFill>
                  <a:srgbClr val="0000FF"/>
                </a:solidFill>
              </a:rPr>
              <a:t>for</a:t>
            </a:r>
            <a:endParaRPr lang="es-ES" sz="2800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endParaRPr lang="es-ES" dirty="0" smtClean="0">
              <a:solidFill>
                <a:srgbClr val="0000FF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s-ES" dirty="0" smtClean="0"/>
              <a:t>La sentencia dentro de un bucle forzará al programa a finalizar la iteración actual y a comenzar la evaluación de la siguiente.</a:t>
            </a:r>
            <a:endParaRPr lang="es-PE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PE" b="1" dirty="0" smtClean="0"/>
              <a:t>	</a:t>
            </a:r>
            <a:endParaRPr lang="es-ES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3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/>
        </p:nvSpPr>
        <p:spPr bwMode="auto">
          <a:xfrm>
            <a:off x="421396" y="998851"/>
            <a:ext cx="6443540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Instrucción </a:t>
            </a:r>
            <a:r>
              <a:rPr lang="es-PE" sz="3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continue</a:t>
            </a:r>
            <a:endParaRPr lang="es-PE" sz="30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" name="2 Marcador de contenido"/>
          <p:cNvSpPr>
            <a:spLocks noGrp="1"/>
          </p:cNvSpPr>
          <p:nvPr/>
        </p:nvSpPr>
        <p:spPr bwMode="auto">
          <a:xfrm>
            <a:off x="668267" y="1823310"/>
            <a:ext cx="8383727" cy="453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▫"/>
              <a:defRPr sz="2000" kern="1200">
                <a:solidFill>
                  <a:srgbClr val="8D89A4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lnSpc>
                <a:spcPct val="90000"/>
              </a:lnSpc>
              <a:buNone/>
            </a:pPr>
            <a:r>
              <a:rPr lang="es-ES" dirty="0" smtClean="0"/>
              <a:t>Sintaxis:</a:t>
            </a:r>
          </a:p>
          <a:p>
            <a:pPr>
              <a:lnSpc>
                <a:spcPct val="90000"/>
              </a:lnSpc>
              <a:buFont typeface="Georgia" pitchFamily="18" charset="0"/>
              <a:buNone/>
            </a:pPr>
            <a:r>
              <a:rPr lang="es-ES" dirty="0" smtClean="0"/>
              <a:t>				</a:t>
            </a:r>
            <a:r>
              <a:rPr lang="es-ES" b="1" dirty="0" err="1" smtClean="0"/>
              <a:t>exit</a:t>
            </a:r>
            <a:r>
              <a:rPr lang="es-ES" b="1" dirty="0" smtClean="0"/>
              <a:t> (código</a:t>
            </a:r>
            <a:r>
              <a:rPr lang="es-ES" b="1" dirty="0" smtClean="0"/>
              <a:t>)</a:t>
            </a:r>
            <a:endParaRPr lang="es-ES" sz="2800" dirty="0" smtClean="0"/>
          </a:p>
          <a:p>
            <a:pPr lvl="1" algn="just">
              <a:lnSpc>
                <a:spcPct val="90000"/>
              </a:lnSpc>
            </a:pPr>
            <a:r>
              <a:rPr lang="es-ES" sz="2800" dirty="0" smtClean="0">
                <a:solidFill>
                  <a:srgbClr val="0000FF"/>
                </a:solidFill>
              </a:rPr>
              <a:t>Si el </a:t>
            </a:r>
            <a:r>
              <a:rPr lang="es-ES" sz="2800" b="1" dirty="0" smtClean="0">
                <a:solidFill>
                  <a:srgbClr val="0000FF"/>
                </a:solidFill>
              </a:rPr>
              <a:t>código</a:t>
            </a:r>
            <a:r>
              <a:rPr lang="es-ES" sz="2800" dirty="0" smtClean="0">
                <a:solidFill>
                  <a:srgbClr val="0000FF"/>
                </a:solidFill>
              </a:rPr>
              <a:t> es 0, entonces la aplicación terminará bajo la denominación de “éxito”</a:t>
            </a:r>
          </a:p>
          <a:p>
            <a:pPr lvl="1" algn="just">
              <a:lnSpc>
                <a:spcPct val="90000"/>
              </a:lnSpc>
            </a:pPr>
            <a:r>
              <a:rPr lang="es-ES" sz="2800" dirty="0" smtClean="0">
                <a:solidFill>
                  <a:srgbClr val="0000FF"/>
                </a:solidFill>
              </a:rPr>
              <a:t>Si el </a:t>
            </a:r>
            <a:r>
              <a:rPr lang="es-ES" sz="2800" b="1" dirty="0" smtClean="0">
                <a:solidFill>
                  <a:srgbClr val="0000FF"/>
                </a:solidFill>
              </a:rPr>
              <a:t>código</a:t>
            </a:r>
            <a:r>
              <a:rPr lang="es-ES" sz="2800" dirty="0" smtClean="0">
                <a:solidFill>
                  <a:srgbClr val="0000FF"/>
                </a:solidFill>
              </a:rPr>
              <a:t> diferente a 0, entonces la aplicación terminará bajo la denominación de “fallo”</a:t>
            </a:r>
          </a:p>
          <a:p>
            <a:pPr lvl="1">
              <a:lnSpc>
                <a:spcPct val="90000"/>
              </a:lnSpc>
            </a:pPr>
            <a:endParaRPr lang="es-ES" sz="2800" dirty="0" smtClean="0">
              <a:solidFill>
                <a:srgbClr val="0000FF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s-ES" dirty="0" smtClean="0"/>
              <a:t>Es una función que esta definida en la biblioteca &lt;</a:t>
            </a:r>
            <a:r>
              <a:rPr lang="es-ES" dirty="0" err="1" smtClean="0"/>
              <a:t>stdlib.h</a:t>
            </a:r>
            <a:r>
              <a:rPr lang="es-ES" dirty="0" smtClean="0"/>
              <a:t>&gt; y es utilizada para terminar la ejecución programa actual, desde el lugar donde se le invoque.</a:t>
            </a:r>
            <a:endParaRPr lang="es-PE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PE" b="1" dirty="0" smtClean="0"/>
              <a:t>	</a:t>
            </a:r>
            <a:endParaRPr lang="es-ES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8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318" y="1639466"/>
            <a:ext cx="4609474" cy="4560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/>
          <p:cNvSpPr txBox="1"/>
          <p:nvPr/>
        </p:nvSpPr>
        <p:spPr>
          <a:xfrm>
            <a:off x="2766906" y="2142116"/>
            <a:ext cx="213758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Animaciones</a:t>
            </a:r>
            <a:endParaRPr lang="es-MX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766906" y="5307804"/>
            <a:ext cx="21375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Estadísticas</a:t>
            </a:r>
            <a:endParaRPr lang="es-MX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494907" y="2935503"/>
            <a:ext cx="186526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Figuras</a:t>
            </a:r>
            <a:endParaRPr lang="es-MX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682285" y="5155785"/>
            <a:ext cx="14905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Series</a:t>
            </a:r>
            <a:endParaRPr lang="es-MX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1 Título"/>
          <p:cNvSpPr>
            <a:spLocks noGrp="1"/>
          </p:cNvSpPr>
          <p:nvPr/>
        </p:nvSpPr>
        <p:spPr bwMode="auto">
          <a:xfrm>
            <a:off x="311417" y="1031406"/>
            <a:ext cx="6443540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Tipos de ejercicios</a:t>
            </a:r>
            <a:endParaRPr lang="es-PE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74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23" y="1326158"/>
            <a:ext cx="5278438" cy="52219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/>
          <p:cNvSpPr txBox="1"/>
          <p:nvPr/>
        </p:nvSpPr>
        <p:spPr>
          <a:xfrm>
            <a:off x="3243885" y="2209326"/>
            <a:ext cx="213758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Animaciones</a:t>
            </a:r>
            <a:endParaRPr lang="es-MX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2703" y="4055568"/>
            <a:ext cx="21375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Estadísticas</a:t>
            </a:r>
            <a:endParaRPr lang="es-MX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494909" y="2937111"/>
            <a:ext cx="186526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Figuras</a:t>
            </a:r>
            <a:endParaRPr lang="es-MX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172619" y="4871229"/>
            <a:ext cx="14905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Series</a:t>
            </a:r>
            <a:endParaRPr lang="es-MX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1100292" y="1433978"/>
            <a:ext cx="1647016" cy="983326"/>
          </a:xfrm>
          <a:prstGeom prst="roundRect">
            <a:avLst/>
          </a:prstGeom>
          <a:solidFill>
            <a:srgbClr val="FE0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Imprimir </a:t>
            </a:r>
            <a:r>
              <a:rPr lang="es-MX" b="1" dirty="0" smtClean="0">
                <a:solidFill>
                  <a:schemeClr val="bg1"/>
                </a:solidFill>
              </a:rPr>
              <a:t>en una </a:t>
            </a:r>
            <a:r>
              <a:rPr lang="es-MX" b="1" dirty="0">
                <a:solidFill>
                  <a:schemeClr val="bg1"/>
                </a:solidFill>
              </a:rPr>
              <a:t>posición (</a:t>
            </a:r>
            <a:r>
              <a:rPr lang="es-MX" b="1" dirty="0" smtClean="0">
                <a:solidFill>
                  <a:schemeClr val="bg1"/>
                </a:solidFill>
              </a:rPr>
              <a:t>x,y</a:t>
            </a:r>
            <a:r>
              <a:rPr lang="es-MX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7277308" y="1462319"/>
            <a:ext cx="1461540" cy="954985"/>
          </a:xfrm>
          <a:prstGeom prst="roundRect">
            <a:avLst/>
          </a:prstGeom>
          <a:solidFill>
            <a:srgbClr val="83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2">
                    <a:lumMod val="25000"/>
                  </a:schemeClr>
                </a:solidFill>
              </a:rPr>
              <a:t>Ciclos anidados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7128837" y="5194394"/>
            <a:ext cx="1430547" cy="1007783"/>
          </a:xfrm>
          <a:prstGeom prst="roundRect">
            <a:avLst/>
          </a:prstGeom>
          <a:solidFill>
            <a:srgbClr val="FEC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2">
                    <a:lumMod val="25000"/>
                  </a:schemeClr>
                </a:solidFill>
              </a:rPr>
              <a:t>Cálculos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32836" y="5194394"/>
            <a:ext cx="1461540" cy="1022773"/>
          </a:xfrm>
          <a:prstGeom prst="roundRect">
            <a:avLst/>
          </a:prstGeom>
          <a:solidFill>
            <a:srgbClr val="0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2">
                    <a:lumMod val="25000"/>
                  </a:schemeClr>
                </a:solidFill>
              </a:rPr>
              <a:t>Conteos y reportes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07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/>
        </p:nvSpPr>
        <p:spPr bwMode="auto">
          <a:xfrm>
            <a:off x="1024597" y="2702478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PE" sz="4800" b="1" dirty="0" smtClean="0">
                <a:latin typeface="+mn-lt"/>
              </a:rPr>
              <a:t>Estructuras de control repetitivas</a:t>
            </a:r>
            <a:endParaRPr lang="es-PE" sz="4800" b="1" dirty="0">
              <a:latin typeface="+mn-lt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4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98940" y="2478319"/>
            <a:ext cx="6440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600" dirty="0">
                <a:solidFill>
                  <a:srgbClr val="002060"/>
                </a:solidFill>
              </a:rPr>
              <a:t>Al finalizar la sesi</a:t>
            </a:r>
            <a:r>
              <a:rPr lang="es-PE" sz="3600" dirty="0" err="1">
                <a:solidFill>
                  <a:srgbClr val="002060"/>
                </a:solidFill>
              </a:rPr>
              <a:t>ón</a:t>
            </a:r>
            <a:r>
              <a:rPr lang="es-PE" sz="3600" dirty="0">
                <a:solidFill>
                  <a:srgbClr val="002060"/>
                </a:solidFill>
              </a:rPr>
              <a:t>, e</a:t>
            </a:r>
            <a:r>
              <a:rPr lang="en" sz="3600" dirty="0">
                <a:solidFill>
                  <a:srgbClr val="002060"/>
                </a:solidFill>
              </a:rPr>
              <a:t>l estudiante utiliza </a:t>
            </a:r>
            <a:r>
              <a:rPr lang="en" sz="3600" dirty="0" smtClean="0">
                <a:solidFill>
                  <a:srgbClr val="002060"/>
                </a:solidFill>
              </a:rPr>
              <a:t>estructuras repetitivas en </a:t>
            </a:r>
            <a:r>
              <a:rPr lang="en" sz="3600" dirty="0">
                <a:solidFill>
                  <a:srgbClr val="002060"/>
                </a:solidFill>
              </a:rPr>
              <a:t>la construcción de </a:t>
            </a:r>
            <a:r>
              <a:rPr lang="en" sz="3600" dirty="0" smtClean="0">
                <a:solidFill>
                  <a:srgbClr val="002060"/>
                </a:solidFill>
              </a:rPr>
              <a:t>programas</a:t>
            </a:r>
            <a:endParaRPr lang="es-MX" sz="3600" dirty="0">
              <a:solidFill>
                <a:srgbClr val="002060"/>
              </a:solidFill>
            </a:endParaRPr>
          </a:p>
        </p:txBody>
      </p:sp>
      <p:sp>
        <p:nvSpPr>
          <p:cNvPr id="3" name="1 Título"/>
          <p:cNvSpPr>
            <a:spLocks noGrp="1"/>
          </p:cNvSpPr>
          <p:nvPr/>
        </p:nvSpPr>
        <p:spPr bwMode="auto">
          <a:xfrm>
            <a:off x="4167266" y="1454046"/>
            <a:ext cx="6443540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Logro</a:t>
            </a:r>
            <a:endParaRPr lang="es-PE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3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/>
        </p:nvSpPr>
        <p:spPr bwMode="auto">
          <a:xfrm>
            <a:off x="554831" y="1485900"/>
            <a:ext cx="510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4008" indent="0" algn="l" rtl="0" fontAlgn="base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None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None/>
              <a:defRPr sz="2000" kern="1200">
                <a:solidFill>
                  <a:srgbClr val="8D89A4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/>
            <a:r>
              <a:rPr lang="es-PE" sz="3600" b="1" dirty="0" smtClean="0">
                <a:solidFill>
                  <a:srgbClr val="002060"/>
                </a:solidFill>
              </a:rPr>
              <a:t>Temario</a:t>
            </a:r>
            <a:endParaRPr lang="en-US" sz="3600" b="1" dirty="0" smtClean="0">
              <a:solidFill>
                <a:srgbClr val="002060"/>
              </a:solidFill>
            </a:endParaRPr>
          </a:p>
        </p:txBody>
      </p:sp>
      <p:sp>
        <p:nvSpPr>
          <p:cNvPr id="9" name="Content Placeholder 3"/>
          <p:cNvSpPr>
            <a:spLocks noGrp="1"/>
          </p:cNvSpPr>
          <p:nvPr/>
        </p:nvSpPr>
        <p:spPr bwMode="auto">
          <a:xfrm>
            <a:off x="653711" y="2487118"/>
            <a:ext cx="8610600" cy="204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▫"/>
              <a:defRPr sz="2000" kern="1200">
                <a:solidFill>
                  <a:srgbClr val="8D89A4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s-PE" sz="2400" dirty="0" smtClean="0">
                <a:solidFill>
                  <a:srgbClr val="002060"/>
                </a:solidFill>
              </a:rPr>
              <a:t>Estructuras de control repetitivas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sz="2400" dirty="0" smtClean="0">
                <a:solidFill>
                  <a:srgbClr val="002060"/>
                </a:solidFill>
              </a:rPr>
              <a:t>Instrucción </a:t>
            </a:r>
            <a:r>
              <a:rPr lang="es-PE" sz="2400" dirty="0" err="1" smtClean="0">
                <a:solidFill>
                  <a:srgbClr val="002060"/>
                </a:solidFill>
              </a:rPr>
              <a:t>while</a:t>
            </a:r>
            <a:endParaRPr lang="es-PE" sz="2400" dirty="0" smtClean="0">
              <a:solidFill>
                <a:srgbClr val="002060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sz="2400" dirty="0" smtClean="0">
                <a:solidFill>
                  <a:srgbClr val="002060"/>
                </a:solidFill>
              </a:rPr>
              <a:t>Instrucción do … </a:t>
            </a:r>
            <a:r>
              <a:rPr lang="es-PE" sz="2400" dirty="0" err="1" smtClean="0">
                <a:solidFill>
                  <a:srgbClr val="002060"/>
                </a:solidFill>
              </a:rPr>
              <a:t>while</a:t>
            </a:r>
            <a:endParaRPr lang="es-PE" sz="2400" dirty="0" smtClean="0">
              <a:solidFill>
                <a:srgbClr val="002060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sz="2400" dirty="0" smtClean="0">
                <a:solidFill>
                  <a:srgbClr val="002060"/>
                </a:solidFill>
              </a:rPr>
              <a:t>Instrucción </a:t>
            </a:r>
            <a:r>
              <a:rPr lang="es-PE" sz="2400" dirty="0" err="1" smtClean="0">
                <a:solidFill>
                  <a:srgbClr val="002060"/>
                </a:solidFill>
              </a:rPr>
              <a:t>for</a:t>
            </a:r>
            <a:endParaRPr lang="es-PE" sz="2400" dirty="0" smtClean="0">
              <a:solidFill>
                <a:srgbClr val="002060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sz="2400" dirty="0" smtClean="0">
                <a:solidFill>
                  <a:srgbClr val="002060"/>
                </a:solidFill>
              </a:rPr>
              <a:t>Sentencias: break, </a:t>
            </a:r>
            <a:r>
              <a:rPr lang="es-PE" sz="2400" dirty="0" err="1" smtClean="0">
                <a:solidFill>
                  <a:srgbClr val="002060"/>
                </a:solidFill>
              </a:rPr>
              <a:t>continue</a:t>
            </a:r>
            <a:r>
              <a:rPr lang="es-PE" sz="2400" dirty="0" smtClean="0">
                <a:solidFill>
                  <a:srgbClr val="002060"/>
                </a:solidFill>
              </a:rPr>
              <a:t>, </a:t>
            </a:r>
            <a:r>
              <a:rPr lang="es-PE" sz="2400" dirty="0" err="1" smtClean="0">
                <a:solidFill>
                  <a:srgbClr val="002060"/>
                </a:solidFill>
              </a:rPr>
              <a:t>exit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6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/>
        </p:nvSpPr>
        <p:spPr bwMode="auto">
          <a:xfrm>
            <a:off x="181553" y="1264980"/>
            <a:ext cx="6443540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Estructuras repetitivas</a:t>
            </a:r>
            <a:endParaRPr lang="es-PE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021979"/>
              </p:ext>
            </p:extLst>
          </p:nvPr>
        </p:nvGraphicFramePr>
        <p:xfrm>
          <a:off x="0" y="2211368"/>
          <a:ext cx="9721852" cy="3901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Imagen de mapa de bits" r:id="rId3" imgW="11201400" imgH="4495680" progId="Paint.Picture">
                  <p:embed/>
                </p:oleObj>
              </mc:Choice>
              <mc:Fallback>
                <p:oleObj name="Imagen de mapa de bits" r:id="rId3" imgW="11201400" imgH="4495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211368"/>
                        <a:ext cx="9721852" cy="3901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6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squema_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03" y="1748943"/>
            <a:ext cx="5381468" cy="145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057994" y="3656196"/>
            <a:ext cx="58593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000" dirty="0">
                <a:solidFill>
                  <a:srgbClr val="0070C0"/>
                </a:solidFill>
              </a:rPr>
              <a:t>El bloque de instrucciones se realizará mientras la expresión lógica sea verdadera. Es una estructura pre-condición, pues, para que se realice por primera vez el bloque de instrucciones, la expresión lógica debe ser </a:t>
            </a:r>
            <a:r>
              <a:rPr lang="es-MX" sz="2000" b="1" dirty="0">
                <a:solidFill>
                  <a:srgbClr val="0070C0"/>
                </a:solidFill>
              </a:rPr>
              <a:t>verdadera</a:t>
            </a:r>
            <a:r>
              <a:rPr lang="es-MX" sz="20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4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855327" y="3476314"/>
            <a:ext cx="62726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endParaRPr lang="es-MX" sz="2000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000" dirty="0">
                <a:solidFill>
                  <a:srgbClr val="0070C0"/>
                </a:solidFill>
              </a:rPr>
              <a:t>El bloque de instrucciones se realizará mientras la condición se cumpla. Es una estructura post-</a:t>
            </a:r>
            <a:r>
              <a:rPr lang="es-MX" sz="2000" dirty="0" err="1">
                <a:solidFill>
                  <a:srgbClr val="0070C0"/>
                </a:solidFill>
              </a:rPr>
              <a:t>condición,pues</a:t>
            </a:r>
            <a:r>
              <a:rPr lang="es-MX" sz="2000" dirty="0">
                <a:solidFill>
                  <a:srgbClr val="0070C0"/>
                </a:solidFill>
              </a:rPr>
              <a:t>, la expresión lógica se comprobará después de haber realizar por primera vez el bloque de instrucciones. En pocas palabras, siempre se realizará el bloque de instrucciones por lo menos una </a:t>
            </a:r>
            <a:r>
              <a:rPr lang="es-MX" sz="2000" dirty="0" smtClean="0">
                <a:solidFill>
                  <a:srgbClr val="0070C0"/>
                </a:solidFill>
              </a:rPr>
              <a:t>vez.</a:t>
            </a:r>
            <a:endParaRPr lang="es-MX" sz="2000" dirty="0">
              <a:solidFill>
                <a:srgbClr val="0070C0"/>
              </a:solidFill>
            </a:endParaRPr>
          </a:p>
        </p:txBody>
      </p:sp>
      <p:pic>
        <p:nvPicPr>
          <p:cNvPr id="6" name="Picture 4" descr="esquema_do_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25" y="1722465"/>
            <a:ext cx="5620866" cy="147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29587" y="2803681"/>
            <a:ext cx="86899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b="1" dirty="0" smtClean="0">
                <a:solidFill>
                  <a:srgbClr val="002060"/>
                </a:solidFill>
              </a:rPr>
              <a:t>La </a:t>
            </a:r>
            <a:r>
              <a:rPr lang="es-MX" b="1" dirty="0">
                <a:solidFill>
                  <a:srgbClr val="002060"/>
                </a:solidFill>
              </a:rPr>
              <a:t>inicialización</a:t>
            </a:r>
            <a:r>
              <a:rPr lang="es-MX" dirty="0">
                <a:solidFill>
                  <a:srgbClr val="002060"/>
                </a:solidFill>
              </a:rPr>
              <a:t>, es donde podemos inicializar una variable que fue declarada fuera del </a:t>
            </a:r>
            <a:r>
              <a:rPr lang="es-MX" dirty="0" err="1">
                <a:solidFill>
                  <a:srgbClr val="002060"/>
                </a:solidFill>
              </a:rPr>
              <a:t>for</a:t>
            </a:r>
            <a:r>
              <a:rPr lang="es-MX" dirty="0">
                <a:solidFill>
                  <a:srgbClr val="002060"/>
                </a:solidFill>
              </a:rPr>
              <a:t>, que se utilizará cómo contador, o, podemos declarar e inicializar en esa misma sección una variable nueva que será usada como contador.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b="1" dirty="0">
                <a:solidFill>
                  <a:srgbClr val="002060"/>
                </a:solidFill>
              </a:rPr>
              <a:t>Máximo o mínimo</a:t>
            </a:r>
            <a:r>
              <a:rPr lang="es-MX" dirty="0">
                <a:solidFill>
                  <a:srgbClr val="002060"/>
                </a:solidFill>
              </a:rPr>
              <a:t>, es la condición que se debe cumplir para que el ciclo </a:t>
            </a:r>
            <a:r>
              <a:rPr lang="es-MX" dirty="0" err="1">
                <a:solidFill>
                  <a:srgbClr val="002060"/>
                </a:solidFill>
              </a:rPr>
              <a:t>for</a:t>
            </a:r>
            <a:r>
              <a:rPr lang="es-MX" dirty="0">
                <a:solidFill>
                  <a:srgbClr val="002060"/>
                </a:solidFill>
              </a:rPr>
              <a:t> se siga cumpliendo. Normalmente es poniendo un límite al valor que puede alcanzar el contador.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b="1" dirty="0">
                <a:solidFill>
                  <a:srgbClr val="002060"/>
                </a:solidFill>
              </a:rPr>
              <a:t>Incremento o decremento</a:t>
            </a:r>
            <a:r>
              <a:rPr lang="es-MX" dirty="0">
                <a:solidFill>
                  <a:srgbClr val="002060"/>
                </a:solidFill>
              </a:rPr>
              <a:t>, indica cómo ira aumentando o disminuyendo el contador. Hay que tener cuidado de no cometer errores al indicar si el valor aumentará o disminuirá. Por ejemplo si indicamos que el contador inicie en 10 y mínimo valor será 1, y nosotros por error indicamos que el contador aumente su valor en vez de disminuir, el ciclo entrará en un bucle infinito y nunca terminará.</a:t>
            </a:r>
          </a:p>
        </p:txBody>
      </p:sp>
      <p:pic>
        <p:nvPicPr>
          <p:cNvPr id="17410" name="Picture 2" descr="esquema_f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97" y="1482621"/>
            <a:ext cx="9044031" cy="124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43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/>
        </p:nvSpPr>
        <p:spPr bwMode="auto">
          <a:xfrm>
            <a:off x="327278" y="1077155"/>
            <a:ext cx="6443540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Instrucción break</a:t>
            </a:r>
            <a:endParaRPr lang="es-PE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8" name="2 Marcador de contenido"/>
          <p:cNvSpPr>
            <a:spLocks noGrp="1"/>
          </p:cNvSpPr>
          <p:nvPr/>
        </p:nvSpPr>
        <p:spPr bwMode="auto">
          <a:xfrm>
            <a:off x="745331" y="1627981"/>
            <a:ext cx="8229600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fontAlgn="base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▫"/>
              <a:defRPr sz="2000" kern="1200">
                <a:solidFill>
                  <a:srgbClr val="8D89A4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La proposición "break" permite una salida forzada de las siguientes estructuras de control: </a:t>
            </a:r>
          </a:p>
          <a:p>
            <a:pPr lvl="1"/>
            <a:r>
              <a:rPr lang="es-ES" dirty="0" smtClean="0">
                <a:solidFill>
                  <a:srgbClr val="0000FF"/>
                </a:solidFill>
              </a:rPr>
              <a:t>do…</a:t>
            </a:r>
            <a:r>
              <a:rPr lang="es-ES" dirty="0" err="1" smtClean="0">
                <a:solidFill>
                  <a:srgbClr val="0000FF"/>
                </a:solidFill>
              </a:rPr>
              <a:t>while</a:t>
            </a:r>
            <a:endParaRPr lang="es-ES" dirty="0" smtClean="0">
              <a:solidFill>
                <a:srgbClr val="0000FF"/>
              </a:solidFill>
            </a:endParaRPr>
          </a:p>
          <a:p>
            <a:pPr lvl="1"/>
            <a:r>
              <a:rPr lang="es-ES" dirty="0" err="1" smtClean="0">
                <a:solidFill>
                  <a:srgbClr val="0000FF"/>
                </a:solidFill>
              </a:rPr>
              <a:t>while</a:t>
            </a:r>
            <a:r>
              <a:rPr lang="es-ES" dirty="0" smtClean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s-ES" dirty="0" err="1" smtClean="0">
                <a:solidFill>
                  <a:srgbClr val="0000FF"/>
                </a:solidFill>
              </a:rPr>
              <a:t>for</a:t>
            </a:r>
            <a:endParaRPr lang="es-ES" dirty="0" smtClean="0">
              <a:solidFill>
                <a:srgbClr val="0000FF"/>
              </a:solidFill>
            </a:endParaRPr>
          </a:p>
          <a:p>
            <a:pPr lvl="1"/>
            <a:r>
              <a:rPr lang="es-ES" dirty="0" err="1" smtClean="0">
                <a:solidFill>
                  <a:srgbClr val="0000FF"/>
                </a:solidFill>
              </a:rPr>
              <a:t>switch</a:t>
            </a:r>
            <a:endParaRPr lang="es-ES" dirty="0" smtClean="0">
              <a:solidFill>
                <a:srgbClr val="0000FF"/>
              </a:solidFill>
            </a:endParaRPr>
          </a:p>
          <a:p>
            <a:pPr lvl="1"/>
            <a:endParaRPr lang="es-ES" dirty="0" smtClean="0">
              <a:solidFill>
                <a:srgbClr val="0000FF"/>
              </a:solidFill>
            </a:endParaRPr>
          </a:p>
          <a:p>
            <a:pPr algn="just"/>
            <a:r>
              <a:rPr lang="es-ES" dirty="0" smtClean="0"/>
              <a:t>Es utilizado para provocar el fin de la ejecución de una ECR o para salir de la sentencia </a:t>
            </a:r>
            <a:r>
              <a:rPr lang="es-ES" dirty="0" err="1" smtClean="0"/>
              <a:t>switch</a:t>
            </a:r>
            <a:r>
              <a:rPr lang="es-ES" dirty="0"/>
              <a:t>.</a:t>
            </a:r>
            <a:endParaRPr lang="es-PE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2537</TotalTime>
  <Words>501</Words>
  <Application>Microsoft Office PowerPoint</Application>
  <PresentationFormat>Personalizado</PresentationFormat>
  <Paragraphs>108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MS PGothic</vt:lpstr>
      <vt:lpstr>MS PGothic</vt:lpstr>
      <vt:lpstr>Arial</vt:lpstr>
      <vt:lpstr>Calibri</vt:lpstr>
      <vt:lpstr>Calibri Light</vt:lpstr>
      <vt:lpstr>Georgia</vt:lpstr>
      <vt:lpstr>Wingdings</vt:lpstr>
      <vt:lpstr>Tema de Office</vt:lpstr>
      <vt:lpstr>Imagen de mapa de bits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56</cp:revision>
  <dcterms:created xsi:type="dcterms:W3CDTF">2022-06-29T04:22:02Z</dcterms:created>
  <dcterms:modified xsi:type="dcterms:W3CDTF">2024-03-07T17:53:00Z</dcterms:modified>
</cp:coreProperties>
</file>