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49" r:id="rId2"/>
    <p:sldId id="260" r:id="rId3"/>
    <p:sldId id="343" r:id="rId4"/>
    <p:sldId id="344" r:id="rId5"/>
    <p:sldId id="347" r:id="rId6"/>
    <p:sldId id="345" r:id="rId7"/>
    <p:sldId id="348" r:id="rId8"/>
    <p:sldId id="346" r:id="rId9"/>
    <p:sldId id="259" r:id="rId10"/>
    <p:sldId id="262" r:id="rId11"/>
    <p:sldId id="263" r:id="rId12"/>
    <p:sldId id="350" r:id="rId13"/>
    <p:sldId id="265" r:id="rId14"/>
    <p:sldId id="300" r:id="rId15"/>
    <p:sldId id="266" r:id="rId16"/>
    <p:sldId id="267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1" r:id="rId25"/>
    <p:sldId id="292" r:id="rId26"/>
    <p:sldId id="351" r:id="rId27"/>
    <p:sldId id="296" r:id="rId28"/>
    <p:sldId id="297" r:id="rId29"/>
    <p:sldId id="299" r:id="rId30"/>
    <p:sldId id="352" r:id="rId31"/>
    <p:sldId id="335" r:id="rId32"/>
    <p:sldId id="317" r:id="rId33"/>
    <p:sldId id="318" r:id="rId34"/>
    <p:sldId id="319" r:id="rId35"/>
    <p:sldId id="321" r:id="rId36"/>
    <p:sldId id="322" r:id="rId37"/>
    <p:sldId id="323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53" r:id="rId46"/>
    <p:sldId id="337" r:id="rId47"/>
    <p:sldId id="33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76"/>
    <a:srgbClr val="00CC00"/>
    <a:srgbClr val="A7FFFF"/>
    <a:srgbClr val="EADCF4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0" d="100"/>
          <a:sy n="60" d="100"/>
        </p:scale>
        <p:origin x="1560" y="66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E79C3E-62EE-4FDB-A057-0D12D4EE7313}" type="datetimeFigureOut">
              <a:rPr lang="en-US"/>
              <a:pPr>
                <a:defRPr/>
              </a:pPr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32F008-C8B6-41C6-8FA4-DB7238B62F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2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9947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2194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02737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4121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21269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14642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7099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nciado y 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10200" y="71438"/>
            <a:ext cx="3497263" cy="2254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1" y="1362021"/>
            <a:ext cx="8229600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" y="250125"/>
            <a:ext cx="9144000" cy="862604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 userDrawn="1"/>
        </p:nvSpPr>
        <p:spPr bwMode="auto">
          <a:xfrm>
            <a:off x="179882" y="464696"/>
            <a:ext cx="7060367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2800" b="1" dirty="0" smtClean="0">
                <a:solidFill>
                  <a:schemeClr val="bg1"/>
                </a:solidFill>
                <a:latin typeface="+mn-lt"/>
              </a:rPr>
              <a:t>CC126: Introducción a los Algoritmos</a:t>
            </a:r>
          </a:p>
          <a:p>
            <a:pPr algn="l"/>
            <a:endParaRPr lang="es-PE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0" r:id="rId2"/>
    <p:sldLayoutId id="2147483681" r:id="rId3"/>
    <p:sldLayoutId id="2147483675" r:id="rId4"/>
    <p:sldLayoutId id="2147483674" r:id="rId5"/>
    <p:sldLayoutId id="2147483682" r:id="rId6"/>
    <p:sldLayoutId id="2147483683" r:id="rId7"/>
    <p:sldLayoutId id="2147483684" r:id="rId8"/>
    <p:sldLayoutId id="2147483673" r:id="rId9"/>
  </p:sldLayoutIdLst>
  <p:transition spd="med">
    <p:random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8D89A4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8D89A4"/>
        </a:buClr>
        <a:buFont typeface="Georgia" pitchFamily="18" charset="0"/>
        <a:buChar char="▫"/>
        <a:defRPr sz="2000" kern="1200">
          <a:solidFill>
            <a:srgbClr val="8D89A4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/>
        </p:nvSpPr>
        <p:spPr bwMode="auto">
          <a:xfrm>
            <a:off x="784753" y="1681395"/>
            <a:ext cx="6950171" cy="331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Profesores</a:t>
            </a:r>
            <a:r>
              <a:rPr lang="es-PE" sz="18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ARIAS ORIHUELA JOHN EDWARD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CANAVAL SANCHEZ LUIS MARTIN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CARDENAS MARIÑO FLOR CAGNIY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DIAZ SUAREZ JORGE EDUARDO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MENDIOLAZA CORNEJO EDSON DUILIO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MENDOZA PUERTA HENRY ANTONIO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PEREZ ROJAS JOHANN CRISTIAN BERNY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RAYMUNDO CHACALTANA LUIS ALBERTO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ROJAS SIHUAY DIEGO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ROSALES HUAMANCHUMO JAVIER ULISES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SALAS ARBAIZA CESAR ENRIQUE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ZUBIETA CARDENAS ROBERT ERNESTO</a:t>
            </a:r>
            <a:endParaRPr lang="es-P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endParaRPr lang="es-PE" sz="18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24401" y="1681395"/>
            <a:ext cx="42041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Unidad </a:t>
            </a:r>
            <a:r>
              <a:rPr lang="es-PE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3: </a:t>
            </a:r>
            <a:endParaRPr lang="es-PE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PE" sz="3600" b="1" dirty="0" smtClean="0">
                <a:solidFill>
                  <a:srgbClr val="FF0000"/>
                </a:solidFill>
              </a:rPr>
              <a:t>Gestión de memoria dinámica</a:t>
            </a:r>
            <a:endParaRPr lang="es-PE" sz="3600" b="1" dirty="0">
              <a:solidFill>
                <a:srgbClr val="FF0000"/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/>
        </p:nvSpPr>
        <p:spPr bwMode="auto">
          <a:xfrm>
            <a:off x="1277364" y="5771735"/>
            <a:ext cx="7804611" cy="58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Material elaborado por: </a:t>
            </a: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Edson Mendiolaza Cornejo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72517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 idx="4294967295"/>
          </p:nvPr>
        </p:nvSpPr>
        <p:spPr>
          <a:xfrm>
            <a:off x="408238" y="1216025"/>
            <a:ext cx="8382000" cy="6127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resumen…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381000" y="1828800"/>
            <a:ext cx="4041775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>
                <a:solidFill>
                  <a:srgbClr val="002060"/>
                </a:solidFill>
              </a:rPr>
              <a:t>Memoria Estática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4724400" y="1828800"/>
            <a:ext cx="4041775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>
                <a:solidFill>
                  <a:srgbClr val="0070C0"/>
                </a:solidFill>
              </a:rPr>
              <a:t>Memoria Dinámica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62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381000" y="2286000"/>
            <a:ext cx="4041775" cy="4308475"/>
          </a:xfrm>
        </p:spPr>
        <p:txBody>
          <a:bodyPr/>
          <a:lstStyle/>
          <a:p>
            <a:pPr marL="87313" indent="0" algn="just" eaLnBrk="1" hangingPunct="1">
              <a:buFont typeface="Georgia" pitchFamily="18" charset="0"/>
              <a:buNone/>
            </a:pPr>
            <a:r>
              <a:rPr lang="es-PE" dirty="0" smtClean="0"/>
              <a:t>Es asignada por el compilador al inicio del programa y liberado al término del mismo.</a:t>
            </a:r>
          </a:p>
          <a:p>
            <a:pPr eaLnBrk="1" hangingPunct="1">
              <a:buFont typeface="Georgia" pitchFamily="18" charset="0"/>
              <a:buNone/>
            </a:pPr>
            <a:r>
              <a:rPr lang="es-PE" dirty="0" smtClean="0"/>
              <a:t>Ejemplos:</a:t>
            </a:r>
          </a:p>
          <a:p>
            <a:pPr eaLnBrk="1" hangingPunct="1">
              <a:buFont typeface="Georgia" pitchFamily="18" charset="0"/>
              <a:buNone/>
            </a:pPr>
            <a:endParaRPr lang="es-PE" dirty="0" smtClean="0"/>
          </a:p>
          <a:p>
            <a:pPr eaLnBrk="1" hangingPunct="1">
              <a:buFont typeface="Georgia" pitchFamily="18" charset="0"/>
              <a:buNone/>
            </a:pPr>
            <a:r>
              <a:rPr lang="es-PE" dirty="0" err="1" smtClean="0"/>
              <a:t>int</a:t>
            </a:r>
            <a:r>
              <a:rPr lang="es-PE" dirty="0" smtClean="0"/>
              <a:t> x;</a:t>
            </a:r>
          </a:p>
          <a:p>
            <a:pPr eaLnBrk="1" hangingPunct="1">
              <a:buFont typeface="Georgia" pitchFamily="18" charset="0"/>
              <a:buNone/>
            </a:pPr>
            <a:r>
              <a:rPr lang="es-PE" dirty="0" err="1" smtClean="0"/>
              <a:t>char</a:t>
            </a:r>
            <a:r>
              <a:rPr lang="es-PE" dirty="0" smtClean="0"/>
              <a:t> d;</a:t>
            </a:r>
          </a:p>
          <a:p>
            <a:pPr eaLnBrk="1" hangingPunct="1">
              <a:buFont typeface="Georgia" pitchFamily="18" charset="0"/>
              <a:buNone/>
            </a:pPr>
            <a:endParaRPr lang="es-PE" dirty="0" smtClean="0"/>
          </a:p>
          <a:p>
            <a:pPr eaLnBrk="1" hangingPunct="1">
              <a:buFont typeface="Georgia" pitchFamily="18" charset="0"/>
              <a:buNone/>
            </a:pPr>
            <a:endParaRPr lang="es-PE" dirty="0" smtClean="0"/>
          </a:p>
          <a:p>
            <a:pPr eaLnBrk="1" hangingPunct="1">
              <a:buFont typeface="Georgia" pitchFamily="18" charset="0"/>
              <a:buNone/>
            </a:pPr>
            <a:endParaRPr lang="es-PE" dirty="0" smtClean="0"/>
          </a:p>
          <a:p>
            <a:pPr eaLnBrk="1" hangingPunct="1"/>
            <a:endParaRPr lang="es-PE" dirty="0" smtClean="0"/>
          </a:p>
        </p:txBody>
      </p:sp>
      <p:sp>
        <p:nvSpPr>
          <p:cNvPr id="26629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4718050" y="2286000"/>
            <a:ext cx="4041775" cy="4308475"/>
          </a:xfrm>
        </p:spPr>
        <p:txBody>
          <a:bodyPr/>
          <a:lstStyle/>
          <a:p>
            <a:pPr algn="just" eaLnBrk="1" hangingPunct="1">
              <a:buFont typeface="Georgia" pitchFamily="18" charset="0"/>
              <a:buNone/>
            </a:pPr>
            <a:r>
              <a:rPr lang="es-ES" dirty="0" smtClean="0"/>
              <a:t>	Debe ser asignada y liberada por el programador luego de haber cumplido su función.</a:t>
            </a:r>
            <a:endParaRPr lang="en-US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10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6"/>
          <p:cNvSpPr>
            <a:spLocks noGrp="1"/>
          </p:cNvSpPr>
          <p:nvPr>
            <p:ph type="title" idx="4294967295"/>
          </p:nvPr>
        </p:nvSpPr>
        <p:spPr>
          <a:xfrm>
            <a:off x="429126" y="1447800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 smtClean="0">
                <a:solidFill>
                  <a:schemeClr val="bg2">
                    <a:lumMod val="50000"/>
                  </a:schemeClr>
                </a:solidFill>
              </a:rPr>
              <a:t>¿Por qué usar punteros?</a:t>
            </a:r>
            <a:endParaRPr lang="en-US" sz="30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650" name="Content Placeholder 7"/>
          <p:cNvSpPr>
            <a:spLocks noGrp="1"/>
          </p:cNvSpPr>
          <p:nvPr>
            <p:ph idx="4294967295"/>
          </p:nvPr>
        </p:nvSpPr>
        <p:spPr>
          <a:xfrm>
            <a:off x="437147" y="2514600"/>
            <a:ext cx="8229600" cy="2743200"/>
          </a:xfrm>
        </p:spPr>
        <p:txBody>
          <a:bodyPr/>
          <a:lstStyle/>
          <a:p>
            <a:pPr marL="115888" indent="-6350" algn="just" eaLnBrk="1" hangingPunct="1">
              <a:buFont typeface="Georgia" pitchFamily="18" charset="0"/>
              <a:buNone/>
            </a:pPr>
            <a:r>
              <a:rPr lang="es-ES" sz="3200" dirty="0" smtClean="0"/>
              <a:t>	Para poder emplear variables dinámicas es necesario emplear un tipo de dato que permita referenciar nuevas posiciones de memoria que no han sido declaradas a priori y que se van a crear y destruir en tiempo de ejecución.</a:t>
            </a:r>
            <a:endParaRPr lang="en-US" sz="3200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11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524000" y="2743200"/>
            <a:ext cx="6324600" cy="2514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s-PE" b="1" dirty="0" smtClean="0"/>
              <a:t>Asignación de memoria dinámica</a:t>
            </a:r>
            <a:endParaRPr lang="en-US" b="1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764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>
          <a:xfrm>
            <a:off x="457200" y="1371600"/>
            <a:ext cx="6553200" cy="685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 smtClean="0">
                <a:solidFill>
                  <a:schemeClr val="bg2">
                    <a:lumMod val="50000"/>
                  </a:schemeClr>
                </a:solidFill>
              </a:rPr>
              <a:t>Asignación de memoria dinámica</a:t>
            </a:r>
            <a:endParaRPr lang="en-US" sz="30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685800" y="2514600"/>
            <a:ext cx="8229600" cy="236220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s-ES" sz="3200" dirty="0" smtClean="0"/>
              <a:t>Para manejar la memoria dinámicamente podemos utilizar los siguientes comandos:</a:t>
            </a:r>
          </a:p>
          <a:p>
            <a:pPr eaLnBrk="1" hangingPunct="1"/>
            <a:endParaRPr lang="es-ES" sz="3200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sz="3200" b="1" dirty="0" smtClean="0">
                <a:solidFill>
                  <a:srgbClr val="0070C0"/>
                </a:solidFill>
              </a:rPr>
              <a:t>New – </a:t>
            </a:r>
            <a:r>
              <a:rPr lang="es-ES" sz="3200" b="1" dirty="0" err="1" smtClean="0">
                <a:solidFill>
                  <a:srgbClr val="0070C0"/>
                </a:solidFill>
              </a:rPr>
              <a:t>Delete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eaLnBrk="1" hangingPunct="1"/>
            <a:endParaRPr lang="es-ES" sz="3200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13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09600" y="1600200"/>
            <a:ext cx="7772400" cy="136207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New y Delete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0722" name="Text Placeholder 4"/>
          <p:cNvSpPr>
            <a:spLocks noGrp="1"/>
          </p:cNvSpPr>
          <p:nvPr>
            <p:ph type="body" idx="4294967295"/>
          </p:nvPr>
        </p:nvSpPr>
        <p:spPr>
          <a:xfrm>
            <a:off x="722313" y="3367088"/>
            <a:ext cx="7772400" cy="1509712"/>
          </a:xfrm>
        </p:spPr>
        <p:txBody>
          <a:bodyPr/>
          <a:lstStyle/>
          <a:p>
            <a:pPr marL="44450" eaLnBrk="1" hangingPunct="1"/>
            <a:r>
              <a:rPr lang="es-PE" sz="3200" dirty="0" smtClean="0"/>
              <a:t>Solo en C++</a:t>
            </a:r>
          </a:p>
          <a:p>
            <a:pPr marL="44450" eaLnBrk="1" hangingPunct="1"/>
            <a:r>
              <a:rPr lang="es-PE" sz="3200" dirty="0" err="1" smtClean="0"/>
              <a:t>stdio.h</a:t>
            </a:r>
            <a:endParaRPr lang="en-US" sz="32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14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4294967295"/>
          </p:nvPr>
        </p:nvSpPr>
        <p:spPr>
          <a:xfrm>
            <a:off x="914400" y="1804737"/>
            <a:ext cx="7391400" cy="4745038"/>
          </a:xfrm>
        </p:spPr>
        <p:txBody>
          <a:bodyPr/>
          <a:lstStyle/>
          <a:p>
            <a:pPr marL="109537" indent="0" algn="just" eaLnBrk="1" hangingPunct="1">
              <a:buNone/>
            </a:pPr>
            <a:r>
              <a:rPr lang="es-PE" dirty="0" smtClean="0">
                <a:solidFill>
                  <a:srgbClr val="0070C0"/>
                </a:solidFill>
              </a:rPr>
              <a:t>New </a:t>
            </a:r>
            <a:r>
              <a:rPr lang="es-PE" dirty="0" smtClean="0"/>
              <a:t>permite reservar memoria dinámicamente y asignarla a una variable de tipo puntero.</a:t>
            </a:r>
          </a:p>
          <a:p>
            <a:pPr marL="411162" lvl="1" indent="0" algn="just" eaLnBrk="1" hangingPunct="1">
              <a:buNone/>
            </a:pPr>
            <a:r>
              <a:rPr lang="es-PE" sz="2800" b="1" dirty="0" smtClean="0"/>
              <a:t>Sintaxis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s-PE" sz="2800" dirty="0" err="1" smtClean="0">
                <a:solidFill>
                  <a:schemeClr val="tx1"/>
                </a:solidFill>
              </a:rPr>
              <a:t>TipoDato</a:t>
            </a:r>
            <a:r>
              <a:rPr lang="es-PE" sz="2800" dirty="0" smtClean="0">
                <a:solidFill>
                  <a:schemeClr val="tx1"/>
                </a:solidFill>
              </a:rPr>
              <a:t> *</a:t>
            </a:r>
            <a:r>
              <a:rPr lang="es-PE" sz="2800" dirty="0" err="1" smtClean="0">
                <a:solidFill>
                  <a:schemeClr val="tx1"/>
                </a:solidFill>
              </a:rPr>
              <a:t>nombrePuntero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nombrePuntero</a:t>
            </a:r>
            <a:r>
              <a:rPr lang="en-US" sz="2800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rgbClr val="0070C0"/>
                </a:solidFill>
              </a:rPr>
              <a:t>new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TipoDato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411162" lvl="1" indent="0" algn="just" eaLnBrk="1" hangingPunct="1">
              <a:buNone/>
            </a:pPr>
            <a:r>
              <a:rPr lang="en-US" sz="2800" b="1" dirty="0" err="1" smtClean="0"/>
              <a:t>Ejemplo</a:t>
            </a:r>
            <a:r>
              <a:rPr lang="en-US" sz="2800" b="1" dirty="0" smtClean="0"/>
              <a:t> 1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*</a:t>
            </a:r>
            <a:r>
              <a:rPr lang="en-US" sz="2800" dirty="0" err="1" smtClean="0">
                <a:solidFill>
                  <a:schemeClr val="tx1"/>
                </a:solidFill>
              </a:rPr>
              <a:t>variableA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variableA</a:t>
            </a:r>
            <a:r>
              <a:rPr lang="en-US" sz="2800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rgbClr val="0070C0"/>
                </a:solidFill>
              </a:rPr>
              <a:t>new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411162" lvl="1" indent="0" algn="just" eaLnBrk="1" hangingPunct="1">
              <a:buNone/>
            </a:pPr>
            <a:r>
              <a:rPr lang="en-US" sz="2800" b="1" dirty="0" err="1" smtClean="0"/>
              <a:t>Ejemplo</a:t>
            </a:r>
            <a:r>
              <a:rPr lang="en-US" sz="2800" b="1" dirty="0" smtClean="0"/>
              <a:t> 2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*</a:t>
            </a:r>
            <a:r>
              <a:rPr lang="en-US" sz="2800" dirty="0" err="1" smtClean="0">
                <a:solidFill>
                  <a:schemeClr val="tx1"/>
                </a:solidFill>
              </a:rPr>
              <a:t>variableA</a:t>
            </a:r>
            <a:r>
              <a:rPr lang="en-US" sz="2800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rgbClr val="0070C0"/>
                </a:solidFill>
              </a:rPr>
              <a:t>new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15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>
          <a:xfrm>
            <a:off x="381000" y="1219200"/>
            <a:ext cx="8229600" cy="685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676400"/>
            <a:ext cx="8153400" cy="4745038"/>
          </a:xfrm>
        </p:spPr>
        <p:txBody>
          <a:bodyPr>
            <a:noAutofit/>
          </a:bodyPr>
          <a:lstStyle/>
          <a:p>
            <a:pPr marL="109728" indent="0" algn="just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PE" sz="2600" dirty="0" err="1">
                <a:solidFill>
                  <a:srgbClr val="0070C0"/>
                </a:solidFill>
              </a:rPr>
              <a:t>d</a:t>
            </a:r>
            <a:r>
              <a:rPr lang="es-PE" sz="2600" dirty="0" err="1" smtClean="0">
                <a:solidFill>
                  <a:srgbClr val="0070C0"/>
                </a:solidFill>
              </a:rPr>
              <a:t>elete</a:t>
            </a:r>
            <a:r>
              <a:rPr lang="es-PE" sz="2600" dirty="0" smtClean="0"/>
              <a:t> permite liberar la memoria reservada con new. </a:t>
            </a:r>
          </a:p>
          <a:p>
            <a:pPr marL="109728" indent="0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PE" sz="2600" dirty="0" smtClean="0">
                <a:solidFill>
                  <a:schemeClr val="accent2">
                    <a:lumMod val="75000"/>
                  </a:schemeClr>
                </a:solidFill>
              </a:rPr>
              <a:t>SIEMPRE</a:t>
            </a:r>
            <a:r>
              <a:rPr lang="es-PE" sz="2600" dirty="0" smtClean="0"/>
              <a:t> que exista un new debe existir un </a:t>
            </a:r>
            <a:r>
              <a:rPr lang="es-PE" sz="2600" dirty="0" err="1" smtClean="0"/>
              <a:t>delete</a:t>
            </a:r>
            <a:r>
              <a:rPr lang="es-PE" sz="2600" dirty="0" smtClean="0"/>
              <a:t> correspondiente. </a:t>
            </a:r>
          </a:p>
          <a:p>
            <a:pPr marL="109728" indent="0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PE" sz="2600" dirty="0" smtClean="0"/>
              <a:t>Una vez liberada la memoria ya no se podrá acceder a ella por lo que es necesario que se libere cuando ya no será utilizada.</a:t>
            </a:r>
          </a:p>
          <a:p>
            <a:pPr marL="411480" lvl="1" indent="0" algn="just" eaLnBrk="1" fontAlgn="auto" hangingPunct="1">
              <a:spcAft>
                <a:spcPts val="0"/>
              </a:spcAft>
              <a:buNone/>
              <a:defRPr/>
            </a:pPr>
            <a:r>
              <a:rPr lang="es-PE" b="1" dirty="0" smtClean="0"/>
              <a:t>Sintaxis</a:t>
            </a:r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600" dirty="0" err="1" smtClean="0">
                <a:solidFill>
                  <a:srgbClr val="0070C0"/>
                </a:solidFill>
              </a:rPr>
              <a:t>delete</a:t>
            </a:r>
            <a:r>
              <a:rPr lang="es-PE" sz="2600" dirty="0" smtClean="0">
                <a:solidFill>
                  <a:schemeClr val="tx1"/>
                </a:solidFill>
              </a:rPr>
              <a:t> </a:t>
            </a:r>
            <a:r>
              <a:rPr lang="es-PE" sz="2600" dirty="0" err="1" smtClean="0">
                <a:solidFill>
                  <a:schemeClr val="tx1"/>
                </a:solidFill>
              </a:rPr>
              <a:t>nombrePuntero</a:t>
            </a:r>
            <a:r>
              <a:rPr lang="es-PE" sz="2600" dirty="0" smtClean="0">
                <a:solidFill>
                  <a:schemeClr val="tx1"/>
                </a:solidFill>
              </a:rPr>
              <a:t>;</a:t>
            </a:r>
          </a:p>
          <a:p>
            <a:pPr marL="411480" lvl="1" indent="0" algn="just" eaLnBrk="1" fontAlgn="auto" hangingPunct="1">
              <a:spcAft>
                <a:spcPts val="0"/>
              </a:spcAft>
              <a:buNone/>
              <a:defRPr/>
            </a:pPr>
            <a:r>
              <a:rPr lang="es-PE" b="1" dirty="0" smtClean="0"/>
              <a:t>Ejemplo</a:t>
            </a:r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600" dirty="0" err="1" smtClean="0">
                <a:solidFill>
                  <a:srgbClr val="0070C0"/>
                </a:solidFill>
              </a:rPr>
              <a:t>delete</a:t>
            </a:r>
            <a:r>
              <a:rPr lang="es-PE" sz="2600" dirty="0" smtClean="0">
                <a:solidFill>
                  <a:schemeClr val="tx1"/>
                </a:solidFill>
              </a:rPr>
              <a:t> </a:t>
            </a:r>
            <a:r>
              <a:rPr lang="es-PE" sz="2600" dirty="0" err="1" smtClean="0">
                <a:solidFill>
                  <a:schemeClr val="tx1"/>
                </a:solidFill>
              </a:rPr>
              <a:t>variableA</a:t>
            </a:r>
            <a:r>
              <a:rPr lang="es-PE" sz="2600" dirty="0" smtClean="0">
                <a:solidFill>
                  <a:schemeClr val="tx1"/>
                </a:solidFill>
              </a:rPr>
              <a:t>;</a:t>
            </a:r>
            <a:endParaRPr lang="es-PE" sz="26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16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title" idx="4294967295"/>
          </p:nvPr>
        </p:nvSpPr>
        <p:spPr>
          <a:xfrm>
            <a:off x="457200" y="1084263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(1/7)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4" name="Content Placeholder 5"/>
          <p:cNvSpPr>
            <a:spLocks noGrp="1"/>
          </p:cNvSpPr>
          <p:nvPr>
            <p:ph sz="half" idx="4294967295"/>
          </p:nvPr>
        </p:nvSpPr>
        <p:spPr>
          <a:xfrm>
            <a:off x="4648200" y="1676400"/>
            <a:ext cx="4038600" cy="4946650"/>
          </a:xfrm>
        </p:spPr>
        <p:txBody>
          <a:bodyPr/>
          <a:lstStyle/>
          <a:p>
            <a:pPr algn="just" eaLnBrk="1" hangingPunct="1"/>
            <a:r>
              <a:rPr lang="es-PE" sz="2400" dirty="0" smtClean="0"/>
              <a:t>Supongamos que la memoria se encuentra como en el dibujo.</a:t>
            </a:r>
          </a:p>
          <a:p>
            <a:pPr algn="just" eaLnBrk="1" hangingPunct="1"/>
            <a:endParaRPr lang="es-PE" sz="2400" dirty="0" smtClean="0"/>
          </a:p>
          <a:p>
            <a:pPr algn="just" eaLnBrk="1" hangingPunct="1"/>
            <a:r>
              <a:rPr lang="es-PE" sz="2400" dirty="0" smtClean="0"/>
              <a:t>Analizaremos únicamente la </a:t>
            </a:r>
            <a:r>
              <a:rPr lang="es-PE" sz="2400" b="1" dirty="0" smtClean="0"/>
              <a:t>Zona estática y el </a:t>
            </a:r>
            <a:r>
              <a:rPr lang="es-PE" sz="2400" b="1" dirty="0" err="1" smtClean="0"/>
              <a:t>Heap</a:t>
            </a:r>
            <a:r>
              <a:rPr lang="es-PE" sz="2400" b="1" dirty="0" smtClean="0"/>
              <a:t>…</a:t>
            </a:r>
          </a:p>
          <a:p>
            <a:pPr algn="just" eaLnBrk="1" hangingPunct="1"/>
            <a:endParaRPr lang="es-PE" sz="2400" dirty="0" smtClean="0"/>
          </a:p>
          <a:p>
            <a:pPr algn="just" eaLnBrk="1" hangingPunct="1"/>
            <a:r>
              <a:rPr lang="es-PE" sz="2400" dirty="0" smtClean="0"/>
              <a:t>El color blanco representa espacios de memoria libre y las de color representan espacios de memoria ocupados.</a:t>
            </a:r>
            <a:endParaRPr lang="en-US" sz="2400" dirty="0" smtClean="0"/>
          </a:p>
        </p:txBody>
      </p:sp>
      <p:grpSp>
        <p:nvGrpSpPr>
          <p:cNvPr id="33795" name="Group 163"/>
          <p:cNvGrpSpPr>
            <a:grpSpLocks/>
          </p:cNvGrpSpPr>
          <p:nvPr/>
        </p:nvGrpSpPr>
        <p:grpSpPr bwMode="auto">
          <a:xfrm>
            <a:off x="763588" y="1676400"/>
            <a:ext cx="2971800" cy="4876800"/>
            <a:chOff x="763290" y="1676400"/>
            <a:chExt cx="2971800" cy="4876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2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2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2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2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2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2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2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2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2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2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2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2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2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2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2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2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2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2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2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2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2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2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2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2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2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2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2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988840" y="579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95102" y="579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88840" y="594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95102" y="594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88840" y="609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95102" y="609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988840" y="624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295102" y="624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8840" y="6400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95102" y="640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63290" y="5791200"/>
              <a:ext cx="2971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17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48200" y="1600200"/>
            <a:ext cx="4038600" cy="4946650"/>
          </a:xfrm>
        </p:spPr>
        <p:txBody>
          <a:bodyPr>
            <a:normAutofit fontScale="925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Y queremos realizar lo siguiente: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PE" dirty="0" smtClean="0"/>
              <a:t>Definir un puntero a </a:t>
            </a:r>
            <a:r>
              <a:rPr lang="es-PE" dirty="0" err="1" smtClean="0"/>
              <a:t>float</a:t>
            </a:r>
            <a:r>
              <a:rPr lang="es-PE" dirty="0" smtClean="0"/>
              <a:t> llamado </a:t>
            </a:r>
            <a:r>
              <a:rPr lang="es-PE" dirty="0" err="1" smtClean="0"/>
              <a:t>ptrFloat</a:t>
            </a:r>
            <a:r>
              <a:rPr lang="es-PE" dirty="0" smtClean="0"/>
              <a:t>.</a:t>
            </a: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000" b="1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000" b="1" dirty="0" smtClean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s-PE" sz="2000" b="1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PE" sz="2000" dirty="0" smtClean="0"/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es-ES" dirty="0" smtClean="0"/>
              <a:t>Asignar dinámicamente el espacio de memoria donde se almacenará el dato </a:t>
            </a:r>
            <a:r>
              <a:rPr lang="es-ES" dirty="0" err="1" smtClean="0"/>
              <a:t>float</a:t>
            </a:r>
            <a:r>
              <a:rPr lang="es-ES" dirty="0" smtClean="0"/>
              <a:t> que apuntará el puntero.</a:t>
            </a:r>
            <a:endParaRPr lang="es-PE" dirty="0" smtClean="0"/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000" b="1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000" b="1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s-PE" sz="2000" b="1" dirty="0" smtClean="0">
                <a:solidFill>
                  <a:srgbClr val="0070C0"/>
                </a:solidFill>
              </a:rPr>
              <a:t>new</a:t>
            </a:r>
            <a:r>
              <a:rPr lang="es-PE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sz="2000" b="1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</p:txBody>
      </p:sp>
      <p:grpSp>
        <p:nvGrpSpPr>
          <p:cNvPr id="34819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s-PE" sz="1200" dirty="0" smtClean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3"/>
          <p:cNvSpPr txBox="1">
            <a:spLocks/>
          </p:cNvSpPr>
          <p:nvPr/>
        </p:nvSpPr>
        <p:spPr>
          <a:xfrm>
            <a:off x="304800" y="1228725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(2/7)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18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>
            <a:normAutofit/>
          </a:bodyPr>
          <a:lstStyle/>
          <a:p>
            <a:pPr marL="566928" indent="-457200" algn="just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PE" sz="2400" dirty="0" smtClean="0"/>
              <a:t>Definir un puntero a </a:t>
            </a:r>
            <a:r>
              <a:rPr lang="es-PE" sz="2400" dirty="0" err="1" smtClean="0"/>
              <a:t>float</a:t>
            </a:r>
            <a:r>
              <a:rPr lang="es-PE" sz="2400" dirty="0" smtClean="0"/>
              <a:t> llamado </a:t>
            </a:r>
            <a:r>
              <a:rPr lang="es-PE" sz="2400" dirty="0" err="1" smtClean="0"/>
              <a:t>ptrFloat</a:t>
            </a:r>
            <a:r>
              <a:rPr lang="es-PE" sz="2400" dirty="0" smtClean="0"/>
              <a:t>.</a:t>
            </a: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 smtClean="0"/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PE" sz="2400" b="1" dirty="0" smtClean="0"/>
              <a:t>En este caso la variable </a:t>
            </a: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b="1" dirty="0" smtClean="0"/>
              <a:t> es una 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variable estática</a:t>
            </a:r>
            <a:r>
              <a:rPr lang="es-PE" sz="2400" b="1" dirty="0" smtClean="0"/>
              <a:t>, por lo tanto ocupará una posición de memoria dentro de la 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zona estática</a:t>
            </a:r>
            <a:r>
              <a:rPr lang="es-PE" sz="2400" b="1" dirty="0" smtClean="0"/>
              <a:t>.</a:t>
            </a:r>
            <a:endParaRPr lang="es-PE" sz="2400" dirty="0" smtClean="0"/>
          </a:p>
        </p:txBody>
      </p:sp>
      <p:grpSp>
        <p:nvGrpSpPr>
          <p:cNvPr id="35843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3"/>
          <p:cNvSpPr txBox="1">
            <a:spLocks/>
          </p:cNvSpPr>
          <p:nvPr/>
        </p:nvSpPr>
        <p:spPr>
          <a:xfrm>
            <a:off x="457200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(3/7)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19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1600200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Memoria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la </a:t>
            </a:r>
            <a:r>
              <a:rPr lang="en-US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computadora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9205" y="228600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PE" sz="3600" b="1" dirty="0" smtClean="0">
                <a:solidFill>
                  <a:srgbClr val="002060"/>
                </a:solidFill>
              </a:rPr>
              <a:t>Temario</a:t>
            </a:r>
            <a:endParaRPr lang="en-US" sz="3600" b="1" dirty="0" smtClean="0">
              <a:solidFill>
                <a:srgbClr val="00206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9205" y="2985837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PE" dirty="0" smtClean="0">
                <a:solidFill>
                  <a:srgbClr val="002060"/>
                </a:solidFill>
              </a:rPr>
              <a:t>Asignación de memoria dinámica</a:t>
            </a:r>
          </a:p>
          <a:p>
            <a:pPr eaLnBrk="1" hangingPunct="1"/>
            <a:r>
              <a:rPr lang="es-PE" dirty="0" smtClean="0">
                <a:solidFill>
                  <a:srgbClr val="002060"/>
                </a:solidFill>
              </a:rPr>
              <a:t>New - </a:t>
            </a:r>
            <a:r>
              <a:rPr lang="es-PE" dirty="0" err="1" smtClean="0">
                <a:solidFill>
                  <a:srgbClr val="002060"/>
                </a:solidFill>
              </a:rPr>
              <a:t>Delete</a:t>
            </a:r>
            <a:endParaRPr lang="es-PE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s-PE" dirty="0" smtClean="0">
                <a:solidFill>
                  <a:srgbClr val="002060"/>
                </a:solidFill>
              </a:rPr>
              <a:t>NULL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1905000"/>
          </a:xfrm>
        </p:spPr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	</a:t>
            </a:r>
            <a:r>
              <a:rPr lang="es-PE" sz="2400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s-PE" sz="2400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 smtClean="0"/>
          </a:p>
          <a:p>
            <a:pPr marL="36576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Mediante un algoritmo de selección se busca un espacio en memoria para alojar al puntero.</a:t>
            </a:r>
          </a:p>
        </p:txBody>
      </p:sp>
      <p:grpSp>
        <p:nvGrpSpPr>
          <p:cNvPr id="36867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= 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6" name="Left Arrow 65"/>
          <p:cNvSpPr/>
          <p:nvPr/>
        </p:nvSpPr>
        <p:spPr>
          <a:xfrm>
            <a:off x="3649663" y="1949450"/>
            <a:ext cx="228600" cy="228600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Content Placeholder 61"/>
          <p:cNvSpPr>
            <a:spLocks noGrp="1"/>
          </p:cNvSpPr>
          <p:nvPr>
            <p:ph sz="half" idx="4294967295"/>
          </p:nvPr>
        </p:nvSpPr>
        <p:spPr>
          <a:xfrm>
            <a:off x="4646613" y="4419600"/>
            <a:ext cx="4038600" cy="2217738"/>
          </a:xfrm>
        </p:spPr>
        <p:txBody>
          <a:bodyPr>
            <a:normAutofit/>
          </a:bodyPr>
          <a:lstStyle/>
          <a:p>
            <a:pPr marL="36576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Imaginemos que el espacio de </a:t>
            </a:r>
            <a:r>
              <a:rPr lang="es-PE" sz="2400" b="1" dirty="0" smtClean="0">
                <a:solidFill>
                  <a:srgbClr val="FF0000"/>
                </a:solidFill>
              </a:rPr>
              <a:t>color rojo</a:t>
            </a:r>
            <a:r>
              <a:rPr lang="es-PE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PE" sz="2400" dirty="0" smtClean="0"/>
              <a:t>es el asignado para alojar a la variable </a:t>
            </a:r>
            <a:r>
              <a:rPr lang="es-PE" sz="2400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 smtClean="0"/>
              <a:t>.</a:t>
            </a:r>
            <a:endParaRPr lang="en-US" sz="2400" dirty="0"/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457200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(4/7)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20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093 L 0.00191 0.17685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17685 L 0.00191 0.021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2129 L 0.00191 0.1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6" grpId="1" animBg="1"/>
      <p:bldP spid="66" grpId="2" animBg="1"/>
      <p:bldP spid="66" grpId="3" animBg="1"/>
      <p:bldP spid="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>
            <a:normAutofit/>
          </a:bodyPr>
          <a:lstStyle/>
          <a:p>
            <a:pPr marL="566928" indent="-457200" algn="just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es-PE" sz="2400" dirty="0" smtClean="0"/>
              <a:t>Asignar dinámicamente el espacio de memoria donde se almacenará el dato </a:t>
            </a:r>
            <a:r>
              <a:rPr lang="es-PE" sz="2400" dirty="0" err="1" smtClean="0"/>
              <a:t>float</a:t>
            </a:r>
            <a:r>
              <a:rPr lang="es-PE" sz="2400" dirty="0" smtClean="0"/>
              <a:t> que apuntará el puntero.</a:t>
            </a: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 smtClean="0"/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s-PE" sz="2400" b="1" dirty="0" smtClean="0">
                <a:solidFill>
                  <a:srgbClr val="0070C0"/>
                </a:solidFill>
              </a:rPr>
              <a:t>new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PE" sz="2400" b="1" dirty="0" smtClean="0"/>
              <a:t>En este caso al ser una asignación 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dinámica</a:t>
            </a:r>
            <a:r>
              <a:rPr lang="es-PE" sz="2400" b="1" dirty="0" smtClean="0"/>
              <a:t> se le asignará un espacio dentro del </a:t>
            </a: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Heap</a:t>
            </a:r>
            <a:r>
              <a:rPr lang="es-PE" sz="2400" b="1" dirty="0" smtClean="0"/>
              <a:t>.</a:t>
            </a:r>
            <a:endParaRPr lang="es-PE" sz="2400" dirty="0" smtClean="0"/>
          </a:p>
        </p:txBody>
      </p:sp>
      <p:grpSp>
        <p:nvGrpSpPr>
          <p:cNvPr id="37891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= </a:t>
            </a: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4" name="Title 3"/>
          <p:cNvSpPr txBox="1">
            <a:spLocks/>
          </p:cNvSpPr>
          <p:nvPr/>
        </p:nvSpPr>
        <p:spPr>
          <a:xfrm>
            <a:off x="457200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(5/7)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21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61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1905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None/>
            </a:pPr>
            <a:r>
              <a:rPr lang="es-PE" dirty="0" smtClean="0"/>
              <a:t>	Mediante un algoritmo de selección se busca un espacio de memoria suficiente para alojar un dato según el tipo al que apunta el puntero.</a:t>
            </a:r>
          </a:p>
        </p:txBody>
      </p:sp>
      <p:grpSp>
        <p:nvGrpSpPr>
          <p:cNvPr id="38915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= </a:t>
            </a: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6" name="Left Arrow 65"/>
          <p:cNvSpPr/>
          <p:nvPr/>
        </p:nvSpPr>
        <p:spPr>
          <a:xfrm>
            <a:off x="3657600" y="3352800"/>
            <a:ext cx="228600" cy="228600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Content Placeholder 61"/>
          <p:cNvSpPr>
            <a:spLocks noGrp="1"/>
          </p:cNvSpPr>
          <p:nvPr>
            <p:ph sz="half" idx="4294967295"/>
          </p:nvPr>
        </p:nvSpPr>
        <p:spPr>
          <a:xfrm>
            <a:off x="4646613" y="3817938"/>
            <a:ext cx="4038600" cy="1135062"/>
          </a:xfrm>
        </p:spPr>
        <p:txBody>
          <a:bodyPr>
            <a:normAutofit fontScale="70000" lnSpcReduction="20000"/>
          </a:bodyPr>
          <a:lstStyle/>
          <a:p>
            <a:pPr marL="36576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En este caso se ha definido que el espacio de memoria 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78B1</a:t>
            </a:r>
            <a:r>
              <a:rPr lang="es-PE" dirty="0" smtClean="0"/>
              <a:t> es el adecuado para guardar el dato.</a:t>
            </a:r>
            <a:endParaRPr lang="en-US" dirty="0"/>
          </a:p>
        </p:txBody>
      </p:sp>
      <p:sp>
        <p:nvSpPr>
          <p:cNvPr id="68" name="Content Placeholder 61"/>
          <p:cNvSpPr>
            <a:spLocks noGrp="1"/>
          </p:cNvSpPr>
          <p:nvPr>
            <p:ph sz="half" idx="4294967295"/>
          </p:nvPr>
        </p:nvSpPr>
        <p:spPr>
          <a:xfrm>
            <a:off x="4654550" y="5181600"/>
            <a:ext cx="4038600" cy="1135063"/>
          </a:xfrm>
        </p:spPr>
        <p:txBody>
          <a:bodyPr>
            <a:normAutofit fontScale="70000" lnSpcReduction="20000"/>
          </a:bodyPr>
          <a:lstStyle/>
          <a:p>
            <a:pPr marL="36576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El valor 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78B1</a:t>
            </a:r>
            <a:r>
              <a:rPr lang="es-PE" dirty="0" smtClean="0"/>
              <a:t> se almacena en la variable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dirty="0" smtClean="0"/>
              <a:t>conectando así al puntero con el espacio en memoria.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912938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589338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12938" y="3040063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0" name="Title 3"/>
          <p:cNvSpPr txBox="1">
            <a:spLocks/>
          </p:cNvSpPr>
          <p:nvPr/>
        </p:nvSpPr>
        <p:spPr>
          <a:xfrm>
            <a:off x="457200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(6/7)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22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38333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8333 L 0 0.038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8 L 0 0.105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6" grpId="2" animBg="1"/>
      <p:bldP spid="66" grpId="3" animBg="1"/>
      <p:bldP spid="76" grpId="0" build="p"/>
      <p:bldP spid="68" grpId="0" build="p"/>
      <p:bldP spid="69" grpId="0" animBg="1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12938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</a:rPr>
              <a:t>18.50</a:t>
            </a: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589338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12938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	Por último, si deseamos asignarle un valor al dato apuntado tendríamos que hacerlo de la siguiente forma: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		</a:t>
            </a: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s-PE" sz="2400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= 18.50</a:t>
            </a:r>
            <a:endParaRPr lang="es-PE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400" dirty="0"/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457200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(7/7)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23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12938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</a:rPr>
              <a:t>18.50</a:t>
            </a: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589338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12938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>
            <a:normAutofit fontScale="85000" lnSpcReduction="1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Del ejemplo anterior se tenía lo siguiente: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Mediante el comando New se había asignado dinámicamente el espacio de memoria al puntero llamado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 smtClean="0"/>
              <a:t>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Cuando el puntero ya no sea usado durante la ejecución del programa, tendremos que liberar la memoria que fue asignada.</a:t>
            </a:r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457200" y="1084263"/>
            <a:ext cx="8229600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</a:t>
            </a:r>
            <a:r>
              <a:rPr lang="es-PE" sz="3000" b="1" dirty="0" err="1" smtClean="0">
                <a:solidFill>
                  <a:srgbClr val="FF0000"/>
                </a:solidFill>
              </a:rPr>
              <a:t>delete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– (1/7)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24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12938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</a:rPr>
              <a:t>18.50</a:t>
            </a: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589338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12938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1981200"/>
          </a:xfrm>
        </p:spPr>
        <p:txBody>
          <a:bodyPr>
            <a:normAutofit fontScale="92500" lnSpcReduction="1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Para liberar la memoria reservada utilizaremos el siguiente comando: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	</a:t>
            </a:r>
            <a:r>
              <a:rPr lang="es-PE" dirty="0" err="1" smtClean="0">
                <a:solidFill>
                  <a:srgbClr val="0070C0"/>
                </a:solidFill>
              </a:rPr>
              <a:t>delete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Content Placeholder 72"/>
          <p:cNvSpPr>
            <a:spLocks noGrp="1"/>
          </p:cNvSpPr>
          <p:nvPr>
            <p:ph sz="half" idx="4294967295"/>
          </p:nvPr>
        </p:nvSpPr>
        <p:spPr>
          <a:xfrm>
            <a:off x="4648200" y="3886200"/>
            <a:ext cx="4038600" cy="2286000"/>
          </a:xfrm>
        </p:spPr>
        <p:txBody>
          <a:bodyPr>
            <a:normAutofit fontScale="700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Este comando libera la memoria reservada, y rompe el enlace entre el puntero y la memoria que guarda el dato almacenado. 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Se dice que el puntero deja de “apuntar” a la dirección de memoria.</a:t>
            </a:r>
            <a:endParaRPr lang="es-PE" dirty="0"/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>
            <a:off x="457200" y="1084263"/>
            <a:ext cx="8229600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</a:t>
            </a:r>
            <a:r>
              <a:rPr lang="es-PE" sz="3000" b="1" dirty="0" err="1" smtClean="0">
                <a:solidFill>
                  <a:srgbClr val="FF0000"/>
                </a:solidFill>
              </a:rPr>
              <a:t>delete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– (2/7)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25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/>
          </p:cNvSpPr>
          <p:nvPr/>
        </p:nvSpPr>
        <p:spPr>
          <a:xfrm>
            <a:off x="457200" y="2401888"/>
            <a:ext cx="84582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sz="5400" b="1" smtClean="0"/>
              <a:t>Ejemplos</a:t>
            </a:r>
            <a:endParaRPr lang="en-US" sz="5400" b="1" dirty="0" smtClean="0"/>
          </a:p>
        </p:txBody>
      </p:sp>
      <p:sp>
        <p:nvSpPr>
          <p:cNvPr id="72" name="Subtitle 6"/>
          <p:cNvSpPr txBox="1">
            <a:spLocks/>
          </p:cNvSpPr>
          <p:nvPr/>
        </p:nvSpPr>
        <p:spPr bwMode="auto">
          <a:xfrm>
            <a:off x="457200" y="3900488"/>
            <a:ext cx="49530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eaLnBrk="1" hangingPunct="1"/>
            <a:r>
              <a:rPr lang="es-PE" sz="3200" smtClean="0">
                <a:solidFill>
                  <a:srgbClr val="0070C0"/>
                </a:solidFill>
              </a:rPr>
              <a:t>New </a:t>
            </a:r>
            <a:r>
              <a:rPr lang="es-PE" sz="3200" smtClean="0"/>
              <a:t>y </a:t>
            </a:r>
            <a:r>
              <a:rPr lang="es-PE" sz="3200" smtClean="0">
                <a:solidFill>
                  <a:srgbClr val="0070C0"/>
                </a:solidFill>
              </a:rPr>
              <a:t>Delete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19644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810000" y="2942303"/>
            <a:ext cx="4953000" cy="3657600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s-PE" sz="2000" b="1" dirty="0" err="1" smtClean="0"/>
              <a:t>int</a:t>
            </a:r>
            <a:r>
              <a:rPr lang="es-PE" sz="2000" dirty="0" smtClean="0"/>
              <a:t> </a:t>
            </a:r>
            <a:r>
              <a:rPr lang="es-PE" sz="2000" dirty="0" err="1" smtClean="0"/>
              <a:t>main</a:t>
            </a:r>
            <a:r>
              <a:rPr lang="en-US" sz="2000" dirty="0" smtClean="0"/>
              <a:t>()</a:t>
            </a:r>
          </a:p>
          <a:p>
            <a:pPr marL="109537" indent="0">
              <a:buNone/>
              <a:defRPr/>
            </a:pPr>
            <a:r>
              <a:rPr lang="en-US" sz="2000" dirty="0" smtClean="0"/>
              <a:t>{</a:t>
            </a:r>
          </a:p>
          <a:p>
            <a:pPr marL="109537" indent="0"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*A;</a:t>
            </a:r>
          </a:p>
          <a:p>
            <a:pPr marL="109537" indent="0">
              <a:buNone/>
              <a:defRPr/>
            </a:pPr>
            <a:r>
              <a:rPr lang="en-US" sz="2000" dirty="0" smtClean="0"/>
              <a:t>	A = </a:t>
            </a:r>
            <a:r>
              <a:rPr lang="en-US" sz="2000" b="1" dirty="0" smtClean="0">
                <a:solidFill>
                  <a:srgbClr val="0070C0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2000" dirty="0" smtClean="0"/>
              <a:t>	*A = 5;</a:t>
            </a:r>
          </a:p>
          <a:p>
            <a:pPr marL="109537" indent="0"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</a:t>
            </a:r>
            <a:r>
              <a:rPr lang="en-US" sz="2000" dirty="0" smtClean="0">
                <a:solidFill>
                  <a:srgbClr val="002060"/>
                </a:solidFill>
              </a:rPr>
              <a:t>"El </a:t>
            </a:r>
            <a:r>
              <a:rPr lang="en-US" sz="2000" dirty="0" err="1" smtClean="0">
                <a:solidFill>
                  <a:srgbClr val="002060"/>
                </a:solidFill>
              </a:rPr>
              <a:t>dato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es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" </a:t>
            </a:r>
            <a:r>
              <a:rPr lang="en-US" sz="2000" dirty="0" smtClean="0">
                <a:solidFill>
                  <a:srgbClr val="002060"/>
                </a:solidFill>
              </a:rPr>
              <a:t>&lt;&lt; *A &lt;&lt; </a:t>
            </a:r>
            <a:r>
              <a:rPr lang="en-US" sz="2000" dirty="0">
                <a:solidFill>
                  <a:srgbClr val="002060"/>
                </a:solidFill>
              </a:rPr>
              <a:t>"\n</a:t>
            </a:r>
            <a:r>
              <a:rPr lang="en-US" sz="2000" dirty="0" smtClean="0">
                <a:solidFill>
                  <a:srgbClr val="002060"/>
                </a:solidFill>
              </a:rPr>
              <a:t>"</a:t>
            </a:r>
            <a:r>
              <a:rPr lang="en-US" sz="20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delete</a:t>
            </a:r>
            <a:r>
              <a:rPr lang="en-US" sz="2000" dirty="0" smtClean="0"/>
              <a:t> A;</a:t>
            </a:r>
          </a:p>
          <a:p>
            <a:pPr marL="109537" indent="0">
              <a:buNone/>
              <a:defRPr/>
            </a:pPr>
            <a:r>
              <a:rPr lang="en-US" sz="2000" dirty="0" smtClean="0"/>
              <a:t>	return 0;</a:t>
            </a:r>
          </a:p>
          <a:p>
            <a:pPr marL="109537" indent="0">
              <a:buNone/>
              <a:defRPr/>
            </a:pPr>
            <a:r>
              <a:rPr lang="en-US" sz="2000" dirty="0" smtClean="0"/>
              <a:t>}</a:t>
            </a:r>
            <a:endParaRPr lang="es-PE" sz="20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04800" y="2060569"/>
            <a:ext cx="8382000" cy="1447800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Asignarle memoria dinámica a un puntero a un dato de tipo </a:t>
            </a:r>
            <a:r>
              <a:rPr lang="es-PE" dirty="0" err="1" smtClean="0"/>
              <a:t>int</a:t>
            </a:r>
            <a:r>
              <a:rPr lang="es-PE" dirty="0" smtClean="0"/>
              <a:t>, luego asignarle el valor de 5 e imprimirlo por pantalla.</a:t>
            </a:r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533400" y="1371600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27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371600" y="2942303"/>
            <a:ext cx="7391400" cy="3657600"/>
          </a:xfrm>
        </p:spPr>
        <p:txBody>
          <a:bodyPr>
            <a:normAutofit fontScale="62500" lnSpcReduction="20000"/>
          </a:bodyPr>
          <a:lstStyle/>
          <a:p>
            <a:pPr marL="109537" indent="0">
              <a:buNone/>
              <a:defRPr/>
            </a:pPr>
            <a:r>
              <a:rPr lang="es-PE" b="1" dirty="0" err="1" smtClean="0"/>
              <a:t>int</a:t>
            </a:r>
            <a:r>
              <a:rPr lang="es-PE" dirty="0" smtClean="0"/>
              <a:t> </a:t>
            </a:r>
            <a:r>
              <a:rPr lang="es-PE" dirty="0" err="1" smtClean="0"/>
              <a:t>main</a:t>
            </a:r>
            <a:r>
              <a:rPr lang="en-US" dirty="0" smtClean="0"/>
              <a:t>()</a:t>
            </a:r>
          </a:p>
          <a:p>
            <a:pPr marL="109537" indent="0">
              <a:buNone/>
              <a:defRPr/>
            </a:pPr>
            <a:r>
              <a:rPr lang="en-US" dirty="0" smtClean="0"/>
              <a:t>{</a:t>
            </a:r>
          </a:p>
          <a:p>
            <a:pPr marL="109537" indent="0"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float </a:t>
            </a:r>
            <a:r>
              <a:rPr lang="en-US" dirty="0" smtClean="0"/>
              <a:t>*B, *C;</a:t>
            </a:r>
          </a:p>
          <a:p>
            <a:pPr marL="109537" indent="0">
              <a:buNone/>
              <a:defRPr/>
            </a:pPr>
            <a:r>
              <a:rPr lang="en-US" dirty="0" smtClean="0"/>
              <a:t>	B =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float</a:t>
            </a:r>
            <a:r>
              <a:rPr lang="en-US" dirty="0" smtClean="0"/>
              <a:t>;</a:t>
            </a:r>
          </a:p>
          <a:p>
            <a:pPr marL="109537" indent="0">
              <a:buNone/>
              <a:defRPr/>
            </a:pPr>
            <a:r>
              <a:rPr lang="es-PE" dirty="0" smtClean="0"/>
              <a:t>	C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/>
              <a:t>float</a:t>
            </a:r>
            <a:r>
              <a:rPr lang="en-US" dirty="0" smtClean="0"/>
              <a:t>;</a:t>
            </a:r>
          </a:p>
          <a:p>
            <a:pPr marL="109537" indent="0">
              <a:buNone/>
              <a:defRPr/>
            </a:pPr>
            <a:r>
              <a:rPr lang="en-US" dirty="0" smtClean="0"/>
              <a:t>	*B = 16.4;</a:t>
            </a:r>
          </a:p>
          <a:p>
            <a:pPr marL="109537" indent="0">
              <a:buNone/>
              <a:defRPr/>
            </a:pPr>
            <a:r>
              <a:rPr lang="en-US" dirty="0" smtClean="0"/>
              <a:t>	*C = 3.2;</a:t>
            </a:r>
          </a:p>
          <a:p>
            <a:pPr marL="109537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smtClean="0">
                <a:solidFill>
                  <a:srgbClr val="002060"/>
                </a:solidFill>
              </a:rPr>
              <a:t>"La </a:t>
            </a:r>
            <a:r>
              <a:rPr lang="en-US" dirty="0" err="1" smtClean="0">
                <a:solidFill>
                  <a:srgbClr val="002060"/>
                </a:solidFill>
              </a:rPr>
              <a:t>suma</a:t>
            </a:r>
            <a:r>
              <a:rPr lang="en-US" dirty="0" smtClean="0">
                <a:solidFill>
                  <a:srgbClr val="002060"/>
                </a:solidFill>
              </a:rPr>
              <a:t> de </a:t>
            </a:r>
            <a:r>
              <a:rPr lang="en-US" dirty="0">
                <a:solidFill>
                  <a:srgbClr val="002060"/>
                </a:solidFill>
              </a:rPr>
              <a:t>"&lt;&lt; </a:t>
            </a:r>
            <a:r>
              <a:rPr lang="en-US" dirty="0" smtClean="0">
                <a:solidFill>
                  <a:srgbClr val="002060"/>
                </a:solidFill>
              </a:rPr>
              <a:t>*B </a:t>
            </a:r>
            <a:r>
              <a:rPr lang="en-US" dirty="0">
                <a:solidFill>
                  <a:srgbClr val="002060"/>
                </a:solidFill>
              </a:rPr>
              <a:t>&lt;&lt;" y "&lt;&lt; </a:t>
            </a:r>
            <a:r>
              <a:rPr lang="en-US" dirty="0" smtClean="0">
                <a:solidFill>
                  <a:srgbClr val="002060"/>
                </a:solidFill>
              </a:rPr>
              <a:t>*C &lt;&lt;" </a:t>
            </a:r>
            <a:r>
              <a:rPr lang="en-US" dirty="0" err="1" smtClean="0">
                <a:solidFill>
                  <a:srgbClr val="002060"/>
                </a:solidFill>
              </a:rPr>
              <a:t>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"&lt;&lt; *B + *C </a:t>
            </a:r>
            <a:r>
              <a:rPr lang="en-US" dirty="0">
                <a:solidFill>
                  <a:srgbClr val="002060"/>
                </a:solidFill>
              </a:rPr>
              <a:t>&lt;&lt;"\</a:t>
            </a:r>
            <a:r>
              <a:rPr lang="en-US" dirty="0" smtClean="0">
                <a:solidFill>
                  <a:srgbClr val="002060"/>
                </a:solidFill>
              </a:rPr>
              <a:t>n"</a:t>
            </a:r>
            <a:r>
              <a:rPr lang="en-US" dirty="0" smtClean="0"/>
              <a:t>;</a:t>
            </a:r>
          </a:p>
          <a:p>
            <a:pPr marL="109537" indent="0">
              <a:buNone/>
              <a:defRPr/>
            </a:pPr>
            <a:endParaRPr lang="en-US" dirty="0" smtClean="0"/>
          </a:p>
          <a:p>
            <a:pPr marL="109537" indent="0"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delete</a:t>
            </a:r>
            <a:r>
              <a:rPr lang="en-US" dirty="0" smtClean="0"/>
              <a:t> B;</a:t>
            </a:r>
          </a:p>
          <a:p>
            <a:pPr marL="109537" indent="0"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delete</a:t>
            </a:r>
            <a:r>
              <a:rPr lang="en-US" dirty="0" smtClean="0"/>
              <a:t> C;</a:t>
            </a:r>
          </a:p>
          <a:p>
            <a:pPr marL="109537" indent="0">
              <a:buNone/>
              <a:defRPr/>
            </a:pPr>
            <a:r>
              <a:rPr lang="en-US" dirty="0" smtClean="0"/>
              <a:t>	return 0;</a:t>
            </a:r>
          </a:p>
          <a:p>
            <a:pPr marL="109537" indent="0">
              <a:buNone/>
              <a:defRPr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81000" y="1828800"/>
            <a:ext cx="8382000" cy="884902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Asignarle memoria dinámica a dos punteros </a:t>
            </a:r>
            <a:r>
              <a:rPr lang="es-PE" sz="2400" dirty="0" err="1" smtClean="0"/>
              <a:t>float</a:t>
            </a:r>
            <a:r>
              <a:rPr lang="es-PE" sz="2400" dirty="0" smtClean="0"/>
              <a:t>, asignarle un valor, sumarlos y presentar el resultado por pantalla.</a:t>
            </a:r>
            <a:endParaRPr lang="es-PE" sz="2400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33400" y="1371600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28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1000" y="2942303"/>
            <a:ext cx="8382000" cy="3657600"/>
          </a:xfrm>
        </p:spPr>
        <p:txBody>
          <a:bodyPr>
            <a:noAutofit/>
          </a:bodyPr>
          <a:lstStyle/>
          <a:p>
            <a:pPr marL="109537" indent="0">
              <a:buNone/>
              <a:defRPr/>
            </a:pPr>
            <a:r>
              <a:rPr lang="en-US" sz="1400" b="1" dirty="0" err="1" smtClean="0"/>
              <a:t>int</a:t>
            </a:r>
            <a:r>
              <a:rPr lang="en-US" sz="1400" dirty="0" smtClean="0"/>
              <a:t> main()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{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*A = </a:t>
            </a:r>
            <a:r>
              <a:rPr lang="en-US" sz="1400" b="1" dirty="0" smtClean="0">
                <a:solidFill>
                  <a:srgbClr val="0070C0"/>
                </a:solidFill>
              </a:rPr>
              <a:t>new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;     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*B = </a:t>
            </a:r>
            <a:r>
              <a:rPr lang="en-US" sz="1400" b="1" dirty="0" smtClean="0">
                <a:solidFill>
                  <a:srgbClr val="0070C0"/>
                </a:solidFill>
              </a:rPr>
              <a:t>new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;</a:t>
            </a:r>
          </a:p>
          <a:p>
            <a:pPr marL="109537" indent="0">
              <a:buNone/>
              <a:defRPr/>
            </a:pPr>
            <a:endParaRPr lang="en-US" sz="1400" dirty="0" smtClean="0"/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err="1" smtClean="0">
                <a:solidFill>
                  <a:srgbClr val="002060"/>
                </a:solidFill>
              </a:rPr>
              <a:t>Ingrese</a:t>
            </a:r>
            <a:r>
              <a:rPr lang="en-US" sz="1400" dirty="0" smtClean="0">
                <a:solidFill>
                  <a:srgbClr val="002060"/>
                </a:solidFill>
              </a:rPr>
              <a:t> el primer </a:t>
            </a:r>
            <a:r>
              <a:rPr lang="en-US" sz="1400" dirty="0" err="1" smtClean="0">
                <a:solidFill>
                  <a:srgbClr val="002060"/>
                </a:solidFill>
              </a:rPr>
              <a:t>numero</a:t>
            </a:r>
            <a:r>
              <a:rPr lang="en-US" sz="1400" dirty="0" smtClean="0">
                <a:solidFill>
                  <a:srgbClr val="002060"/>
                </a:solidFill>
              </a:rPr>
              <a:t>: 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smtClean="0"/>
              <a:t>;    </a:t>
            </a:r>
            <a:r>
              <a:rPr lang="en-US" sz="1400" dirty="0" err="1" smtClean="0"/>
              <a:t>cin</a:t>
            </a:r>
            <a:r>
              <a:rPr lang="en-US" sz="1400" dirty="0" smtClean="0"/>
              <a:t>&gt;&gt; *A;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err="1" smtClean="0">
                <a:solidFill>
                  <a:srgbClr val="002060"/>
                </a:solidFill>
              </a:rPr>
              <a:t>Ingrese</a:t>
            </a:r>
            <a:r>
              <a:rPr lang="en-US" sz="1400" dirty="0" smtClean="0">
                <a:solidFill>
                  <a:srgbClr val="002060"/>
                </a:solidFill>
              </a:rPr>
              <a:t> el </a:t>
            </a:r>
            <a:r>
              <a:rPr lang="en-US" sz="1400" dirty="0" err="1" smtClean="0">
                <a:solidFill>
                  <a:srgbClr val="002060"/>
                </a:solidFill>
              </a:rPr>
              <a:t>segundo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numero</a:t>
            </a:r>
            <a:r>
              <a:rPr lang="en-US" sz="1400" dirty="0" smtClean="0">
                <a:solidFill>
                  <a:srgbClr val="002060"/>
                </a:solidFill>
              </a:rPr>
              <a:t>: 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smtClean="0"/>
              <a:t>;  </a:t>
            </a:r>
            <a:r>
              <a:rPr lang="en-US" sz="1400" dirty="0" err="1" smtClean="0"/>
              <a:t>cin</a:t>
            </a:r>
            <a:r>
              <a:rPr lang="en-US" sz="1400" dirty="0" smtClean="0"/>
              <a:t>&gt;&gt; *B;</a:t>
            </a:r>
          </a:p>
          <a:p>
            <a:pPr marL="109537" indent="0">
              <a:buNone/>
              <a:defRPr/>
            </a:pPr>
            <a:endParaRPr lang="en-US" sz="1400" dirty="0" smtClean="0"/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"\n\</a:t>
            </a:r>
            <a:r>
              <a:rPr lang="en-US" sz="1400" dirty="0" err="1" smtClean="0">
                <a:solidFill>
                  <a:srgbClr val="002060"/>
                </a:solidFill>
              </a:rPr>
              <a:t>nRESULTADOS</a:t>
            </a:r>
            <a:r>
              <a:rPr lang="en-US" sz="1400" dirty="0" smtClean="0">
                <a:solidFill>
                  <a:srgbClr val="002060"/>
                </a:solidFill>
              </a:rPr>
              <a:t>\n----------\n"</a:t>
            </a:r>
            <a:r>
              <a:rPr lang="en-US" sz="1400" dirty="0" smtClean="0"/>
              <a:t>;</a:t>
            </a:r>
          </a:p>
          <a:p>
            <a:pPr marL="109537" indent="0">
              <a:buNone/>
              <a:defRPr/>
            </a:pPr>
            <a:endParaRPr lang="en-US" sz="1400" dirty="0" smtClean="0"/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"Suma: "&lt;&lt; </a:t>
            </a:r>
            <a:r>
              <a:rPr lang="en-US" sz="1400" dirty="0"/>
              <a:t>*A + *B</a:t>
            </a:r>
            <a:r>
              <a:rPr lang="en-US" sz="1400" dirty="0" smtClean="0">
                <a:solidFill>
                  <a:srgbClr val="002060"/>
                </a:solidFill>
              </a:rPr>
              <a:t> &lt;&lt;</a:t>
            </a:r>
            <a:r>
              <a:rPr lang="en-US" sz="1400" dirty="0">
                <a:solidFill>
                  <a:srgbClr val="002060"/>
                </a:solidFill>
              </a:rPr>
              <a:t>"\n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err="1" smtClean="0">
                <a:solidFill>
                  <a:srgbClr val="002060"/>
                </a:solidFill>
              </a:rPr>
              <a:t>Diferencia</a:t>
            </a:r>
            <a:r>
              <a:rPr lang="en-US" sz="1400" dirty="0" smtClean="0">
                <a:solidFill>
                  <a:srgbClr val="002060"/>
                </a:solidFill>
              </a:rPr>
              <a:t>: 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smtClean="0">
                <a:solidFill>
                  <a:srgbClr val="002060"/>
                </a:solidFill>
              </a:rPr>
              <a:t> &lt;&lt; </a:t>
            </a:r>
            <a:r>
              <a:rPr lang="en-US" sz="1400" dirty="0"/>
              <a:t>*A - *B</a:t>
            </a:r>
            <a:r>
              <a:rPr lang="en-US" sz="1400" dirty="0" smtClean="0">
                <a:solidFill>
                  <a:srgbClr val="002060"/>
                </a:solidFill>
              </a:rPr>
              <a:t> &lt;&lt; </a:t>
            </a:r>
            <a:r>
              <a:rPr lang="en-US" sz="1400" dirty="0">
                <a:solidFill>
                  <a:srgbClr val="002060"/>
                </a:solidFill>
              </a:rPr>
              <a:t>"\n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err="1" smtClean="0">
                <a:solidFill>
                  <a:srgbClr val="002060"/>
                </a:solidFill>
              </a:rPr>
              <a:t>Producto</a:t>
            </a:r>
            <a:r>
              <a:rPr lang="en-US" sz="1400" dirty="0" smtClean="0">
                <a:solidFill>
                  <a:srgbClr val="002060"/>
                </a:solidFill>
              </a:rPr>
              <a:t>: </a:t>
            </a:r>
            <a:r>
              <a:rPr lang="en-US" sz="1400" dirty="0">
                <a:solidFill>
                  <a:srgbClr val="002060"/>
                </a:solidFill>
              </a:rPr>
              <a:t>" </a:t>
            </a:r>
            <a:r>
              <a:rPr lang="en-US" sz="1400" dirty="0" smtClean="0">
                <a:solidFill>
                  <a:srgbClr val="002060"/>
                </a:solidFill>
              </a:rPr>
              <a:t>&lt;&lt; </a:t>
            </a:r>
            <a:r>
              <a:rPr lang="en-US" sz="1400" dirty="0"/>
              <a:t>*A * *</a:t>
            </a:r>
            <a:r>
              <a:rPr lang="en-US" sz="1400" dirty="0" smtClean="0"/>
              <a:t>B</a:t>
            </a:r>
            <a:r>
              <a:rPr lang="en-US" sz="1400" dirty="0" smtClean="0">
                <a:solidFill>
                  <a:srgbClr val="002060"/>
                </a:solidFill>
              </a:rPr>
              <a:t> &lt;&lt;</a:t>
            </a:r>
            <a:r>
              <a:rPr lang="en-US" sz="1400" dirty="0">
                <a:solidFill>
                  <a:srgbClr val="002060"/>
                </a:solidFill>
              </a:rPr>
              <a:t>"\</a:t>
            </a:r>
            <a:r>
              <a:rPr lang="en-US" sz="1400" dirty="0" smtClean="0">
                <a:solidFill>
                  <a:srgbClr val="002060"/>
                </a:solidFill>
              </a:rPr>
              <a:t>n"</a:t>
            </a:r>
            <a:r>
              <a:rPr lang="en-US" sz="1400" dirty="0" smtClean="0"/>
              <a:t>;</a:t>
            </a:r>
          </a:p>
          <a:p>
            <a:pPr marL="109537" indent="0">
              <a:buNone/>
              <a:defRPr/>
            </a:pPr>
            <a:endParaRPr lang="en-US" sz="1400" dirty="0" smtClean="0"/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delete</a:t>
            </a:r>
            <a:r>
              <a:rPr lang="en-US" sz="1400" dirty="0" smtClean="0"/>
              <a:t> A</a:t>
            </a:r>
            <a:r>
              <a:rPr lang="en-US" sz="1400" dirty="0" smtClean="0"/>
              <a:t>;     </a:t>
            </a:r>
            <a:r>
              <a:rPr lang="en-US" sz="1400" b="1" dirty="0" smtClean="0">
                <a:solidFill>
                  <a:srgbClr val="0070C0"/>
                </a:solidFill>
              </a:rPr>
              <a:t>delete</a:t>
            </a:r>
            <a:r>
              <a:rPr lang="en-US" sz="1400" dirty="0" smtClean="0"/>
              <a:t> B</a:t>
            </a:r>
            <a:r>
              <a:rPr lang="en-US" sz="1400" dirty="0" smtClean="0"/>
              <a:t>;     </a:t>
            </a:r>
            <a:r>
              <a:rPr lang="en-US" sz="1400" dirty="0" smtClean="0"/>
              <a:t>return 0;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89021" y="1752600"/>
            <a:ext cx="8382000" cy="1342103"/>
          </a:xfrm>
        </p:spPr>
        <p:txBody>
          <a:bodyPr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Realice un programa que permita leer dos números enteros desde el teclado, e imprima la suma, diferencia y el producto de ellos</a:t>
            </a:r>
            <a:r>
              <a:rPr lang="es-PE" sz="2400" dirty="0" smtClean="0"/>
              <a:t>. Resuelva </a:t>
            </a:r>
            <a:r>
              <a:rPr lang="es-PE" sz="2400" dirty="0" smtClean="0"/>
              <a:t>el ejercicio declarando dos punteros a enteros.</a:t>
            </a:r>
            <a:endParaRPr lang="es-PE" sz="2400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65221" y="1117222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3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29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523" y="1335505"/>
            <a:ext cx="3929499" cy="18003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Memoria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un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C++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72740"/>
              </p:ext>
            </p:extLst>
          </p:nvPr>
        </p:nvGraphicFramePr>
        <p:xfrm>
          <a:off x="5791200" y="1342764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STACK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HEAP</a:t>
                      </a:r>
                    </a:p>
                    <a:p>
                      <a:pPr algn="ctr"/>
                      <a:r>
                        <a:rPr lang="es-MX" dirty="0" smtClean="0"/>
                        <a:t>(Memoria dinámica)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Unitialize</a:t>
                      </a:r>
                      <a:r>
                        <a:rPr lang="es-MX" baseline="0" dirty="0" smtClean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Initialized</a:t>
                      </a:r>
                      <a:r>
                        <a:rPr lang="es-MX" dirty="0" smtClean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Text</a:t>
                      </a:r>
                      <a:endParaRPr lang="es-MX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7543800" y="2257165"/>
            <a:ext cx="0" cy="76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7543800" y="340016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234299" y="1335505"/>
            <a:ext cx="15569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High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27042" y="6273307"/>
            <a:ext cx="1505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89587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541421" y="1882775"/>
            <a:ext cx="86106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b="1" dirty="0" smtClean="0"/>
              <a:t>NULL</a:t>
            </a:r>
            <a:endParaRPr lang="en-US" b="1" dirty="0" smtClean="0"/>
          </a:p>
        </p:txBody>
      </p:sp>
      <p:sp>
        <p:nvSpPr>
          <p:cNvPr id="3" name="Content Placeholder 7"/>
          <p:cNvSpPr txBox="1">
            <a:spLocks/>
          </p:cNvSpPr>
          <p:nvPr/>
        </p:nvSpPr>
        <p:spPr bwMode="auto">
          <a:xfrm>
            <a:off x="304800" y="2971800"/>
            <a:ext cx="861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PE" sz="3200" dirty="0" smtClean="0"/>
              <a:t>Definición</a:t>
            </a:r>
          </a:p>
          <a:p>
            <a:pPr eaLnBrk="1" hangingPunct="1"/>
            <a:r>
              <a:rPr lang="es-PE" sz="3200" dirty="0" smtClean="0"/>
              <a:t>La importancia de NULL al utilizar New</a:t>
            </a:r>
          </a:p>
          <a:p>
            <a:pPr eaLnBrk="1" hangingPunct="1"/>
            <a:r>
              <a:rPr lang="es-PE" sz="3200" dirty="0" smtClean="0"/>
              <a:t>La importancia de NULL al momento de declarar</a:t>
            </a:r>
          </a:p>
          <a:p>
            <a:pPr eaLnBrk="1" hangingPunct="1"/>
            <a:r>
              <a:rPr lang="es-PE" sz="3200" dirty="0" smtClean="0"/>
              <a:t>La importancia de NULL al utilizar </a:t>
            </a:r>
            <a:r>
              <a:rPr lang="es-PE" sz="3200" dirty="0" err="1" smtClean="0"/>
              <a:t>Delete</a:t>
            </a:r>
            <a:endParaRPr lang="en-US" sz="3200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6599435"/>
      </p:ext>
    </p:ext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8229600" cy="4495800"/>
          </a:xfrm>
        </p:spPr>
        <p:txBody>
          <a:bodyPr>
            <a:noAutofit/>
          </a:bodyPr>
          <a:lstStyle/>
          <a:p>
            <a:pPr marL="109728" indent="0" algn="just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" sz="2000" dirty="0" smtClean="0"/>
              <a:t>Es una constante que se aplica, especialmente, a los punteros para indicar que estos no apuntan a ningún valor.</a:t>
            </a:r>
          </a:p>
          <a:p>
            <a:pPr marL="411480" lvl="1" indent="0" algn="just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 smtClean="0"/>
              <a:t>Sintaxis</a:t>
            </a:r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TipoDato</a:t>
            </a:r>
            <a:r>
              <a:rPr lang="en-US" sz="2000" dirty="0" smtClean="0">
                <a:solidFill>
                  <a:schemeClr val="tx1"/>
                </a:solidFill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</a:rPr>
              <a:t>nombrePuntero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nombrePuntero</a:t>
            </a:r>
            <a:r>
              <a:rPr lang="en-US" sz="2000" dirty="0" smtClean="0">
                <a:solidFill>
                  <a:schemeClr val="tx1"/>
                </a:solidFill>
              </a:rPr>
              <a:t> = NULL</a:t>
            </a:r>
            <a:endParaRPr lang="es-ES" sz="2000" dirty="0" smtClean="0"/>
          </a:p>
          <a:p>
            <a:pPr marL="411480" lvl="1" indent="0" algn="just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 smtClean="0"/>
              <a:t>Ejemplo 1</a:t>
            </a:r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</a:rPr>
              <a:t>pA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pA</a:t>
            </a:r>
            <a:r>
              <a:rPr lang="en-US" sz="2000" dirty="0" smtClean="0">
                <a:solidFill>
                  <a:schemeClr val="tx1"/>
                </a:solidFill>
              </a:rPr>
              <a:t> = NULL;</a:t>
            </a:r>
            <a:endParaRPr lang="es-ES" sz="2000" dirty="0" smtClean="0"/>
          </a:p>
          <a:p>
            <a:pPr marL="411480" lvl="1" indent="0" algn="just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 smtClean="0"/>
              <a:t>Ejemplo 2</a:t>
            </a:r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</a:rPr>
              <a:t>pA</a:t>
            </a:r>
            <a:r>
              <a:rPr lang="en-US" sz="2000" dirty="0" smtClean="0">
                <a:solidFill>
                  <a:schemeClr val="tx1"/>
                </a:solidFill>
              </a:rPr>
              <a:t> = NULL;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 smtClean="0"/>
          </a:p>
          <a:p>
            <a:pPr marL="115888" indent="-635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NOTA: </a:t>
            </a:r>
            <a:r>
              <a:rPr lang="es-ES" sz="2000" b="1" dirty="0" smtClean="0"/>
              <a:t>No olvide de asignarle un espacio de memoria al puntero antes de utilizarlo.</a:t>
            </a:r>
            <a:endParaRPr lang="en-US" sz="2000" b="1" dirty="0" smtClean="0"/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923544" lvl="2" indent="-219456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 - Definición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31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5400" dirty="0" smtClean="0">
                <a:solidFill>
                  <a:srgbClr val="002060"/>
                </a:solidFill>
                <a:effectLst/>
              </a:rPr>
              <a:t>Importancia de </a:t>
            </a:r>
            <a:r>
              <a:rPr lang="es-PE" sz="5400" dirty="0" err="1" smtClean="0">
                <a:solidFill>
                  <a:srgbClr val="002060"/>
                </a:solidFill>
                <a:effectLst/>
              </a:rPr>
              <a:t>NULL</a:t>
            </a:r>
            <a:endParaRPr lang="en-US" sz="5400" dirty="0">
              <a:solidFill>
                <a:srgbClr val="002060"/>
              </a:solidFill>
              <a:effectLst/>
            </a:endParaRPr>
          </a:p>
        </p:txBody>
      </p:sp>
      <p:sp>
        <p:nvSpPr>
          <p:cNvPr id="49154" name="Text Placeholder 8"/>
          <p:cNvSpPr>
            <a:spLocks noGrp="1"/>
          </p:cNvSpPr>
          <p:nvPr>
            <p:ph type="body" idx="4294967295"/>
          </p:nvPr>
        </p:nvSpPr>
        <p:spPr>
          <a:xfrm>
            <a:off x="722313" y="3367088"/>
            <a:ext cx="7772400" cy="1509712"/>
          </a:xfrm>
        </p:spPr>
        <p:txBody>
          <a:bodyPr/>
          <a:lstStyle/>
          <a:p>
            <a:pPr marL="44450" eaLnBrk="1" hangingPunct="1"/>
            <a:r>
              <a:rPr lang="es-PE" sz="2800" dirty="0" smtClean="0"/>
              <a:t>Al momento de utilizar New</a:t>
            </a:r>
            <a:endParaRPr lang="en-US" sz="28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32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5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/>
          <a:lstStyle/>
          <a:p>
            <a:pPr algn="just" eaLnBrk="1" hangingPunct="1"/>
            <a:r>
              <a:rPr lang="es-PE" sz="2400" dirty="0" smtClean="0"/>
              <a:t>Imaginemos que la memoria se encuentra como en el dibujo.</a:t>
            </a:r>
          </a:p>
          <a:p>
            <a:pPr algn="just" eaLnBrk="1" hangingPunct="1"/>
            <a:endParaRPr lang="es-PE" sz="2400" dirty="0" smtClean="0"/>
          </a:p>
          <a:p>
            <a:pPr algn="just" eaLnBrk="1" hangingPunct="1"/>
            <a:r>
              <a:rPr lang="es-PE" sz="2400" dirty="0" smtClean="0"/>
              <a:t>Analizaremos únicamente la </a:t>
            </a:r>
            <a:r>
              <a:rPr lang="es-PE" sz="2400" b="1" dirty="0" smtClean="0"/>
              <a:t>Zona estática y el </a:t>
            </a:r>
            <a:r>
              <a:rPr lang="es-PE" sz="2400" b="1" dirty="0" err="1" smtClean="0"/>
              <a:t>Heap</a:t>
            </a:r>
            <a:r>
              <a:rPr lang="es-PE" sz="2400" b="1" dirty="0" smtClean="0"/>
              <a:t>…</a:t>
            </a:r>
          </a:p>
          <a:p>
            <a:pPr algn="just" eaLnBrk="1" hangingPunct="1"/>
            <a:endParaRPr lang="es-PE" sz="2400" dirty="0" smtClean="0"/>
          </a:p>
          <a:p>
            <a:pPr algn="just" eaLnBrk="1" hangingPunct="1"/>
            <a:r>
              <a:rPr lang="es-PE" sz="2400" dirty="0" smtClean="0"/>
              <a:t>El color blanco representa espacios de memoria libre y las de color representan espacios de memoria ocupados.</a:t>
            </a:r>
            <a:endParaRPr lang="en-US" sz="2400" dirty="0" smtClean="0"/>
          </a:p>
        </p:txBody>
      </p:sp>
      <p:grpSp>
        <p:nvGrpSpPr>
          <p:cNvPr id="50179" name="Group 163"/>
          <p:cNvGrpSpPr>
            <a:grpSpLocks/>
          </p:cNvGrpSpPr>
          <p:nvPr/>
        </p:nvGrpSpPr>
        <p:grpSpPr bwMode="auto">
          <a:xfrm>
            <a:off x="763588" y="1676400"/>
            <a:ext cx="2971800" cy="4876800"/>
            <a:chOff x="763290" y="1676400"/>
            <a:chExt cx="2971800" cy="4876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2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2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2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2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2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2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2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2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2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2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2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2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2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2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2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2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2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2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2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2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2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2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2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2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2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2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2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988840" y="579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95102" y="579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88840" y="594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95102" y="594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88840" y="609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95102" y="609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988840" y="624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295102" y="624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8840" y="6400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95102" y="640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63290" y="5791200"/>
              <a:ext cx="2971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itle 3"/>
          <p:cNvSpPr txBox="1">
            <a:spLocks/>
          </p:cNvSpPr>
          <p:nvPr/>
        </p:nvSpPr>
        <p:spPr>
          <a:xfrm>
            <a:off x="228600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33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>
            <a:normAutofit fontScale="925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Y queremos realizar lo siguiente: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PE" dirty="0" smtClean="0"/>
              <a:t>Definir un puntero a </a:t>
            </a:r>
            <a:r>
              <a:rPr lang="es-PE" dirty="0" err="1" smtClean="0"/>
              <a:t>float</a:t>
            </a:r>
            <a:r>
              <a:rPr lang="es-PE" dirty="0" smtClean="0"/>
              <a:t> llamado </a:t>
            </a:r>
            <a:r>
              <a:rPr lang="es-PE" dirty="0" err="1" smtClean="0"/>
              <a:t>ptrFloat</a:t>
            </a:r>
            <a:r>
              <a:rPr lang="es-PE" dirty="0" smtClean="0"/>
              <a:t>.</a:t>
            </a: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000" b="1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000" b="1" dirty="0" smtClean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s-PE" sz="2000" b="1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PE" sz="2000" dirty="0" smtClean="0"/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es-ES" dirty="0" smtClean="0"/>
              <a:t>Asignar dinámicamente el espacio de memoria donde se almacenará el dato </a:t>
            </a:r>
            <a:r>
              <a:rPr lang="es-ES" dirty="0" err="1" smtClean="0"/>
              <a:t>float</a:t>
            </a:r>
            <a:r>
              <a:rPr lang="es-ES" dirty="0" smtClean="0"/>
              <a:t> que apuntará el puntero.</a:t>
            </a:r>
            <a:endParaRPr lang="es-PE" dirty="0" smtClean="0"/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000" b="1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000" b="1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s-PE" sz="2000" b="1" dirty="0" smtClean="0">
                <a:solidFill>
                  <a:srgbClr val="0070C0"/>
                </a:solidFill>
              </a:rPr>
              <a:t>new</a:t>
            </a:r>
            <a:r>
              <a:rPr lang="es-PE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sz="2000" b="1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</p:txBody>
      </p:sp>
      <p:grpSp>
        <p:nvGrpSpPr>
          <p:cNvPr id="51203" name="Group 163"/>
          <p:cNvGrpSpPr>
            <a:grpSpLocks/>
          </p:cNvGrpSpPr>
          <p:nvPr/>
        </p:nvGrpSpPr>
        <p:grpSpPr bwMode="auto">
          <a:xfrm>
            <a:off x="762000" y="1905000"/>
            <a:ext cx="2971800" cy="4114800"/>
            <a:chOff x="763290" y="1676400"/>
            <a:chExt cx="2971800" cy="4114800"/>
          </a:xfrm>
        </p:grpSpPr>
        <p:sp>
          <p:nvSpPr>
            <p:cNvPr id="63" name="Rectangle 62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Estática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3"/>
          <p:cNvSpPr txBox="1">
            <a:spLocks/>
          </p:cNvSpPr>
          <p:nvPr/>
        </p:nvSpPr>
        <p:spPr>
          <a:xfrm>
            <a:off x="228600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34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1905000"/>
          </a:xfrm>
        </p:spPr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	</a:t>
            </a:r>
            <a:r>
              <a:rPr lang="es-PE" sz="2400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s-PE" sz="2400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 smtClean="0"/>
          </a:p>
          <a:p>
            <a:pPr marL="36576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Mediante un algoritmo de selección se busca un espacio en memoria para alojar al puntero.</a:t>
            </a:r>
          </a:p>
        </p:txBody>
      </p:sp>
      <p:grpSp>
        <p:nvGrpSpPr>
          <p:cNvPr id="52227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Estática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= 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6" name="Left Arrow 65"/>
          <p:cNvSpPr/>
          <p:nvPr/>
        </p:nvSpPr>
        <p:spPr>
          <a:xfrm>
            <a:off x="3649663" y="1949450"/>
            <a:ext cx="228600" cy="228600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Content Placeholder 61"/>
          <p:cNvSpPr>
            <a:spLocks noGrp="1"/>
          </p:cNvSpPr>
          <p:nvPr>
            <p:ph sz="half" idx="4294967295"/>
          </p:nvPr>
        </p:nvSpPr>
        <p:spPr>
          <a:xfrm>
            <a:off x="4646613" y="4419600"/>
            <a:ext cx="4038600" cy="2217738"/>
          </a:xfrm>
        </p:spPr>
        <p:txBody>
          <a:bodyPr>
            <a:normAutofit/>
          </a:bodyPr>
          <a:lstStyle/>
          <a:p>
            <a:pPr marL="365760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dirty="0" smtClean="0"/>
              <a:t>Imaginemos que el espacio de </a:t>
            </a:r>
            <a:r>
              <a:rPr lang="es-PE" sz="2400" b="1" dirty="0" smtClean="0">
                <a:solidFill>
                  <a:srgbClr val="FF0000"/>
                </a:solidFill>
              </a:rPr>
              <a:t>color rojo</a:t>
            </a:r>
            <a:r>
              <a:rPr lang="es-PE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PE" sz="2400" dirty="0" smtClean="0"/>
              <a:t>es el asignado para alojar a la variable </a:t>
            </a:r>
            <a:r>
              <a:rPr lang="es-PE" sz="2400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 smtClean="0"/>
              <a:t>.</a:t>
            </a:r>
            <a:endParaRPr lang="en-US" sz="2400" dirty="0"/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228600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35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093 L 0.00191 0.17685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17685 L 0.00191 0.021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2129 L 0.00191 0.1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6" grpId="1" animBg="1"/>
      <p:bldP spid="66" grpId="2" animBg="1"/>
      <p:bldP spid="66" grpId="3" animBg="1"/>
      <p:bldP spid="7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>
            <a:normAutofit/>
          </a:bodyPr>
          <a:lstStyle/>
          <a:p>
            <a:pPr marL="566928" indent="-457200" algn="just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es-PE" sz="2400" dirty="0" smtClean="0"/>
              <a:t>Asignar dinámicamente el espacio de memoria donde se almacenará el dato </a:t>
            </a:r>
            <a:r>
              <a:rPr lang="es-PE" sz="2400" dirty="0" err="1" smtClean="0"/>
              <a:t>float</a:t>
            </a:r>
            <a:r>
              <a:rPr lang="es-PE" sz="2400" dirty="0" smtClean="0"/>
              <a:t> que apuntará el puntero.</a:t>
            </a: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dirty="0" smtClean="0"/>
          </a:p>
          <a:p>
            <a:pPr marL="1124712" lvl="2" indent="-4572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s-PE" sz="2400" b="1" dirty="0" smtClean="0">
                <a:solidFill>
                  <a:srgbClr val="0070C0"/>
                </a:solidFill>
              </a:rPr>
              <a:t>new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66928" indent="-457200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PE" sz="2400" b="1" dirty="0" smtClean="0"/>
              <a:t>En este caso al ser una asignación </a:t>
            </a:r>
            <a:r>
              <a:rPr lang="es-PE" sz="2400" b="1" dirty="0" smtClean="0">
                <a:solidFill>
                  <a:schemeClr val="accent2">
                    <a:lumMod val="75000"/>
                  </a:schemeClr>
                </a:solidFill>
              </a:rPr>
              <a:t>dinámica</a:t>
            </a:r>
            <a:r>
              <a:rPr lang="es-PE" sz="2400" b="1" dirty="0" smtClean="0"/>
              <a:t> se le asignará un espacio dentro del </a:t>
            </a:r>
            <a:r>
              <a:rPr lang="es-PE" sz="2400" b="1" dirty="0" err="1" smtClean="0">
                <a:solidFill>
                  <a:schemeClr val="accent2">
                    <a:lumMod val="75000"/>
                  </a:schemeClr>
                </a:solidFill>
              </a:rPr>
              <a:t>Heap</a:t>
            </a:r>
            <a:r>
              <a:rPr lang="es-PE" sz="2400" b="1" dirty="0" smtClean="0"/>
              <a:t>.</a:t>
            </a:r>
            <a:endParaRPr lang="es-PE" sz="2400" dirty="0" smtClean="0"/>
          </a:p>
        </p:txBody>
      </p:sp>
      <p:grpSp>
        <p:nvGrpSpPr>
          <p:cNvPr id="53251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= </a:t>
            </a: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4" name="Title 3"/>
          <p:cNvSpPr txBox="1">
            <a:spLocks/>
          </p:cNvSpPr>
          <p:nvPr/>
        </p:nvSpPr>
        <p:spPr>
          <a:xfrm>
            <a:off x="228600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36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800600"/>
          </a:xfrm>
        </p:spPr>
        <p:txBody>
          <a:bodyPr>
            <a:normAutofit fontScale="700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Mediante un algoritmo de selección se busca un espacio de memoria suficiente para alojar un dato según el tipo al que apunta el puntero.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En este caso no se ha podido encontrar espacio suficiente en la memoria dinámica por lo que se le asigna el valor de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s-PE" dirty="0" smtClean="0"/>
              <a:t> a la variable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 smtClean="0"/>
              <a:t>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Esto indica que la variable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 smtClean="0"/>
              <a:t> no apunta a ningún lugar por lo que se considera que no tiene espacio reservado.</a:t>
            </a:r>
            <a:endParaRPr lang="en-US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</p:txBody>
      </p:sp>
      <p:grpSp>
        <p:nvGrpSpPr>
          <p:cNvPr id="54275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= </a:t>
            </a: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33800" y="4343400"/>
            <a:ext cx="762000" cy="457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NULL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71" name="Shape 70"/>
          <p:cNvCxnSpPr>
            <a:stCxn id="64" idx="3"/>
            <a:endCxn id="0" idx="0"/>
          </p:cNvCxnSpPr>
          <p:nvPr/>
        </p:nvCxnSpPr>
        <p:spPr>
          <a:xfrm>
            <a:off x="3589338" y="3119438"/>
            <a:ext cx="525462" cy="1223962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12938" y="3040063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s-PE" sz="1050" dirty="0" err="1">
                <a:solidFill>
                  <a:schemeClr val="bg1"/>
                </a:solidFill>
              </a:rPr>
              <a:t>NULL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7200" y="6400800"/>
            <a:ext cx="8229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b="1" dirty="0">
                <a:latin typeface="+mn-lt"/>
              </a:rPr>
              <a:t>NOTA: El funcionamiento de </a:t>
            </a:r>
            <a:r>
              <a:rPr lang="es-PE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NULL</a:t>
            </a:r>
            <a:r>
              <a:rPr lang="es-PE" b="1" dirty="0">
                <a:latin typeface="+mn-lt"/>
              </a:rPr>
              <a:t> es igual para </a:t>
            </a:r>
            <a:r>
              <a:rPr lang="es-PE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New</a:t>
            </a:r>
            <a:r>
              <a:rPr lang="es-PE" b="1" dirty="0">
                <a:latin typeface="+mn-lt"/>
              </a:rPr>
              <a:t> que para </a:t>
            </a:r>
            <a:r>
              <a:rPr lang="es-PE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Malloc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7" name="Title 3"/>
          <p:cNvSpPr txBox="1">
            <a:spLocks/>
          </p:cNvSpPr>
          <p:nvPr/>
        </p:nvSpPr>
        <p:spPr>
          <a:xfrm>
            <a:off x="228600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37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5400" dirty="0" smtClean="0">
                <a:solidFill>
                  <a:srgbClr val="002060"/>
                </a:solidFill>
                <a:effectLst/>
              </a:rPr>
              <a:t>Importancia de </a:t>
            </a:r>
            <a:r>
              <a:rPr lang="es-PE" sz="5400" dirty="0" err="1" smtClean="0">
                <a:solidFill>
                  <a:srgbClr val="002060"/>
                </a:solidFill>
                <a:effectLst/>
              </a:rPr>
              <a:t>NULL</a:t>
            </a:r>
            <a:endParaRPr lang="en-US" sz="5400" dirty="0">
              <a:solidFill>
                <a:srgbClr val="002060"/>
              </a:solidFill>
              <a:effectLst/>
            </a:endParaRPr>
          </a:p>
        </p:txBody>
      </p:sp>
      <p:sp>
        <p:nvSpPr>
          <p:cNvPr id="55298" name="Text Placeholder 8"/>
          <p:cNvSpPr>
            <a:spLocks noGrp="1"/>
          </p:cNvSpPr>
          <p:nvPr>
            <p:ph type="body" idx="4294967295"/>
          </p:nvPr>
        </p:nvSpPr>
        <p:spPr>
          <a:xfrm>
            <a:off x="722313" y="3367088"/>
            <a:ext cx="7772400" cy="1509712"/>
          </a:xfrm>
        </p:spPr>
        <p:txBody>
          <a:bodyPr/>
          <a:lstStyle/>
          <a:p>
            <a:pPr marL="44450" eaLnBrk="1" hangingPunct="1"/>
            <a:r>
              <a:rPr lang="es-PE" sz="2800" dirty="0" smtClean="0"/>
              <a:t>Al momento de declarar punteros</a:t>
            </a:r>
            <a:endParaRPr lang="en-US" sz="28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38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745038"/>
          </a:xfrm>
        </p:spPr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mtClean="0"/>
              <a:t>Cuando declaramos variables, es recomendable inicializarlas para eliminar posibles errores.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mtClean="0"/>
              <a:t>Por ejemplo cuando declaramos </a:t>
            </a:r>
            <a:r>
              <a:rPr lang="es-PE" b="1" smtClean="0">
                <a:solidFill>
                  <a:schemeClr val="accent2">
                    <a:lumMod val="75000"/>
                  </a:schemeClr>
                </a:solidFill>
              </a:rPr>
              <a:t>int A;</a:t>
            </a:r>
            <a:r>
              <a:rPr lang="es-PE" b="1" smtClean="0"/>
              <a:t> </a:t>
            </a:r>
            <a:r>
              <a:rPr lang="es-PE" smtClean="0"/>
              <a:t>es posible que el valor de </a:t>
            </a:r>
            <a:r>
              <a:rPr lang="es-PE" b="1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PE" smtClean="0"/>
              <a:t> sea 256 o cualquier otra cosa ya que no necesariamente comienza con un valor de 0.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mtClean="0"/>
              <a:t>Para evitar estos errores por lo general después de declarada la variable la inicializamos con un valor como por ejemplo </a:t>
            </a:r>
            <a:r>
              <a:rPr lang="es-PE" b="1" smtClean="0">
                <a:solidFill>
                  <a:schemeClr val="accent2">
                    <a:lumMod val="75000"/>
                  </a:schemeClr>
                </a:solidFill>
              </a:rPr>
              <a:t>A = 10;</a:t>
            </a:r>
            <a:endParaRPr lang="es-PE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8600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3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importancia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NULL</a:t>
            </a: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momento de declarar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39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74530"/>
              </p:ext>
            </p:extLst>
          </p:nvPr>
        </p:nvGraphicFramePr>
        <p:xfrm>
          <a:off x="1671201" y="1371599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STACK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HEAP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Unitialize</a:t>
                      </a:r>
                      <a:r>
                        <a:rPr lang="es-MX" baseline="0" dirty="0" smtClean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Initialized</a:t>
                      </a:r>
                      <a:r>
                        <a:rPr lang="es-MX" dirty="0" smtClean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Text</a:t>
                      </a:r>
                      <a:endParaRPr lang="es-MX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3962400" y="2286000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3962400" y="3429000"/>
            <a:ext cx="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14300" y="1371599"/>
            <a:ext cx="15569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High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6200" y="6252374"/>
            <a:ext cx="1505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4955378" y="1642273"/>
            <a:ext cx="4028574" cy="5029201"/>
          </a:xfrm>
          <a:prstGeom prst="roundRect">
            <a:avLst>
              <a:gd name="adj" fmla="val 65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Cuando se llama a una función, </a:t>
            </a:r>
            <a:r>
              <a:rPr lang="es-MX" dirty="0" smtClean="0">
                <a:solidFill>
                  <a:schemeClr val="tx1"/>
                </a:solidFill>
              </a:rPr>
              <a:t>el computador asigna </a:t>
            </a:r>
            <a:r>
              <a:rPr lang="es-MX" dirty="0">
                <a:solidFill>
                  <a:schemeClr val="tx1"/>
                </a:solidFill>
              </a:rPr>
              <a:t>memoria de pila.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Cuando se declara una variable local, se asigna memoria de pila.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Estas asignaciones hacen que la pila crezca hacia abajo. Después de que la función regresa, la memoria de pila de esta función queda sin asignación y todas las variables locales dejan de ser válidas.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La "asignación" y "</a:t>
            </a:r>
            <a:r>
              <a:rPr lang="es-MX" dirty="0" err="1">
                <a:solidFill>
                  <a:schemeClr val="tx1"/>
                </a:solidFill>
              </a:rPr>
              <a:t>desasignación</a:t>
            </a:r>
            <a:r>
              <a:rPr lang="es-MX" dirty="0">
                <a:solidFill>
                  <a:schemeClr val="tx1"/>
                </a:solidFill>
              </a:rPr>
              <a:t>" de memoria de pila se realiza automáticamente.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Las variables asignadas en la pila se denominan variables de pila o variables automáticas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4501000" y="1740931"/>
            <a:ext cx="375800" cy="5450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5091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745038"/>
          </a:xfrm>
        </p:spPr>
        <p:txBody>
          <a:bodyPr>
            <a:normAutofit fontScale="925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 smtClean="0"/>
              <a:t>Lo mismo sucede con los punteros.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 smtClean="0"/>
              <a:t>Al declarar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pA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; </a:t>
            </a:r>
            <a:r>
              <a:rPr lang="es-PE" dirty="0" smtClean="0"/>
              <a:t>el valor de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pA</a:t>
            </a:r>
            <a:r>
              <a:rPr lang="es-PE" dirty="0" smtClean="0"/>
              <a:t> puede ser cualquier cosa, inclusive puede ser una dirección de memoria que no nos corresponde por lo que si intentamos acceder a dicha memoria obtendremos un error.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 smtClean="0"/>
              <a:t>Es por esta razón que es importante 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inicializar</a:t>
            </a:r>
            <a:r>
              <a:rPr lang="es-PE" dirty="0" smtClean="0"/>
              <a:t> el valor del puntero y por esa razón colocamos inmediatamente el valor que nos otorga 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s-PE" dirty="0" smtClean="0"/>
              <a:t> o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s-PE" dirty="0" smtClean="0"/>
              <a:t> que puede ser una dirección de memoria o NULL.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s-PE" b="1" dirty="0" err="1" smtClean="0">
                <a:solidFill>
                  <a:srgbClr val="0070C0"/>
                </a:solidFill>
              </a:rPr>
              <a:t>pA</a:t>
            </a:r>
            <a:r>
              <a:rPr lang="es-PE" b="1" dirty="0" smtClean="0">
                <a:solidFill>
                  <a:srgbClr val="0070C0"/>
                </a:solidFill>
              </a:rPr>
              <a:t> = new </a:t>
            </a:r>
            <a:r>
              <a:rPr lang="es-PE" b="1" dirty="0" err="1" smtClean="0">
                <a:solidFill>
                  <a:srgbClr val="0070C0"/>
                </a:solidFill>
              </a:rPr>
              <a:t>int</a:t>
            </a:r>
            <a:r>
              <a:rPr lang="es-PE" b="1" dirty="0" smtClean="0">
                <a:solidFill>
                  <a:srgbClr val="0070C0"/>
                </a:solidFill>
              </a:rPr>
              <a:t>;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s-PE" b="1" dirty="0" err="1" smtClean="0">
                <a:solidFill>
                  <a:srgbClr val="0070C0"/>
                </a:solidFill>
              </a:rPr>
              <a:t>pA</a:t>
            </a:r>
            <a:r>
              <a:rPr lang="es-PE" b="1" dirty="0" smtClean="0">
                <a:solidFill>
                  <a:srgbClr val="0070C0"/>
                </a:solidFill>
              </a:rPr>
              <a:t> = (</a:t>
            </a:r>
            <a:r>
              <a:rPr lang="es-PE" b="1" dirty="0" err="1" smtClean="0">
                <a:solidFill>
                  <a:srgbClr val="0070C0"/>
                </a:solidFill>
              </a:rPr>
              <a:t>int</a:t>
            </a:r>
            <a:r>
              <a:rPr lang="es-PE" b="1" dirty="0" smtClean="0">
                <a:solidFill>
                  <a:srgbClr val="0070C0"/>
                </a:solidFill>
              </a:rPr>
              <a:t>*) </a:t>
            </a:r>
            <a:r>
              <a:rPr lang="es-PE" b="1" dirty="0" err="1" smtClean="0">
                <a:solidFill>
                  <a:srgbClr val="0070C0"/>
                </a:solidFill>
              </a:rPr>
              <a:t>malloc</a:t>
            </a:r>
            <a:r>
              <a:rPr lang="es-PE" b="1" dirty="0" smtClean="0">
                <a:solidFill>
                  <a:srgbClr val="0070C0"/>
                </a:solidFill>
              </a:rPr>
              <a:t>(</a:t>
            </a:r>
            <a:r>
              <a:rPr lang="es-PE" b="1" dirty="0" err="1" smtClean="0">
                <a:solidFill>
                  <a:srgbClr val="0070C0"/>
                </a:solidFill>
              </a:rPr>
              <a:t>sizeof</a:t>
            </a:r>
            <a:r>
              <a:rPr lang="es-PE" b="1" dirty="0" smtClean="0">
                <a:solidFill>
                  <a:srgbClr val="0070C0"/>
                </a:solidFill>
              </a:rPr>
              <a:t>(</a:t>
            </a:r>
            <a:r>
              <a:rPr lang="es-PE" b="1" dirty="0" err="1" smtClean="0">
                <a:solidFill>
                  <a:srgbClr val="0070C0"/>
                </a:solidFill>
              </a:rPr>
              <a:t>int</a:t>
            </a:r>
            <a:r>
              <a:rPr lang="es-PE" b="1" dirty="0" smtClean="0">
                <a:solidFill>
                  <a:srgbClr val="0070C0"/>
                </a:solidFill>
              </a:rPr>
              <a:t>));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8600" y="1058111"/>
            <a:ext cx="8229600" cy="69448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3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importancia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NULL</a:t>
            </a: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momento de declarar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40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745038"/>
          </a:xfrm>
        </p:spPr>
        <p:txBody>
          <a:bodyPr/>
          <a:lstStyle/>
          <a:p>
            <a:pPr algn="just" eaLnBrk="1" hangingPunct="1"/>
            <a:r>
              <a:rPr lang="es-PE" dirty="0" smtClean="0"/>
              <a:t>Si por alguna razón no se reservará la memoria para el puntero de forma inmediata o nunca (si es un puntero para manipular variables) deberíamos colocarle inmediatamente la dirección de memoria a donde queremos que apunte.</a:t>
            </a:r>
          </a:p>
          <a:p>
            <a:pPr algn="just" eaLnBrk="1" hangingPunct="1"/>
            <a:endParaRPr lang="es-PE" dirty="0" smtClean="0"/>
          </a:p>
          <a:p>
            <a:pPr algn="just" eaLnBrk="1" hangingPunct="1"/>
            <a:r>
              <a:rPr lang="es-PE" dirty="0" smtClean="0"/>
              <a:t>Si no deseamos que apunte a ningún lado por el momento debemos colocarle el valor de NULL.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8600" y="1058111"/>
            <a:ext cx="8229600" cy="69448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3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importancia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NULL</a:t>
            </a: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 momento de declarar</a:t>
            </a:r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41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5400" dirty="0" smtClean="0">
                <a:solidFill>
                  <a:srgbClr val="002060"/>
                </a:solidFill>
                <a:effectLst/>
              </a:rPr>
              <a:t>Importancia de </a:t>
            </a:r>
            <a:r>
              <a:rPr lang="es-PE" sz="5400" dirty="0" err="1" smtClean="0">
                <a:solidFill>
                  <a:srgbClr val="002060"/>
                </a:solidFill>
                <a:effectLst/>
              </a:rPr>
              <a:t>NULL</a:t>
            </a:r>
            <a:endParaRPr lang="en-US" sz="5400" dirty="0">
              <a:solidFill>
                <a:srgbClr val="002060"/>
              </a:solidFill>
              <a:effectLst/>
            </a:endParaRPr>
          </a:p>
        </p:txBody>
      </p:sp>
      <p:sp>
        <p:nvSpPr>
          <p:cNvPr id="59394" name="Text Placeholder 8"/>
          <p:cNvSpPr>
            <a:spLocks noGrp="1"/>
          </p:cNvSpPr>
          <p:nvPr>
            <p:ph type="body" idx="4294967295"/>
          </p:nvPr>
        </p:nvSpPr>
        <p:spPr>
          <a:xfrm>
            <a:off x="722313" y="3367088"/>
            <a:ext cx="7772400" cy="1509712"/>
          </a:xfrm>
        </p:spPr>
        <p:txBody>
          <a:bodyPr/>
          <a:lstStyle/>
          <a:p>
            <a:pPr marL="44450" eaLnBrk="1" hangingPunct="1"/>
            <a:r>
              <a:rPr lang="es-PE" sz="2800" dirty="0" smtClean="0"/>
              <a:t>Al momento de liberar la memoria usando </a:t>
            </a:r>
            <a:r>
              <a:rPr lang="es-PE" sz="2800" dirty="0" err="1" smtClean="0"/>
              <a:t>delete</a:t>
            </a:r>
            <a:endParaRPr lang="en-US" sz="28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42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3"/>
          <p:cNvSpPr>
            <a:spLocks noGrp="1"/>
          </p:cNvSpPr>
          <p:nvPr>
            <p:ph type="title" idx="4294967295"/>
          </p:nvPr>
        </p:nvSpPr>
        <p:spPr>
          <a:xfrm>
            <a:off x="437147" y="1207836"/>
            <a:ext cx="8229600" cy="6130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importancia de NULL al utilizar </a:t>
            </a:r>
            <a:r>
              <a:rPr lang="es-PE" sz="3000" b="1" dirty="0" err="1" smtClean="0">
                <a:solidFill>
                  <a:srgbClr val="00B0F0"/>
                </a:solidFill>
              </a:rPr>
              <a:t>delete</a:t>
            </a:r>
            <a:endParaRPr lang="en-US" sz="3000" b="1" dirty="0" smtClean="0">
              <a:solidFill>
                <a:srgbClr val="00B0F0"/>
              </a:solidFill>
            </a:endParaRPr>
          </a:p>
        </p:txBody>
      </p:sp>
      <p:grpSp>
        <p:nvGrpSpPr>
          <p:cNvPr id="60418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12938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</a:rPr>
              <a:t>18.50</a:t>
            </a: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589338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12938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>
            <a:normAutofit fontScale="850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Del ejemplo anterior se tenía lo siguiente: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Mediante el comando New se había asignado dinámicamente el espacio de memoria al puntero llamado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 smtClean="0"/>
              <a:t>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Cuando el puntero ya no sea usado durante la ejecución del programa, liberábamos la memoria utilizando del comando </a:t>
            </a:r>
            <a:r>
              <a:rPr lang="es-PE" dirty="0" err="1" smtClean="0"/>
              <a:t>delete</a:t>
            </a:r>
            <a:r>
              <a:rPr lang="es-PE" dirty="0" smtClean="0"/>
              <a:t>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43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163"/>
          <p:cNvGrpSpPr>
            <a:grpSpLocks/>
          </p:cNvGrpSpPr>
          <p:nvPr/>
        </p:nvGrpSpPr>
        <p:grpSpPr bwMode="auto">
          <a:xfrm>
            <a:off x="685800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</a:t>
              </a:r>
              <a:r>
                <a:rPr lang="es-PE" sz="1200" dirty="0" err="1" smtClean="0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912938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912938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half" idx="4294967295"/>
          </p:nvPr>
        </p:nvSpPr>
        <p:spPr>
          <a:xfrm>
            <a:off x="4648200" y="1828800"/>
            <a:ext cx="4038600" cy="4946650"/>
          </a:xfrm>
        </p:spPr>
        <p:txBody>
          <a:bodyPr>
            <a:normAutofit fontScale="700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 smtClean="0"/>
              <a:t>El problema surge que ahora la variable </a:t>
            </a:r>
            <a:r>
              <a:rPr lang="es-PE" dirty="0" err="1" smtClean="0"/>
              <a:t>ptrFloat</a:t>
            </a:r>
            <a:r>
              <a:rPr lang="es-PE" dirty="0" smtClean="0"/>
              <a:t> ya no apunta al espacio de memoria y tampoco existe memoria reservada para esta variable.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 smtClean="0"/>
              <a:t>Sin embargo la variable </a:t>
            </a:r>
            <a:r>
              <a:rPr lang="es-PE" dirty="0" err="1" smtClean="0"/>
              <a:t>ptrFloat</a:t>
            </a:r>
            <a:r>
              <a:rPr lang="es-PE" dirty="0" smtClean="0"/>
              <a:t> aún contiene la dirección de memoria 78B1 por lo que si alguien realiza la siguiente operación: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dirty="0" smtClean="0"/>
              <a:t>	    </a:t>
            </a:r>
            <a:r>
              <a:rPr lang="es-PE" sz="15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PE" sz="15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PE" sz="1500" dirty="0" err="1" smtClean="0">
                <a:latin typeface="Courier New" pitchFamily="49" charset="0"/>
                <a:cs typeface="Courier New" pitchFamily="49" charset="0"/>
              </a:rPr>
              <a:t>ptrFloat</a:t>
            </a:r>
            <a:r>
              <a:rPr lang="es-PE" sz="1500" dirty="0" smtClean="0">
                <a:latin typeface="Courier New" pitchFamily="49" charset="0"/>
                <a:cs typeface="Courier New" pitchFamily="49" charset="0"/>
              </a:rPr>
              <a:t> !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 NULL</a:t>
            </a:r>
            <a:r>
              <a:rPr lang="es-PE" sz="1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s-PE" sz="13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s-PE" sz="13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s-PE" sz="13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PE" sz="13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s-PE" sz="13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ptrFloat</a:t>
            </a:r>
            <a:r>
              <a:rPr lang="es-PE" sz="13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tiene datos”</a:t>
            </a:r>
            <a:r>
              <a:rPr lang="es-PE" sz="13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s-PE" sz="13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200" dirty="0" smtClean="0"/>
              <a:t>Se imprimirá que aún tiene datos para dicha variable cuando esto ya no es cierto.</a:t>
            </a:r>
          </a:p>
          <a:p>
            <a:pPr marL="658368" lvl="1" indent="-246888" algn="just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s-PE" sz="2100" dirty="0" smtClean="0">
              <a:solidFill>
                <a:schemeClr val="tx1"/>
              </a:solidFill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200" dirty="0" smtClean="0"/>
              <a:t>Es por esta razón que es recomendable colocar NULL al puntero después de un </a:t>
            </a:r>
            <a:r>
              <a:rPr lang="es-PE" sz="2200" dirty="0" err="1" smtClean="0"/>
              <a:t>delete</a:t>
            </a:r>
            <a:r>
              <a:rPr lang="es-PE" sz="2200" dirty="0" smtClean="0"/>
              <a:t> o free.</a:t>
            </a:r>
            <a:endParaRPr lang="en-US" sz="2200" dirty="0" smtClean="0"/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437147" y="1207836"/>
            <a:ext cx="8229600" cy="61302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sz="3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importancia de NULL al utilizar </a:t>
            </a:r>
            <a:r>
              <a:rPr lang="es-PE" sz="3000" b="1" smtClean="0">
                <a:solidFill>
                  <a:srgbClr val="00B0F0"/>
                </a:solidFill>
              </a:rPr>
              <a:t>delete</a:t>
            </a:r>
            <a:endParaRPr lang="en-US" sz="3000" b="1" dirty="0" smtClean="0">
              <a:solidFill>
                <a:srgbClr val="00B0F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44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2401888"/>
            <a:ext cx="84582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sz="6000" b="1" smtClean="0"/>
              <a:t>Ejemplos</a:t>
            </a:r>
            <a:endParaRPr lang="en-US" sz="6000" b="1" dirty="0" smtClean="0"/>
          </a:p>
        </p:txBody>
      </p:sp>
      <p:sp>
        <p:nvSpPr>
          <p:cNvPr id="3" name="Subtitle 6"/>
          <p:cNvSpPr txBox="1">
            <a:spLocks/>
          </p:cNvSpPr>
          <p:nvPr/>
        </p:nvSpPr>
        <p:spPr bwMode="auto">
          <a:xfrm>
            <a:off x="457200" y="3900488"/>
            <a:ext cx="49530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eaLnBrk="1" hangingPunct="1"/>
            <a:r>
              <a:rPr lang="es-PE" sz="3200" smtClean="0"/>
              <a:t>NULL</a:t>
            </a:r>
            <a:endParaRPr lang="en-US" sz="3200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59753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038600" y="1447800"/>
            <a:ext cx="4953000" cy="4419600"/>
          </a:xfrm>
        </p:spPr>
        <p:txBody>
          <a:bodyPr>
            <a:noAutofit/>
          </a:bodyPr>
          <a:lstStyle/>
          <a:p>
            <a:pPr marL="109537" indent="0">
              <a:buNone/>
              <a:defRPr/>
            </a:pPr>
            <a:r>
              <a:rPr lang="en-US" sz="1400" dirty="0" smtClean="0">
                <a:solidFill>
                  <a:srgbClr val="00B050"/>
                </a:solidFill>
              </a:rPr>
              <a:t>#include &lt;</a:t>
            </a:r>
            <a:r>
              <a:rPr lang="en-US" sz="1400" dirty="0" err="1" smtClean="0">
                <a:solidFill>
                  <a:srgbClr val="00B050"/>
                </a:solidFill>
              </a:rPr>
              <a:t>iostream</a:t>
            </a:r>
            <a:r>
              <a:rPr lang="en-US" sz="1400" dirty="0" smtClean="0">
                <a:solidFill>
                  <a:srgbClr val="00B050"/>
                </a:solidFill>
              </a:rPr>
              <a:t>&gt;</a:t>
            </a:r>
          </a:p>
          <a:p>
            <a:pPr marL="109537" indent="0">
              <a:buNone/>
              <a:defRPr/>
            </a:pPr>
            <a:r>
              <a:rPr lang="en-US" sz="1400" dirty="0" smtClean="0">
                <a:solidFill>
                  <a:srgbClr val="00B050"/>
                </a:solidFill>
              </a:rPr>
              <a:t>using namespace </a:t>
            </a:r>
            <a:r>
              <a:rPr lang="en-US" sz="1400" dirty="0" err="1" smtClean="0">
                <a:solidFill>
                  <a:srgbClr val="00B050"/>
                </a:solidFill>
              </a:rPr>
              <a:t>std</a:t>
            </a:r>
            <a:r>
              <a:rPr lang="en-US" sz="1400" dirty="0" smtClean="0">
                <a:solidFill>
                  <a:srgbClr val="00B050"/>
                </a:solidFill>
              </a:rPr>
              <a:t>;</a:t>
            </a:r>
          </a:p>
          <a:p>
            <a:pPr marL="109537" indent="0">
              <a:buNone/>
              <a:defRPr/>
            </a:pPr>
            <a:endParaRPr lang="en-US" sz="1400" dirty="0" smtClean="0"/>
          </a:p>
          <a:p>
            <a:pPr marL="109537" indent="0">
              <a:buNone/>
              <a:defRPr/>
            </a:pPr>
            <a:r>
              <a:rPr lang="en-US" sz="1400" b="1" dirty="0" err="1" smtClean="0"/>
              <a:t>int</a:t>
            </a:r>
            <a:r>
              <a:rPr lang="en-US" sz="1400" dirty="0" smtClean="0"/>
              <a:t> main()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{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*A;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A = </a:t>
            </a:r>
            <a:r>
              <a:rPr lang="en-US" sz="1400" b="1" dirty="0" smtClean="0">
                <a:solidFill>
                  <a:srgbClr val="0070C0"/>
                </a:solidFill>
              </a:rPr>
              <a:t>new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b="1" dirty="0" smtClean="0"/>
              <a:t>if</a:t>
            </a:r>
            <a:r>
              <a:rPr lang="en-US" sz="1400" dirty="0" smtClean="0"/>
              <a:t> (A == NULL)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"No se </a:t>
            </a:r>
            <a:r>
              <a:rPr lang="en-US" sz="1400" dirty="0" err="1" smtClean="0">
                <a:solidFill>
                  <a:srgbClr val="002060"/>
                </a:solidFill>
              </a:rPr>
              <a:t>pudo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asignar</a:t>
            </a:r>
            <a:r>
              <a:rPr lang="en-US" sz="1400" dirty="0" smtClean="0">
                <a:solidFill>
                  <a:srgbClr val="002060"/>
                </a:solidFill>
              </a:rPr>
              <a:t> la </a:t>
            </a:r>
            <a:r>
              <a:rPr lang="en-US" sz="1400" dirty="0" err="1" smtClean="0">
                <a:solidFill>
                  <a:srgbClr val="002060"/>
                </a:solidFill>
              </a:rPr>
              <a:t>memoria</a:t>
            </a:r>
            <a:r>
              <a:rPr lang="en-US" sz="1400" dirty="0" smtClean="0">
                <a:solidFill>
                  <a:srgbClr val="002060"/>
                </a:solidFill>
              </a:rPr>
              <a:t>..."</a:t>
            </a:r>
            <a:r>
              <a:rPr lang="en-US" sz="14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</a:t>
            </a:r>
            <a:r>
              <a:rPr lang="en-US" sz="1400" b="1" dirty="0" smtClean="0"/>
              <a:t>else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{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	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</a:t>
            </a:r>
            <a:r>
              <a:rPr lang="en-US" sz="1400" dirty="0" err="1" smtClean="0">
                <a:solidFill>
                  <a:srgbClr val="002060"/>
                </a:solidFill>
              </a:rPr>
              <a:t>Ingrese</a:t>
            </a:r>
            <a:r>
              <a:rPr lang="en-US" sz="1400" dirty="0" smtClean="0">
                <a:solidFill>
                  <a:srgbClr val="002060"/>
                </a:solidFill>
              </a:rPr>
              <a:t> un valor </a:t>
            </a:r>
            <a:r>
              <a:rPr lang="en-US" sz="1400" dirty="0" err="1" smtClean="0">
                <a:solidFill>
                  <a:srgbClr val="002060"/>
                </a:solidFill>
              </a:rPr>
              <a:t>entero</a:t>
            </a:r>
            <a:r>
              <a:rPr lang="en-US" sz="1400" dirty="0" smtClean="0">
                <a:solidFill>
                  <a:srgbClr val="002060"/>
                </a:solidFill>
              </a:rPr>
              <a:t>: "</a:t>
            </a:r>
            <a:r>
              <a:rPr lang="en-US" sz="14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	  </a:t>
            </a:r>
            <a:r>
              <a:rPr lang="en-US" sz="1400" dirty="0" err="1" smtClean="0"/>
              <a:t>cin</a:t>
            </a:r>
            <a:r>
              <a:rPr lang="en-US" sz="1400" dirty="0" smtClean="0"/>
              <a:t>&gt;&gt;*A;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	  *A = *A + 5;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	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</a:t>
            </a:r>
            <a:r>
              <a:rPr lang="en-US" sz="1400" dirty="0" smtClean="0">
                <a:solidFill>
                  <a:srgbClr val="002060"/>
                </a:solidFill>
              </a:rPr>
              <a:t>"El valor </a:t>
            </a:r>
            <a:r>
              <a:rPr lang="en-US" sz="1400" dirty="0" err="1" smtClean="0">
                <a:solidFill>
                  <a:srgbClr val="002060"/>
                </a:solidFill>
              </a:rPr>
              <a:t>entero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incrementado</a:t>
            </a:r>
            <a:r>
              <a:rPr lang="en-US" sz="1400" dirty="0" smtClean="0">
                <a:solidFill>
                  <a:srgbClr val="002060"/>
                </a:solidFill>
              </a:rPr>
              <a:t> en 5 </a:t>
            </a:r>
            <a:r>
              <a:rPr lang="en-US" sz="1400" dirty="0" err="1" smtClean="0">
                <a:solidFill>
                  <a:srgbClr val="002060"/>
                </a:solidFill>
              </a:rPr>
              <a:t>es</a:t>
            </a:r>
            <a:r>
              <a:rPr lang="en-US" sz="1400" dirty="0" smtClean="0">
                <a:solidFill>
                  <a:srgbClr val="002060"/>
                </a:solidFill>
              </a:rPr>
              <a:t> :"</a:t>
            </a:r>
            <a:r>
              <a:rPr lang="en-US" sz="1400" dirty="0" smtClean="0"/>
              <a:t>&lt;&lt; *A;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	  </a:t>
            </a:r>
            <a:r>
              <a:rPr lang="en-US" sz="1400" b="1" dirty="0" smtClean="0">
                <a:solidFill>
                  <a:srgbClr val="0070C0"/>
                </a:solidFill>
              </a:rPr>
              <a:t>delete</a:t>
            </a:r>
            <a:r>
              <a:rPr lang="en-US" sz="1400" dirty="0" smtClean="0"/>
              <a:t> A;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}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  return 0;</a:t>
            </a:r>
          </a:p>
          <a:p>
            <a:pPr marL="109537" indent="0">
              <a:buNone/>
              <a:defRPr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28600" y="2286000"/>
            <a:ext cx="3505200" cy="3810000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1800" dirty="0" smtClean="0"/>
              <a:t>Declarar una variable entera de forma dinámica y en caso de que se pueda reservar el espacio necesario, solicitar un numero y mostrar el valor incrementado en 5. En caso de no poder reservar el espacio necesario mostrar un mensaje de error.</a:t>
            </a:r>
            <a:endParaRPr lang="es-PE" sz="18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8600" y="1257300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46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1333500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191000" y="1714500"/>
            <a:ext cx="4572000" cy="4457700"/>
          </a:xfrm>
        </p:spPr>
        <p:txBody>
          <a:bodyPr>
            <a:noAutofit/>
          </a:bodyPr>
          <a:lstStyle/>
          <a:p>
            <a:pPr marL="109537" indent="0">
              <a:buNone/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#include &lt;</a:t>
            </a:r>
            <a:r>
              <a:rPr lang="en-US" sz="1200" dirty="0" err="1" smtClean="0">
                <a:solidFill>
                  <a:srgbClr val="00B050"/>
                </a:solidFill>
              </a:rPr>
              <a:t>iostream</a:t>
            </a:r>
            <a:r>
              <a:rPr lang="en-US" sz="1200" dirty="0" smtClean="0">
                <a:solidFill>
                  <a:srgbClr val="00B050"/>
                </a:solidFill>
              </a:rPr>
              <a:t>&gt;</a:t>
            </a:r>
          </a:p>
          <a:p>
            <a:pPr marL="109537" indent="0">
              <a:buNone/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using namespace </a:t>
            </a:r>
            <a:r>
              <a:rPr lang="en-US" sz="1200" dirty="0" err="1" smtClean="0">
                <a:solidFill>
                  <a:srgbClr val="00B050"/>
                </a:solidFill>
              </a:rPr>
              <a:t>std</a:t>
            </a:r>
            <a:r>
              <a:rPr lang="en-US" sz="1200" dirty="0" smtClean="0">
                <a:solidFill>
                  <a:srgbClr val="00B050"/>
                </a:solidFill>
              </a:rPr>
              <a:t>;</a:t>
            </a:r>
          </a:p>
          <a:p>
            <a:pPr marL="109537" indent="0">
              <a:buNone/>
              <a:defRPr/>
            </a:pPr>
            <a:endParaRPr lang="en-US" sz="1200" dirty="0" smtClean="0"/>
          </a:p>
          <a:p>
            <a:pPr marL="109537" indent="0">
              <a:buNone/>
              <a:defRPr/>
            </a:pPr>
            <a:r>
              <a:rPr lang="en-US" sz="1200" b="1" dirty="0" err="1" smtClean="0"/>
              <a:t>int</a:t>
            </a:r>
            <a:r>
              <a:rPr lang="en-US" sz="1200" dirty="0" smtClean="0"/>
              <a:t> main()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{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  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*</a:t>
            </a:r>
            <a:r>
              <a:rPr lang="en-US" sz="1200" dirty="0" err="1" smtClean="0"/>
              <a:t>ptr</a:t>
            </a:r>
            <a:r>
              <a:rPr lang="en-US" sz="12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smtClean="0">
                <a:solidFill>
                  <a:srgbClr val="002060"/>
                </a:solidFill>
              </a:rPr>
              <a:t>"</a:t>
            </a:r>
            <a:r>
              <a:rPr lang="en-US" sz="1200" dirty="0" err="1" smtClean="0">
                <a:solidFill>
                  <a:srgbClr val="002060"/>
                </a:solidFill>
              </a:rPr>
              <a:t>ptr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</a:rPr>
              <a:t>apunta</a:t>
            </a:r>
            <a:r>
              <a:rPr lang="en-US" sz="1200" dirty="0" smtClean="0">
                <a:solidFill>
                  <a:srgbClr val="002060"/>
                </a:solidFill>
              </a:rPr>
              <a:t> a la </a:t>
            </a:r>
            <a:r>
              <a:rPr lang="en-US" sz="1200" dirty="0" err="1" smtClean="0">
                <a:solidFill>
                  <a:srgbClr val="002060"/>
                </a:solidFill>
              </a:rPr>
              <a:t>direccion</a:t>
            </a:r>
            <a:r>
              <a:rPr lang="en-US" sz="1200" dirty="0">
                <a:solidFill>
                  <a:srgbClr val="002060"/>
                </a:solidFill>
              </a:rPr>
              <a:t>: "</a:t>
            </a:r>
            <a:r>
              <a:rPr lang="en-US" sz="1200" dirty="0" smtClean="0">
                <a:solidFill>
                  <a:srgbClr val="002060"/>
                </a:solidFill>
              </a:rPr>
              <a:t>&lt;&lt; </a:t>
            </a:r>
            <a:r>
              <a:rPr lang="en-US" sz="1200" dirty="0" err="1" smtClean="0">
                <a:solidFill>
                  <a:srgbClr val="002060"/>
                </a:solidFill>
              </a:rPr>
              <a:t>ptr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>
                <a:solidFill>
                  <a:srgbClr val="002060"/>
                </a:solidFill>
              </a:rPr>
              <a:t>&lt;&lt;"\</a:t>
            </a:r>
            <a:r>
              <a:rPr lang="en-US" sz="1200" dirty="0" smtClean="0">
                <a:solidFill>
                  <a:srgbClr val="002060"/>
                </a:solidFill>
              </a:rPr>
              <a:t>n"</a:t>
            </a:r>
            <a:r>
              <a:rPr lang="en-US" sz="1200" dirty="0" smtClean="0"/>
              <a:t>;</a:t>
            </a:r>
          </a:p>
          <a:p>
            <a:pPr marL="109537" indent="0">
              <a:buNone/>
              <a:defRPr/>
            </a:pPr>
            <a:endParaRPr lang="en-US" sz="1200" dirty="0" smtClean="0"/>
          </a:p>
          <a:p>
            <a:pPr marL="109537" indent="0">
              <a:buNone/>
              <a:defRPr/>
            </a:pPr>
            <a:r>
              <a:rPr lang="en-US" sz="1200" dirty="0" smtClean="0"/>
              <a:t>  </a:t>
            </a:r>
            <a:r>
              <a:rPr lang="en-US" sz="1200" dirty="0" err="1" smtClean="0"/>
              <a:t>ptr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rgbClr val="0070C0"/>
                </a:solidFill>
              </a:rPr>
              <a:t>new</a:t>
            </a:r>
            <a:r>
              <a:rPr lang="en-US" sz="1200" dirty="0" smtClean="0"/>
              <a:t> 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smtClean="0">
                <a:solidFill>
                  <a:srgbClr val="002060"/>
                </a:solidFill>
              </a:rPr>
              <a:t>"</a:t>
            </a:r>
            <a:r>
              <a:rPr lang="en-US" sz="1200" dirty="0" err="1" smtClean="0">
                <a:solidFill>
                  <a:srgbClr val="002060"/>
                </a:solidFill>
              </a:rPr>
              <a:t>ptr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</a:rPr>
              <a:t>despues</a:t>
            </a:r>
            <a:r>
              <a:rPr lang="en-US" sz="1200" dirty="0" smtClean="0">
                <a:solidFill>
                  <a:srgbClr val="002060"/>
                </a:solidFill>
              </a:rPr>
              <a:t> de new </a:t>
            </a:r>
            <a:r>
              <a:rPr lang="en-US" sz="1200" dirty="0" err="1" smtClean="0">
                <a:solidFill>
                  <a:srgbClr val="002060"/>
                </a:solidFill>
              </a:rPr>
              <a:t>apunta</a:t>
            </a:r>
            <a:r>
              <a:rPr lang="en-US" sz="1200" dirty="0" smtClean="0">
                <a:solidFill>
                  <a:srgbClr val="002060"/>
                </a:solidFill>
              </a:rPr>
              <a:t> a la </a:t>
            </a:r>
            <a:r>
              <a:rPr lang="en-US" sz="1200" dirty="0" err="1" smtClean="0">
                <a:solidFill>
                  <a:srgbClr val="002060"/>
                </a:solidFill>
              </a:rPr>
              <a:t>direccion</a:t>
            </a:r>
            <a:r>
              <a:rPr lang="en-US" sz="1200" dirty="0">
                <a:solidFill>
                  <a:srgbClr val="002060"/>
                </a:solidFill>
              </a:rPr>
              <a:t>: "</a:t>
            </a:r>
            <a:r>
              <a:rPr lang="en-US" sz="1200" dirty="0" smtClean="0">
                <a:solidFill>
                  <a:srgbClr val="002060"/>
                </a:solidFill>
              </a:rPr>
              <a:t>&lt;&lt; </a:t>
            </a:r>
            <a:r>
              <a:rPr lang="en-US" sz="1200" dirty="0" err="1" smtClean="0">
                <a:solidFill>
                  <a:srgbClr val="002060"/>
                </a:solidFill>
              </a:rPr>
              <a:t>ptr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>
                <a:solidFill>
                  <a:srgbClr val="002060"/>
                </a:solidFill>
              </a:rPr>
              <a:t>&lt;&lt;"\</a:t>
            </a:r>
            <a:r>
              <a:rPr lang="en-US" sz="1200" dirty="0" smtClean="0">
                <a:solidFill>
                  <a:srgbClr val="002060"/>
                </a:solidFill>
              </a:rPr>
              <a:t>n"</a:t>
            </a:r>
            <a:r>
              <a:rPr lang="en-US" sz="1200" dirty="0" smtClean="0"/>
              <a:t>;</a:t>
            </a:r>
          </a:p>
          <a:p>
            <a:pPr marL="109537" indent="0">
              <a:buNone/>
              <a:defRPr/>
            </a:pPr>
            <a:endParaRPr lang="en-US" sz="1200" dirty="0" smtClean="0"/>
          </a:p>
          <a:p>
            <a:pPr marL="109537" indent="0">
              <a:buNone/>
              <a:defRPr/>
            </a:pP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70C0"/>
                </a:solidFill>
              </a:rPr>
              <a:t>delete</a:t>
            </a:r>
            <a:r>
              <a:rPr lang="en-US" sz="1200" dirty="0" smtClean="0"/>
              <a:t> </a:t>
            </a:r>
            <a:r>
              <a:rPr lang="en-US" sz="1200" dirty="0" err="1" smtClean="0"/>
              <a:t>ptr</a:t>
            </a:r>
            <a:r>
              <a:rPr lang="en-US" sz="1200" dirty="0" smtClean="0"/>
              <a:t>;                                                   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smtClean="0">
                <a:solidFill>
                  <a:srgbClr val="002060"/>
                </a:solidFill>
              </a:rPr>
              <a:t>"</a:t>
            </a:r>
            <a:r>
              <a:rPr lang="en-US" sz="1200" dirty="0" err="1" smtClean="0">
                <a:solidFill>
                  <a:srgbClr val="002060"/>
                </a:solidFill>
              </a:rPr>
              <a:t>ptr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</a:rPr>
              <a:t>despues</a:t>
            </a:r>
            <a:r>
              <a:rPr lang="en-US" sz="1200" dirty="0" smtClean="0">
                <a:solidFill>
                  <a:srgbClr val="002060"/>
                </a:solidFill>
              </a:rPr>
              <a:t> de delete </a:t>
            </a:r>
            <a:r>
              <a:rPr lang="en-US" sz="1200" dirty="0" err="1" smtClean="0">
                <a:solidFill>
                  <a:srgbClr val="002060"/>
                </a:solidFill>
              </a:rPr>
              <a:t>apunta</a:t>
            </a:r>
            <a:r>
              <a:rPr lang="en-US" sz="1200" dirty="0" smtClean="0">
                <a:solidFill>
                  <a:srgbClr val="002060"/>
                </a:solidFill>
              </a:rPr>
              <a:t> a la </a:t>
            </a:r>
            <a:r>
              <a:rPr lang="en-US" sz="1200" dirty="0" err="1" smtClean="0">
                <a:solidFill>
                  <a:srgbClr val="002060"/>
                </a:solidFill>
              </a:rPr>
              <a:t>direccion</a:t>
            </a:r>
            <a:r>
              <a:rPr lang="en-US" sz="1200" dirty="0">
                <a:solidFill>
                  <a:srgbClr val="002060"/>
                </a:solidFill>
              </a:rPr>
              <a:t>: "</a:t>
            </a:r>
            <a:r>
              <a:rPr lang="en-US" sz="1200" dirty="0" smtClean="0">
                <a:solidFill>
                  <a:srgbClr val="002060"/>
                </a:solidFill>
              </a:rPr>
              <a:t>&lt;&lt; </a:t>
            </a:r>
            <a:r>
              <a:rPr lang="en-US" sz="1200" dirty="0" err="1" smtClean="0">
                <a:solidFill>
                  <a:srgbClr val="002060"/>
                </a:solidFill>
              </a:rPr>
              <a:t>ptr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>
                <a:solidFill>
                  <a:srgbClr val="002060"/>
                </a:solidFill>
              </a:rPr>
              <a:t>&lt;&lt;"\</a:t>
            </a:r>
            <a:r>
              <a:rPr lang="en-US" sz="1200" dirty="0" smtClean="0">
                <a:solidFill>
                  <a:srgbClr val="002060"/>
                </a:solidFill>
              </a:rPr>
              <a:t>n"</a:t>
            </a:r>
            <a:r>
              <a:rPr lang="en-US" sz="1200" dirty="0" smtClean="0"/>
              <a:t>;</a:t>
            </a:r>
          </a:p>
          <a:p>
            <a:pPr marL="109537" indent="0">
              <a:buNone/>
              <a:defRPr/>
            </a:pPr>
            <a:endParaRPr lang="en-US" sz="1200" dirty="0" smtClean="0"/>
          </a:p>
          <a:p>
            <a:pPr marL="109537" indent="0">
              <a:buNone/>
              <a:defRPr/>
            </a:pPr>
            <a:r>
              <a:rPr lang="en-US" sz="1200" dirty="0" smtClean="0"/>
              <a:t>  </a:t>
            </a:r>
            <a:r>
              <a:rPr lang="en-US" sz="1200" b="1" dirty="0" smtClean="0"/>
              <a:t>if</a:t>
            </a:r>
            <a:r>
              <a:rPr lang="en-US" sz="1200" dirty="0" smtClean="0"/>
              <a:t> (</a:t>
            </a:r>
            <a:r>
              <a:rPr lang="en-US" sz="1200" dirty="0" err="1" smtClean="0"/>
              <a:t>ptr</a:t>
            </a:r>
            <a:r>
              <a:rPr lang="en-US" sz="1200" dirty="0" smtClean="0"/>
              <a:t> == NULL)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smtClean="0">
                <a:solidFill>
                  <a:srgbClr val="002060"/>
                </a:solidFill>
              </a:rPr>
              <a:t>"</a:t>
            </a:r>
            <a:r>
              <a:rPr lang="en-US" sz="1200" dirty="0" err="1" smtClean="0">
                <a:solidFill>
                  <a:srgbClr val="002060"/>
                </a:solidFill>
              </a:rPr>
              <a:t>Ya</a:t>
            </a:r>
            <a:r>
              <a:rPr lang="en-US" sz="1200" dirty="0" smtClean="0">
                <a:solidFill>
                  <a:srgbClr val="002060"/>
                </a:solidFill>
              </a:rPr>
              <a:t> se </a:t>
            </a:r>
            <a:r>
              <a:rPr lang="en-US" sz="1200" dirty="0" err="1" smtClean="0">
                <a:solidFill>
                  <a:srgbClr val="002060"/>
                </a:solidFill>
              </a:rPr>
              <a:t>libero</a:t>
            </a:r>
            <a:r>
              <a:rPr lang="en-US" sz="1200" dirty="0" smtClean="0">
                <a:solidFill>
                  <a:srgbClr val="002060"/>
                </a:solidFill>
              </a:rPr>
              <a:t> la </a:t>
            </a:r>
            <a:r>
              <a:rPr lang="en-US" sz="1200" dirty="0" err="1" smtClean="0">
                <a:solidFill>
                  <a:srgbClr val="002060"/>
                </a:solidFill>
              </a:rPr>
              <a:t>memoria</a:t>
            </a:r>
            <a:r>
              <a:rPr lang="en-US" sz="1200" dirty="0" smtClean="0">
                <a:solidFill>
                  <a:srgbClr val="002060"/>
                </a:solidFill>
              </a:rPr>
              <a:t>"</a:t>
            </a:r>
            <a:r>
              <a:rPr lang="en-US" sz="1200" dirty="0" smtClean="0"/>
              <a:t>;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  </a:t>
            </a:r>
            <a:r>
              <a:rPr lang="en-US" sz="1200" b="1" dirty="0" smtClean="0"/>
              <a:t>else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</a:t>
            </a:r>
            <a:r>
              <a:rPr lang="en-US" sz="1200" dirty="0" smtClean="0">
                <a:solidFill>
                  <a:srgbClr val="002060"/>
                </a:solidFill>
              </a:rPr>
              <a:t>"No se ha </a:t>
            </a:r>
            <a:r>
              <a:rPr lang="en-US" sz="1200" dirty="0" err="1" smtClean="0">
                <a:solidFill>
                  <a:srgbClr val="002060"/>
                </a:solidFill>
              </a:rPr>
              <a:t>liberado</a:t>
            </a:r>
            <a:r>
              <a:rPr lang="en-US" sz="1200" dirty="0" smtClean="0">
                <a:solidFill>
                  <a:srgbClr val="002060"/>
                </a:solidFill>
              </a:rPr>
              <a:t> nada"</a:t>
            </a:r>
            <a:r>
              <a:rPr lang="en-US" sz="1200" dirty="0" smtClean="0"/>
              <a:t>;</a:t>
            </a:r>
          </a:p>
          <a:p>
            <a:pPr marL="109537" indent="0">
              <a:buNone/>
              <a:defRPr/>
            </a:pPr>
            <a:endParaRPr lang="en-US" sz="1200" dirty="0" smtClean="0"/>
          </a:p>
          <a:p>
            <a:pPr marL="109537" indent="0">
              <a:buNone/>
              <a:defRPr/>
            </a:pPr>
            <a:r>
              <a:rPr lang="en-US" sz="1200" dirty="0" smtClean="0"/>
              <a:t>  return 0;</a:t>
            </a:r>
          </a:p>
          <a:p>
            <a:pPr marL="109537" indent="0">
              <a:buNone/>
              <a:defRPr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09600" y="2057400"/>
            <a:ext cx="3256547" cy="2971800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PE" sz="1600" dirty="0" smtClean="0"/>
              <a:t>Demostrar la importancia de </a:t>
            </a:r>
            <a:r>
              <a:rPr lang="es-PE" sz="1600" dirty="0" err="1" smtClean="0"/>
              <a:t>NULL</a:t>
            </a:r>
            <a:r>
              <a:rPr lang="es-PE" sz="1600" dirty="0" smtClean="0"/>
              <a:t>.</a:t>
            </a:r>
          </a:p>
          <a:p>
            <a:pPr marL="182880" indent="-182880" algn="just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PE" sz="1600" dirty="0" smtClean="0"/>
              <a:t>Mostrar que al declarar un puntero apunta a una dirección cualquiera.</a:t>
            </a:r>
          </a:p>
          <a:p>
            <a:pPr marL="182880" indent="-182880" algn="just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PE" sz="1600" dirty="0" smtClean="0"/>
              <a:t>Mostrar que al utilizar New o </a:t>
            </a:r>
            <a:r>
              <a:rPr lang="es-PE" sz="1600" dirty="0" err="1" smtClean="0"/>
              <a:t>Malloc</a:t>
            </a:r>
            <a:r>
              <a:rPr lang="es-PE" sz="1600" dirty="0" smtClean="0"/>
              <a:t> el puntero apunta a otra dirección de memoria.</a:t>
            </a:r>
          </a:p>
          <a:p>
            <a:pPr marL="182880" indent="-182880" algn="just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s-PE" sz="1600" dirty="0" smtClean="0"/>
              <a:t>Mostrar que al liberar la memoria mediante </a:t>
            </a:r>
            <a:r>
              <a:rPr lang="es-PE" sz="1600" dirty="0" err="1" smtClean="0"/>
              <a:t>delete</a:t>
            </a:r>
            <a:r>
              <a:rPr lang="es-PE" sz="1600" dirty="0" smtClean="0"/>
              <a:t> o free, el puntero sigue manteniendo la misma dirección de memoria.</a:t>
            </a:r>
            <a:endParaRPr lang="en-US" sz="16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47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16505"/>
              </p:ext>
            </p:extLst>
          </p:nvPr>
        </p:nvGraphicFramePr>
        <p:xfrm>
          <a:off x="1671201" y="1371599"/>
          <a:ext cx="2743200" cy="328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solidFill>
                            <a:srgbClr val="004376"/>
                          </a:solidFill>
                        </a:rPr>
                        <a:t>int</a:t>
                      </a:r>
                      <a:r>
                        <a:rPr lang="es-MX" baseline="0" dirty="0" smtClean="0">
                          <a:solidFill>
                            <a:srgbClr val="004376"/>
                          </a:solidFill>
                        </a:rPr>
                        <a:t> a;            ???</a:t>
                      </a:r>
                      <a:endParaRPr lang="es-MX" dirty="0">
                        <a:solidFill>
                          <a:srgbClr val="00437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47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>
                          <a:solidFill>
                            <a:srgbClr val="004376"/>
                          </a:solidFill>
                        </a:rPr>
                        <a:t>int</a:t>
                      </a:r>
                      <a:r>
                        <a:rPr lang="es-MX" baseline="0" dirty="0" smtClean="0">
                          <a:solidFill>
                            <a:srgbClr val="004376"/>
                          </a:solidFill>
                        </a:rPr>
                        <a:t> b;                   -3</a:t>
                      </a:r>
                      <a:endParaRPr lang="es-MX" dirty="0" smtClean="0">
                        <a:solidFill>
                          <a:srgbClr val="00437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>
                          <a:solidFill>
                            <a:srgbClr val="004376"/>
                          </a:solidFill>
                        </a:rPr>
                        <a:t>int</a:t>
                      </a:r>
                      <a:r>
                        <a:rPr lang="es-MX" baseline="0" dirty="0" smtClean="0">
                          <a:solidFill>
                            <a:srgbClr val="004376"/>
                          </a:solidFill>
                        </a:rPr>
                        <a:t> c;                   -12345</a:t>
                      </a:r>
                      <a:endParaRPr lang="es-MX" dirty="0" smtClean="0">
                        <a:solidFill>
                          <a:srgbClr val="004376"/>
                        </a:solidFill>
                      </a:endParaRP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*p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d                      100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0" y="1740931"/>
            <a:ext cx="15569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High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6200" y="6252374"/>
            <a:ext cx="1505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Address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740931"/>
            <a:ext cx="2552700" cy="3648075"/>
          </a:xfrm>
          <a:prstGeom prst="rect">
            <a:avLst/>
          </a:prstGeom>
        </p:spPr>
      </p:pic>
      <p:sp>
        <p:nvSpPr>
          <p:cNvPr id="11" name="Forma libre 10"/>
          <p:cNvSpPr/>
          <p:nvPr/>
        </p:nvSpPr>
        <p:spPr>
          <a:xfrm>
            <a:off x="4455886" y="2423886"/>
            <a:ext cx="580633" cy="1190171"/>
          </a:xfrm>
          <a:custGeom>
            <a:avLst/>
            <a:gdLst>
              <a:gd name="connsiteX0" fmla="*/ 0 w 580633"/>
              <a:gd name="connsiteY0" fmla="*/ 1190171 h 1190171"/>
              <a:gd name="connsiteX1" fmla="*/ 580571 w 580633"/>
              <a:gd name="connsiteY1" fmla="*/ 304800 h 1190171"/>
              <a:gd name="connsiteX2" fmla="*/ 29028 w 580633"/>
              <a:gd name="connsiteY2" fmla="*/ 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633" h="1190171">
                <a:moveTo>
                  <a:pt x="0" y="1190171"/>
                </a:moveTo>
                <a:cubicBezTo>
                  <a:pt x="287866" y="846666"/>
                  <a:pt x="575733" y="503162"/>
                  <a:pt x="580571" y="304800"/>
                </a:cubicBezTo>
                <a:cubicBezTo>
                  <a:pt x="585409" y="106438"/>
                  <a:pt x="307218" y="53219"/>
                  <a:pt x="29028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8315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74530"/>
              </p:ext>
            </p:extLst>
          </p:nvPr>
        </p:nvGraphicFramePr>
        <p:xfrm>
          <a:off x="1671201" y="1371599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STACK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HEAP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Unitialize</a:t>
                      </a:r>
                      <a:r>
                        <a:rPr lang="es-MX" baseline="0" dirty="0" smtClean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Initialized</a:t>
                      </a:r>
                      <a:r>
                        <a:rPr lang="es-MX" dirty="0" smtClean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Text</a:t>
                      </a:r>
                      <a:endParaRPr lang="es-MX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3962400" y="2286000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3962400" y="3429000"/>
            <a:ext cx="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14300" y="1371599"/>
            <a:ext cx="15569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High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6200" y="6252374"/>
            <a:ext cx="1505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4953000" y="1371599"/>
            <a:ext cx="4028574" cy="4267201"/>
          </a:xfrm>
          <a:prstGeom prst="roundRect">
            <a:avLst>
              <a:gd name="adj" fmla="val 65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A diferencia de la memoria de pila, los programadores solicitan explícitamente la memoria HEAP y no se "liberará" hasta que lo programador lo haga.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Para asignar memoria de almacenamiento dinámico en C++, use la palabra clave new seguida del constructor de lo que desea asignar.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El valor de retorno del nuevo operador será la dirección de lo que acaba de crear (que apunta a algún lugar del HEAP).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4460851" y="4648200"/>
            <a:ext cx="375800" cy="5450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7437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294021"/>
            <a:ext cx="3990456" cy="3004578"/>
          </a:xfrm>
          <a:prstGeom prst="rect">
            <a:avLst/>
          </a:prstGeom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8836"/>
              </p:ext>
            </p:extLst>
          </p:nvPr>
        </p:nvGraphicFramePr>
        <p:xfrm>
          <a:off x="1671201" y="1371599"/>
          <a:ext cx="2672199" cy="53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199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38086"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*p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57404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Cube *c1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65987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Cube </a:t>
                      </a:r>
                      <a:r>
                        <a:rPr lang="es-MX" baseline="0" dirty="0" smtClean="0"/>
                        <a:t> *c2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40724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8711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53722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96448"/>
                  </a:ext>
                </a:extLst>
              </a:tr>
              <a:tr h="591651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         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53722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86756"/>
                  </a:ext>
                </a:extLst>
              </a:tr>
              <a:tr h="537227">
                <a:tc>
                  <a:txBody>
                    <a:bodyPr/>
                    <a:lstStyle/>
                    <a:p>
                      <a:r>
                        <a:rPr lang="es-MX" dirty="0" smtClean="0"/>
                        <a:t>Cube 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696365"/>
                  </a:ext>
                </a:extLst>
              </a:tr>
              <a:tr h="53722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91000"/>
                  </a:ext>
                </a:extLst>
              </a:tr>
            </a:tbl>
          </a:graphicData>
        </a:graphic>
      </p:graphicFrame>
      <p:sp>
        <p:nvSpPr>
          <p:cNvPr id="4" name="Forma libre 3"/>
          <p:cNvSpPr/>
          <p:nvPr/>
        </p:nvSpPr>
        <p:spPr>
          <a:xfrm flipH="1">
            <a:off x="665082" y="1524000"/>
            <a:ext cx="1468518" cy="3276600"/>
          </a:xfrm>
          <a:custGeom>
            <a:avLst/>
            <a:gdLst>
              <a:gd name="connsiteX0" fmla="*/ 240631 w 821673"/>
              <a:gd name="connsiteY0" fmla="*/ 0 h 3192379"/>
              <a:gd name="connsiteX1" fmla="*/ 818147 w 821673"/>
              <a:gd name="connsiteY1" fmla="*/ 2598821 h 3192379"/>
              <a:gd name="connsiteX2" fmla="*/ 0 w 821673"/>
              <a:gd name="connsiteY2" fmla="*/ 3192379 h 319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673" h="3192379">
                <a:moveTo>
                  <a:pt x="240631" y="0"/>
                </a:moveTo>
                <a:cubicBezTo>
                  <a:pt x="549441" y="1033379"/>
                  <a:pt x="858252" y="2066758"/>
                  <a:pt x="818147" y="2598821"/>
                </a:cubicBezTo>
                <a:cubicBezTo>
                  <a:pt x="778042" y="3130884"/>
                  <a:pt x="157747" y="3114842"/>
                  <a:pt x="0" y="31923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orma libre 15"/>
          <p:cNvSpPr/>
          <p:nvPr/>
        </p:nvSpPr>
        <p:spPr>
          <a:xfrm>
            <a:off x="2534653" y="1925053"/>
            <a:ext cx="1287250" cy="4121186"/>
          </a:xfrm>
          <a:custGeom>
            <a:avLst/>
            <a:gdLst>
              <a:gd name="connsiteX0" fmla="*/ 320842 w 1287250"/>
              <a:gd name="connsiteY0" fmla="*/ 0 h 4121186"/>
              <a:gd name="connsiteX1" fmla="*/ 1283368 w 1287250"/>
              <a:gd name="connsiteY1" fmla="*/ 3625515 h 4121186"/>
              <a:gd name="connsiteX2" fmla="*/ 0 w 1287250"/>
              <a:gd name="connsiteY2" fmla="*/ 3994484 h 412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250" h="4121186">
                <a:moveTo>
                  <a:pt x="320842" y="0"/>
                </a:moveTo>
                <a:cubicBezTo>
                  <a:pt x="828842" y="1479884"/>
                  <a:pt x="1336842" y="2959768"/>
                  <a:pt x="1283368" y="3625515"/>
                </a:cubicBezTo>
                <a:cubicBezTo>
                  <a:pt x="1229894" y="4291262"/>
                  <a:pt x="614947" y="4142873"/>
                  <a:pt x="0" y="399448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orma libre 16"/>
          <p:cNvSpPr/>
          <p:nvPr/>
        </p:nvSpPr>
        <p:spPr>
          <a:xfrm>
            <a:off x="2422358" y="2294021"/>
            <a:ext cx="1032947" cy="3818751"/>
          </a:xfrm>
          <a:custGeom>
            <a:avLst/>
            <a:gdLst>
              <a:gd name="connsiteX0" fmla="*/ 352926 w 1032947"/>
              <a:gd name="connsiteY0" fmla="*/ 0 h 3818751"/>
              <a:gd name="connsiteX1" fmla="*/ 1026695 w 1032947"/>
              <a:gd name="connsiteY1" fmla="*/ 3465095 h 3818751"/>
              <a:gd name="connsiteX2" fmla="*/ 0 w 1032947"/>
              <a:gd name="connsiteY2" fmla="*/ 3705726 h 381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947" h="3818751">
                <a:moveTo>
                  <a:pt x="352926" y="0"/>
                </a:moveTo>
                <a:cubicBezTo>
                  <a:pt x="719221" y="1423737"/>
                  <a:pt x="1085516" y="2847474"/>
                  <a:pt x="1026695" y="3465095"/>
                </a:cubicBezTo>
                <a:cubicBezTo>
                  <a:pt x="967874" y="4082716"/>
                  <a:pt x="192505" y="3703052"/>
                  <a:pt x="0" y="37057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8780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74530"/>
              </p:ext>
            </p:extLst>
          </p:nvPr>
        </p:nvGraphicFramePr>
        <p:xfrm>
          <a:off x="1671201" y="1371599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STACK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HEAP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Unitialize</a:t>
                      </a:r>
                      <a:r>
                        <a:rPr lang="es-MX" baseline="0" dirty="0" smtClean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Initialized</a:t>
                      </a:r>
                      <a:r>
                        <a:rPr lang="es-MX" dirty="0" smtClean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Text</a:t>
                      </a:r>
                      <a:endParaRPr lang="es-MX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3962400" y="2286000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3962400" y="3429000"/>
            <a:ext cx="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14300" y="1371599"/>
            <a:ext cx="15569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smtClean="0"/>
              <a:t>High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6200" y="6252374"/>
            <a:ext cx="1505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Address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4790201" y="4495800"/>
            <a:ext cx="4028574" cy="991680"/>
          </a:xfrm>
          <a:prstGeom prst="roundRect">
            <a:avLst>
              <a:gd name="adj" fmla="val 65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almacena variables globales, separadas en inicializadas y no inicializadas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4489283" y="5352878"/>
            <a:ext cx="375800" cy="4572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4414401" y="6230429"/>
            <a:ext cx="375800" cy="486573"/>
          </a:xfrm>
          <a:prstGeom prst="rightArrow">
            <a:avLst/>
          </a:prstGeom>
          <a:solidFill>
            <a:srgbClr val="A7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72058" y="5907831"/>
            <a:ext cx="4028574" cy="763643"/>
          </a:xfrm>
          <a:prstGeom prst="roundRect">
            <a:avLst>
              <a:gd name="adj" fmla="val 6579"/>
            </a:avLst>
          </a:prstGeom>
          <a:solidFill>
            <a:srgbClr val="A7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almacena el código que se está ejecutando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97103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6"/>
          <p:cNvSpPr>
            <a:spLocks noGrp="1"/>
          </p:cNvSpPr>
          <p:nvPr>
            <p:ph type="title" idx="4294967295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Memoria</a:t>
            </a:r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din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ámica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HEAP</a:t>
            </a:r>
            <a:endParaRPr lang="en-US" sz="3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Content Placeholder 7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745038"/>
          </a:xfrm>
        </p:spPr>
        <p:txBody>
          <a:bodyPr/>
          <a:lstStyle/>
          <a:p>
            <a:pPr algn="just" eaLnBrk="1" hangingPunct="1">
              <a:buFont typeface="Georgia" pitchFamily="18" charset="0"/>
              <a:buNone/>
            </a:pPr>
            <a:r>
              <a:rPr lang="es-PE" dirty="0" smtClean="0"/>
              <a:t>	“La memoria dinámica es un espacio de almacenamiento que se solicita </a:t>
            </a:r>
            <a:r>
              <a:rPr lang="es-PE" i="1" dirty="0" smtClean="0"/>
              <a:t>en tiempo de ejecución</a:t>
            </a:r>
            <a:r>
              <a:rPr lang="es-PE" dirty="0" smtClean="0"/>
              <a:t>. De esa manera, a medida que el proceso va necesitando espacio para más líneas, va solicitando más memoria al sistema operativo para guardarlas” </a:t>
            </a:r>
            <a:r>
              <a:rPr lang="es-PE" sz="1100" dirty="0" smtClean="0"/>
              <a:t>(1)</a:t>
            </a:r>
            <a:r>
              <a:rPr lang="es-PE" dirty="0" smtClean="0"/>
              <a:t>. </a:t>
            </a:r>
          </a:p>
          <a:p>
            <a:pPr algn="just" eaLnBrk="1" hangingPunct="1">
              <a:buFont typeface="Georgia" pitchFamily="18" charset="0"/>
              <a:buNone/>
            </a:pPr>
            <a:endParaRPr lang="es-PE" dirty="0" smtClean="0"/>
          </a:p>
          <a:p>
            <a:pPr algn="just" eaLnBrk="1" hangingPunct="1">
              <a:buFont typeface="Georgia" pitchFamily="18" charset="0"/>
              <a:buNone/>
            </a:pPr>
            <a:r>
              <a:rPr lang="es-PE" dirty="0" smtClean="0"/>
              <a:t>	El medio para manejar la memoria que otorga el sistema operativo, es el </a:t>
            </a:r>
            <a:r>
              <a:rPr lang="es-PE" dirty="0" smtClean="0">
                <a:solidFill>
                  <a:srgbClr val="FF0000"/>
                </a:solidFill>
              </a:rPr>
              <a:t>puntero</a:t>
            </a:r>
            <a:r>
              <a:rPr lang="es-PE" dirty="0" smtClean="0"/>
              <a:t>.</a:t>
            </a:r>
          </a:p>
          <a:p>
            <a:pPr algn="just" eaLnBrk="1" hangingPunct="1">
              <a:buFont typeface="Georgia" pitchFamily="18" charset="0"/>
              <a:buNone/>
            </a:pPr>
            <a:endParaRPr lang="es-PE" dirty="0" smtClean="0"/>
          </a:p>
          <a:p>
            <a:pPr lvl="3" algn="r" eaLnBrk="1" hangingPunct="1">
              <a:buFont typeface="Wingdings 2" pitchFamily="18" charset="2"/>
              <a:buNone/>
            </a:pPr>
            <a:r>
              <a:rPr lang="es-PE" sz="1400" dirty="0" smtClean="0">
                <a:solidFill>
                  <a:schemeClr val="tx1"/>
                </a:solidFill>
              </a:rPr>
              <a:t>(1) </a:t>
            </a:r>
            <a:r>
              <a:rPr lang="en-US" sz="1400" dirty="0" smtClean="0">
                <a:solidFill>
                  <a:schemeClr val="tx1"/>
                </a:solidFill>
              </a:rPr>
              <a:t>http://laurel.datsi.fi.upm.es/~rpons/personal/trabajos/curso_c/node113.html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2024-1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9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880</TotalTime>
  <Words>2544</Words>
  <Application>Microsoft Office PowerPoint</Application>
  <PresentationFormat>Presentación en pantalla (4:3)</PresentationFormat>
  <Paragraphs>1002</Paragraphs>
  <Slides>47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6" baseType="lpstr">
      <vt:lpstr>MS PGothic</vt:lpstr>
      <vt:lpstr>MS PGothic</vt:lpstr>
      <vt:lpstr>Arial</vt:lpstr>
      <vt:lpstr>Calibri</vt:lpstr>
      <vt:lpstr>Courier New</vt:lpstr>
      <vt:lpstr>Georgia</vt:lpstr>
      <vt:lpstr>Wingdings</vt:lpstr>
      <vt:lpstr>Wingdings 2</vt:lpstr>
      <vt:lpstr>PPT Theme</vt:lpstr>
      <vt:lpstr>Presentación de PowerPoint</vt:lpstr>
      <vt:lpstr>Memoria de la computadora</vt:lpstr>
      <vt:lpstr>Memoria de un programa en C++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Memoria dinámica - HEAP</vt:lpstr>
      <vt:lpstr>En resumen…</vt:lpstr>
      <vt:lpstr>¿Por qué usar punteros?</vt:lpstr>
      <vt:lpstr>Presentación de PowerPoint</vt:lpstr>
      <vt:lpstr>Asignación de memoria dinámica</vt:lpstr>
      <vt:lpstr>New y Delete</vt:lpstr>
      <vt:lpstr>New</vt:lpstr>
      <vt:lpstr>Delete</vt:lpstr>
      <vt:lpstr>Cómo funciona New – (1/7)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Importancia de NULL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Importancia de NULL</vt:lpstr>
      <vt:lpstr>Presentación de PowerPoint</vt:lpstr>
      <vt:lpstr>Presentación de PowerPoint</vt:lpstr>
      <vt:lpstr>Presentación de PowerPoint</vt:lpstr>
      <vt:lpstr>Importancia de NULL</vt:lpstr>
      <vt:lpstr>La importancia de NULL al utilizar delete</vt:lpstr>
      <vt:lpstr>Presentación de PowerPoint</vt:lpstr>
      <vt:lpstr>Presentación de PowerPoint</vt:lpstr>
      <vt:lpstr>Presentación de PowerPoint</vt:lpstr>
      <vt:lpstr>Ejemplo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2</dc:title>
  <dc:creator>Juan Ramírez</dc:creator>
  <cp:lastModifiedBy>Admin</cp:lastModifiedBy>
  <cp:revision>175</cp:revision>
  <dcterms:created xsi:type="dcterms:W3CDTF">2006-08-16T00:00:00Z</dcterms:created>
  <dcterms:modified xsi:type="dcterms:W3CDTF">2024-03-07T18:18:16Z</dcterms:modified>
</cp:coreProperties>
</file>