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37.jpeg" ContentType="image/jpeg"/>
  <Override PartName="/ppt/media/image36.jpeg" ContentType="image/jpeg"/>
  <Override PartName="/ppt/media/image35.jpeg" ContentType="image/jpe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23.jpeg" ContentType="image/jpe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slide22.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s/comment14.xml" ContentType="application/vnd.openxmlformats-officedocument.presentationml.comments+xml"/>
  <Override PartName="/ppt/comments/comment6.xml" ContentType="application/vnd.openxmlformats-officedocument.presentationml.comments+xml"/>
  <Override PartName="/ppt/comments/comment1.xml" ContentType="application/vnd.openxmlformats-officedocument.presentationml.comments+xml"/>
  <Override PartName="/ppt/comments/comment2.xml" ContentType="application/vnd.openxmlformats-officedocument.presentationml.comments+xml"/>
  <Override PartName="/ppt/comments/comment12.xml" ContentType="application/vnd.openxmlformats-officedocument.presentationml.comments+xml"/>
  <Override PartName="/ppt/comments/comment3.xml" ContentType="application/vnd.openxmlformats-officedocument.presentationml.comments+xml"/>
  <Override PartName="/ppt/comments/comment13.xml" ContentType="application/vnd.openxmlformats-officedocument.presentationml.comments+xml"/>
  <Override PartName="/ppt/comments/comment4.xml" ContentType="application/vnd.openxmlformats-officedocument.presentationml.comment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15.xml.rels" ContentType="application/vnd.openxmlformats-package.relationships+xml"/>
  <Override PartName="/ppt/notesSlides/_rels/notesSlide24.xml.rels" ContentType="application/vnd.openxmlformats-package.relationships+xml"/>
  <Override PartName="/ppt/notesSlides/_rels/notesSlide16.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9144000" cy="6858000"/>
  <p:notesSz cx="6858000" cy="9144000"/>
</p:presentation>
</file>

<file path=ppt/commentAuthors.xml><?xml version="1.0" encoding="utf-8"?>
<p:cmAuthorLst xmlns:p="http://schemas.openxmlformats.org/presentationml/2006/main">
  <p:cmAuthor id="0" name="olan4554" initials="o" lastIdx="8" clrIdx="0"/>
</p:cmAuthorLst>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commentAuthors" Target="commentAuthors.xml"/>
</Relationships>
</file>

<file path=ppt/comments/comment1.xml><?xml version="1.0" encoding="utf-8"?>
<p:cmLst xmlns:p="http://schemas.openxmlformats.org/presentationml/2006/main">
  <p:cm authorId="0" dt="2020-03-11T16:44:38.119000000" idx="1">
    <p:pos x="0" y="0"/>
    <p:text>capitalize words:
Performance Analysis Framework for Base Station Placement Using IEEE 802.11
it would be very nice if you can put to the footer the title of the presentation (Maybe short one: Performance Analysis Framework for BS Placement)
and please ensure that your names are appear in the order of presenting.</p:text>
  </p:cm>
</p:cmLst>
</file>

<file path=ppt/comments/comment12.xml><?xml version="1.0" encoding="utf-8"?>
<p:cmLst xmlns:p="http://schemas.openxmlformats.org/presentationml/2006/main">
  <p:cm authorId="0" dt="2020-03-11T16:31:52.742000000" idx="6">
    <p:pos x="0" y="0"/>
    <p:text>I would be careful with this result, since it is a questionable result. Do you have a good explanation? What was the input data for the K-Means algorithm then? Maybe we can discuss this if you provide me the data.
It may also be effect of some precision loss when converting metric to GPS coordinates... or some wrong input.
Markers should be different for original positions and suggested positions</p:text>
  </p:cm>
</p:cmLst>
</file>

<file path=ppt/comments/comment13.xml><?xml version="1.0" encoding="utf-8"?>
<p:cmLst xmlns:p="http://schemas.openxmlformats.org/presentationml/2006/main">
  <p:cm authorId="0" dt="2020-03-11T16:35:50.023000000" idx="7">
    <p:pos x="0" y="0"/>
    <p:text>on the previous slide, you show that optimization algorithm not correctly calculating positions
I think it would make sense to include scenarios, which we tried, explain them and show RSS results for each scenario. 
BTW, whats about throughput tests? Was it possible to recover something from our last experiment? I didn't find anything for this in the report.
I would also highlight your architecture (especially your design decisions: why and how) in the presentation.
if you're talking about change in architecture, it would be nice to say which changes have you done and why your initial decision was not that good.</p:text>
  </p:cm>
</p:cmLst>
</file>

<file path=ppt/comments/comment14.xml><?xml version="1.0" encoding="utf-8"?>
<p:cmLst xmlns:p="http://schemas.openxmlformats.org/presentationml/2006/main">
  <p:cm authorId="0" dt="2020-03-11T16:42:30.471000000" idx="8">
    <p:pos x="0" y="0"/>
    <p:text>I would not use 'nuances'
and I would not mention 'framework architectural problem' (does it mean you need to change everything?)
I would rather tell the problems, which occured
real experiment is exhausting - in which sense?
what do you mean by 'embedded algorithms have restrictions'?
maybe it would better to make conclusions in the way answering the question: "which lessons we've learned during the project? which lessons can the auditory take-away?"
please add the slide with references and the slide with "Do you have questions and Take-Away message"
you'll have 20-30 mins per team that means max. 10-15 infomation-full slides.</p:text>
  </p:cm>
</p:cmLst>
</file>

<file path=ppt/comments/comment2.xml><?xml version="1.0" encoding="utf-8"?>
<p:cmLst xmlns:p="http://schemas.openxmlformats.org/presentationml/2006/main">
  <p:cm authorId="0" dt="2020-03-11T16:23:27.118000000" idx="2">
    <p:pos x="0" y="0"/>
    <p:text>figure: can you please avoid using white/light grey elements on the slides? I'm afraid that it would be difficult to see them on the beamer
"source" - please use common format [1] - and then cite full source at 'references' slide
title should be rather 'Motivation'</p:text>
  </p:cm>
</p:cmLst>
</file>

<file path=ppt/comments/comment3.xml><?xml version="1.0" encoding="utf-8"?>
<p:cmLst xmlns:p="http://schemas.openxmlformats.org/presentationml/2006/main">
  <p:cm authorId="0" dt="2020-03-11T16:25:07.039000000" idx="3">
    <p:pos x="0" y="720"/>
    <p:text>please capitalize all words in slide titles except those less then 3 letters: "General Use-Case for Possible Solution"</p:text>
  </p:cm>
</p:cmLst>
</file>

<file path=ppt/comments/comment4.xml><?xml version="1.0" encoding="utf-8"?>
<p:cmLst xmlns:p="http://schemas.openxmlformats.org/presentationml/2006/main">
  <p:cm authorId="0" dt="2020-03-11T16:28:16.023000000" idx="4">
    <p:pos x="0" y="0"/>
    <p:text>maybe some pop-ups or several slides with short text explanations of each component? and maybe why which technology was chosen</p:text>
  </p:cm>
</p:cmLst>
</file>

<file path=ppt/comments/comment6.xml><?xml version="1.0" encoding="utf-8"?>
<p:cmLst xmlns:p="http://schemas.openxmlformats.org/presentationml/2006/main">
  <p:cm authorId="0" dt="2020-03-11T16:27:11.267000000" idx="5">
    <p:pos x="1799" y="0"/>
    <p:text>Data collection:
   * GNSS Location
   * RSS of WiFi connection
   * Connection speed
typo: measurement</p:text>
  </p:cm>
</p:cmLst>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56000" y="5078520"/>
            <a:ext cx="6047640" cy="4811040"/>
          </a:xfrm>
          <a:prstGeom prst="rect">
            <a:avLst/>
          </a:prstGeom>
        </p:spPr>
        <p:txBody>
          <a:bodyPr lIns="0" rIns="0" tIns="0" bIns="0"/>
          <a:p>
            <a:r>
              <a:rPr b="0" lang="ru-RU" sz="2000" spc="-1" strike="noStrike">
                <a:solidFill>
                  <a:srgbClr val="000000"/>
                </a:solidFill>
                <a:uFill>
                  <a:solidFill>
                    <a:srgbClr val="ffffff"/>
                  </a:solidFill>
                </a:uFill>
                <a:latin typeface="Arial"/>
              </a:rPr>
              <a:t>Для правки формата примечаний щёлкните мышью</a:t>
            </a:r>
            <a:endParaRPr b="0" lang="ru-RU" sz="2000" spc="-1" strike="noStrike">
              <a:solidFill>
                <a:srgbClr val="000000"/>
              </a:solidFill>
              <a:uFill>
                <a:solidFill>
                  <a:srgbClr val="ffffff"/>
                </a:solidFill>
              </a:uFill>
              <a:latin typeface="Arial"/>
            </a:endParaRPr>
          </a:p>
        </p:txBody>
      </p:sp>
      <p:sp>
        <p:nvSpPr>
          <p:cNvPr id="160" name="PlaceHolder 2"/>
          <p:cNvSpPr>
            <a:spLocks noGrp="1"/>
          </p:cNvSpPr>
          <p:nvPr>
            <p:ph type="hdr"/>
          </p:nvPr>
        </p:nvSpPr>
        <p:spPr>
          <a:xfrm>
            <a:off x="0" y="0"/>
            <a:ext cx="3280680" cy="534240"/>
          </a:xfrm>
          <a:prstGeom prst="rect">
            <a:avLst/>
          </a:prstGeom>
        </p:spPr>
        <p:txBody>
          <a:bodyPr lIns="0" rIns="0" tIns="0" bIns="0"/>
          <a:p>
            <a:r>
              <a:rPr b="0" lang="ru-RU" sz="1400" spc="-1" strike="noStrike">
                <a:solidFill>
                  <a:srgbClr val="000000"/>
                </a:solidFill>
                <a:uFill>
                  <a:solidFill>
                    <a:srgbClr val="ffffff"/>
                  </a:solidFill>
                </a:uFill>
                <a:latin typeface="Times New Roman"/>
              </a:rPr>
              <a:t>&lt;заголовок&gt;</a:t>
            </a:r>
            <a:endParaRPr b="0" lang="ru-RU" sz="1400" spc="-1" strike="noStrike">
              <a:solidFill>
                <a:srgbClr val="000000"/>
              </a:solidFill>
              <a:uFill>
                <a:solidFill>
                  <a:srgbClr val="ffffff"/>
                </a:solidFill>
              </a:uFill>
              <a:latin typeface="Times New Roman"/>
            </a:endParaRPr>
          </a:p>
        </p:txBody>
      </p:sp>
      <p:sp>
        <p:nvSpPr>
          <p:cNvPr id="161" name="PlaceHolder 3"/>
          <p:cNvSpPr>
            <a:spLocks noGrp="1"/>
          </p:cNvSpPr>
          <p:nvPr>
            <p:ph type="dt"/>
          </p:nvPr>
        </p:nvSpPr>
        <p:spPr>
          <a:xfrm>
            <a:off x="4278960" y="0"/>
            <a:ext cx="3280680" cy="534240"/>
          </a:xfrm>
          <a:prstGeom prst="rect">
            <a:avLst/>
          </a:prstGeom>
        </p:spPr>
        <p:txBody>
          <a:bodyPr lIns="0" rIns="0" tIns="0" bIns="0"/>
          <a:p>
            <a:pPr algn="r"/>
            <a:r>
              <a:rPr b="0" lang="ru-RU" sz="1400" spc="-1" strike="noStrike">
                <a:solidFill>
                  <a:srgbClr val="000000"/>
                </a:solidFill>
                <a:uFill>
                  <a:solidFill>
                    <a:srgbClr val="ffffff"/>
                  </a:solidFill>
                </a:uFill>
                <a:latin typeface="Times New Roman"/>
              </a:rPr>
              <a:t>&lt;дата/время&gt;</a:t>
            </a:r>
            <a:endParaRPr b="0" lang="ru-RU" sz="1400" spc="-1" strike="noStrike">
              <a:solidFill>
                <a:srgbClr val="000000"/>
              </a:solidFill>
              <a:uFill>
                <a:solidFill>
                  <a:srgbClr val="ffffff"/>
                </a:solidFill>
              </a:uFill>
              <a:latin typeface="Times New Roman"/>
            </a:endParaRPr>
          </a:p>
        </p:txBody>
      </p:sp>
      <p:sp>
        <p:nvSpPr>
          <p:cNvPr id="162" name="PlaceHolder 4"/>
          <p:cNvSpPr>
            <a:spLocks noGrp="1"/>
          </p:cNvSpPr>
          <p:nvPr>
            <p:ph type="ftr"/>
          </p:nvPr>
        </p:nvSpPr>
        <p:spPr>
          <a:xfrm>
            <a:off x="0" y="10157400"/>
            <a:ext cx="3280680" cy="534240"/>
          </a:xfrm>
          <a:prstGeom prst="rect">
            <a:avLst/>
          </a:prstGeom>
        </p:spPr>
        <p:txBody>
          <a:bodyPr lIns="0" rIns="0" tIns="0" bIns="0" anchor="b"/>
          <a:p>
            <a:r>
              <a:rPr b="0" lang="ru-RU" sz="1400" spc="-1" strike="noStrike">
                <a:solidFill>
                  <a:srgbClr val="000000"/>
                </a:solidFill>
                <a:uFill>
                  <a:solidFill>
                    <a:srgbClr val="ffffff"/>
                  </a:solidFill>
                </a:uFill>
                <a:latin typeface="Times New Roman"/>
              </a:rPr>
              <a:t>&lt;нижний колонтитул&gt;</a:t>
            </a:r>
            <a:endParaRPr b="0" lang="ru-RU" sz="1400" spc="-1" strike="noStrike">
              <a:solidFill>
                <a:srgbClr val="000000"/>
              </a:solidFill>
              <a:uFill>
                <a:solidFill>
                  <a:srgbClr val="ffffff"/>
                </a:solidFill>
              </a:uFill>
              <a:latin typeface="Times New Roman"/>
            </a:endParaRPr>
          </a:p>
        </p:txBody>
      </p:sp>
      <p:sp>
        <p:nvSpPr>
          <p:cNvPr id="163" name="PlaceHolder 5"/>
          <p:cNvSpPr>
            <a:spLocks noGrp="1"/>
          </p:cNvSpPr>
          <p:nvPr>
            <p:ph type="sldNum"/>
          </p:nvPr>
        </p:nvSpPr>
        <p:spPr>
          <a:xfrm>
            <a:off x="4278960" y="10157400"/>
            <a:ext cx="3280680" cy="534240"/>
          </a:xfrm>
          <a:prstGeom prst="rect">
            <a:avLst/>
          </a:prstGeom>
        </p:spPr>
        <p:txBody>
          <a:bodyPr lIns="0" rIns="0" tIns="0" bIns="0" anchor="b"/>
          <a:p>
            <a:pPr algn="r"/>
            <a:fld id="{D21D6AD7-6D9B-49B4-9A81-2E4A0CCC280F}" type="slidenum">
              <a:rPr b="0" lang="ru-RU" sz="1400" spc="-1" strike="noStrike">
                <a:solidFill>
                  <a:srgbClr val="000000"/>
                </a:solidFill>
                <a:uFill>
                  <a:solidFill>
                    <a:srgbClr val="ffffff"/>
                  </a:solidFill>
                </a:uFill>
                <a:latin typeface="Times New Roman"/>
              </a:rPr>
              <a:t>&lt;номер&gt;</a:t>
            </a:fld>
            <a:endParaRPr b="0" lang="ru-RU"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Rustam</a:t>
            </a:r>
            <a:endParaRPr b="0" lang="ru-RU" sz="2000" spc="-1" strike="noStrike">
              <a:solidFill>
                <a:srgbClr val="000000"/>
              </a:solidFill>
              <a:uFill>
                <a:solidFill>
                  <a:srgbClr val="ffffff"/>
                </a:solidFill>
              </a:uFill>
              <a:latin typeface="Arial"/>
            </a:endParaRPr>
          </a:p>
        </p:txBody>
      </p:sp>
      <p:sp>
        <p:nvSpPr>
          <p:cNvPr id="26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4E7DAC1-BD32-416A-A9A1-862CC06EDE95}"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6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36CD359-804F-4B4A-8B83-1A482E26FDCC}"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7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FA40C68-AF66-4AD8-8EE8-7E6492891E84}"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Kirill</a:t>
            </a:r>
            <a:endParaRPr b="0" lang="ru-RU" sz="2000" spc="-1" strike="noStrike">
              <a:solidFill>
                <a:srgbClr val="000000"/>
              </a:solidFill>
              <a:uFill>
                <a:solidFill>
                  <a:srgbClr val="ffffff"/>
                </a:solidFill>
              </a:uFill>
              <a:latin typeface="Arial"/>
            </a:endParaRPr>
          </a:p>
        </p:txBody>
      </p:sp>
      <p:sp>
        <p:nvSpPr>
          <p:cNvPr id="27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405D644-B11B-4C82-AA1C-803E4EC0AF8F}"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Kirill</a:t>
            </a:r>
            <a:endParaRPr b="0" lang="ru-RU" sz="2000" spc="-1" strike="noStrike">
              <a:solidFill>
                <a:srgbClr val="000000"/>
              </a:solidFill>
              <a:uFill>
                <a:solidFill>
                  <a:srgbClr val="ffffff"/>
                </a:solidFill>
              </a:uFill>
              <a:latin typeface="Arial"/>
            </a:endParaRPr>
          </a:p>
        </p:txBody>
      </p:sp>
      <p:sp>
        <p:nvSpPr>
          <p:cNvPr id="27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27F9B37C-6BC4-45AC-A2FB-5FAE51B16A06}"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7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0125661A-2D2B-4278-AF39-5B0F1A3982F5}"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7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81B07DE7-EDF8-4F2D-915D-3D55908474B2}"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30A7B00-A4D7-4057-B1F9-056692EEB7F9}"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EFB92CE9-5529-48AB-BD28-CDA39DF2F130}"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32A2C066-C29C-4681-95BA-2EA4FE5A31CD}"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7"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9D54DFB7-CFB7-417A-85A8-E70BF2585909}"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89"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BBE0C3D0-E1DE-4DE9-BA28-FEFC97363C55}"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Zufar</a:t>
            </a:r>
            <a:endParaRPr b="0" lang="ru-RU" sz="2000" spc="-1" strike="noStrike">
              <a:solidFill>
                <a:srgbClr val="000000"/>
              </a:solidFill>
              <a:uFill>
                <a:solidFill>
                  <a:srgbClr val="ffffff"/>
                </a:solidFill>
              </a:uFill>
              <a:latin typeface="Arial"/>
            </a:endParaRPr>
          </a:p>
        </p:txBody>
      </p:sp>
      <p:sp>
        <p:nvSpPr>
          <p:cNvPr id="291"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066FDDA-94BB-495E-823E-956DF1E9B4A5}"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Rustam</a:t>
            </a:r>
            <a:endParaRPr b="0" lang="ru-RU" sz="2000" spc="-1" strike="noStrike">
              <a:solidFill>
                <a:srgbClr val="000000"/>
              </a:solidFill>
              <a:uFill>
                <a:solidFill>
                  <a:srgbClr val="ffffff"/>
                </a:solidFill>
              </a:uFill>
              <a:latin typeface="Arial"/>
            </a:endParaRPr>
          </a:p>
        </p:txBody>
      </p:sp>
      <p:sp>
        <p:nvSpPr>
          <p:cNvPr id="263"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754BE6FA-74C0-45C7-94F3-FCF8957E213E}"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body"/>
          </p:nvPr>
        </p:nvSpPr>
        <p:spPr>
          <a:xfrm>
            <a:off x="685800" y="4343400"/>
            <a:ext cx="5485320" cy="4113720"/>
          </a:xfrm>
          <a:prstGeom prst="rect">
            <a:avLst/>
          </a:prstGeom>
        </p:spPr>
        <p:txBody>
          <a:bodyPr lIns="0" rIns="0" tIns="0" bIns="0"/>
          <a:p>
            <a:r>
              <a:rPr b="0" lang="ru-RU" sz="2000" spc="-1" strike="noStrike">
                <a:solidFill>
                  <a:srgbClr val="000000"/>
                </a:solidFill>
                <a:uFill>
                  <a:solidFill>
                    <a:srgbClr val="ffffff"/>
                  </a:solidFill>
                </a:uFill>
                <a:latin typeface="Arial"/>
              </a:rPr>
              <a:t>Rustam</a:t>
            </a:r>
            <a:endParaRPr b="0" lang="ru-RU" sz="2000" spc="-1" strike="noStrike">
              <a:solidFill>
                <a:srgbClr val="000000"/>
              </a:solidFill>
              <a:uFill>
                <a:solidFill>
                  <a:srgbClr val="ffffff"/>
                </a:solidFill>
              </a:uFill>
              <a:latin typeface="Arial"/>
            </a:endParaRPr>
          </a:p>
        </p:txBody>
      </p:sp>
      <p:sp>
        <p:nvSpPr>
          <p:cNvPr id="265" name="CustomShape 2"/>
          <p:cNvSpPr/>
          <p:nvPr/>
        </p:nvSpPr>
        <p:spPr>
          <a:xfrm>
            <a:off x="3884760" y="8685360"/>
            <a:ext cx="2970720" cy="456120"/>
          </a:xfrm>
          <a:prstGeom prst="rect">
            <a:avLst/>
          </a:prstGeom>
          <a:noFill/>
          <a:ln>
            <a:noFill/>
          </a:ln>
        </p:spPr>
        <p:style>
          <a:lnRef idx="0"/>
          <a:fillRef idx="0"/>
          <a:effectRef idx="0"/>
          <a:fontRef idx="minor"/>
        </p:style>
        <p:txBody>
          <a:bodyPr lIns="90000" rIns="90000" tIns="45000" bIns="45000" anchor="b"/>
          <a:p>
            <a:pPr algn="r">
              <a:lnSpc>
                <a:spcPct val="100000"/>
              </a:lnSpc>
            </a:pPr>
            <a:fld id="{56AA4557-5A78-45C3-B563-B2EA99EF9683}" type="slidenum">
              <a:rPr b="0" lang="ru-RU" sz="1200" spc="-1" strike="noStrike">
                <a:solidFill>
                  <a:srgbClr val="000000"/>
                </a:solidFill>
                <a:uFill>
                  <a:solidFill>
                    <a:srgbClr val="ffffff"/>
                  </a:solidFill>
                </a:uFill>
                <a:latin typeface="+mn-lt"/>
                <a:ea typeface="+mn-ea"/>
              </a:rPr>
              <a:t>&lt;номер&gt;</a:t>
            </a:fld>
            <a:endParaRPr b="0" lang="ru-RU"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2" name="PlaceHolder 2"/>
          <p:cNvSpPr>
            <a:spLocks noGrp="1"/>
          </p:cNvSpPr>
          <p:nvPr>
            <p:ph type="body"/>
          </p:nvPr>
        </p:nvSpPr>
        <p:spPr>
          <a:xfrm>
            <a:off x="457200" y="160020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3" name="PlaceHolder 3"/>
          <p:cNvSpPr>
            <a:spLocks noGrp="1"/>
          </p:cNvSpPr>
          <p:nvPr>
            <p:ph type="body"/>
          </p:nvPr>
        </p:nvSpPr>
        <p:spPr>
          <a:xfrm>
            <a:off x="457200" y="396396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7" name="PlaceHolder 4"/>
          <p:cNvSpPr>
            <a:spLocks noGrp="1"/>
          </p:cNvSpPr>
          <p:nvPr>
            <p:ph type="body"/>
          </p:nvPr>
        </p:nvSpPr>
        <p:spPr>
          <a:xfrm>
            <a:off x="94968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8" name="PlaceHolder 5"/>
          <p:cNvSpPr>
            <a:spLocks noGrp="1"/>
          </p:cNvSpPr>
          <p:nvPr>
            <p:ph type="body"/>
          </p:nvPr>
        </p:nvSpPr>
        <p:spPr>
          <a:xfrm>
            <a:off x="45720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52" name="" descr=""/>
          <p:cNvPicPr/>
          <p:nvPr/>
        </p:nvPicPr>
        <p:blipFill>
          <a:blip r:embed="rId2"/>
          <a:stretch/>
        </p:blipFill>
        <p:spPr>
          <a:xfrm>
            <a:off x="456840" y="3479040"/>
            <a:ext cx="960840" cy="766440"/>
          </a:xfrm>
          <a:prstGeom prst="rect">
            <a:avLst/>
          </a:prstGeom>
          <a:ln>
            <a:noFill/>
          </a:ln>
        </p:spPr>
      </p:pic>
      <p:pic>
        <p:nvPicPr>
          <p:cNvPr id="53" name="" descr=""/>
          <p:cNvPicPr/>
          <p:nvPr/>
        </p:nvPicPr>
        <p:blipFill>
          <a:blip r:embed="rId3"/>
          <a:stretch/>
        </p:blipFill>
        <p:spPr>
          <a:xfrm>
            <a:off x="456840" y="3479040"/>
            <a:ext cx="960840" cy="7664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3" name="PlaceHolder 2"/>
          <p:cNvSpPr>
            <a:spLocks noGrp="1"/>
          </p:cNvSpPr>
          <p:nvPr>
            <p:ph type="subTitle"/>
          </p:nvPr>
        </p:nvSpPr>
        <p:spPr>
          <a:xfrm>
            <a:off x="457200" y="1355760"/>
            <a:ext cx="960840" cy="501372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5" name="PlaceHolder 2"/>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94968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457200" y="-69840"/>
            <a:ext cx="8228520" cy="5795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3" name="PlaceHolder 3"/>
          <p:cNvSpPr>
            <a:spLocks noGrp="1"/>
          </p:cNvSpPr>
          <p:nvPr>
            <p:ph type="body"/>
          </p:nvPr>
        </p:nvSpPr>
        <p:spPr>
          <a:xfrm>
            <a:off x="45720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4" name="PlaceHolder 4"/>
          <p:cNvSpPr>
            <a:spLocks noGrp="1"/>
          </p:cNvSpPr>
          <p:nvPr>
            <p:ph type="body"/>
          </p:nvPr>
        </p:nvSpPr>
        <p:spPr>
          <a:xfrm>
            <a:off x="94968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1" name="PlaceHolder 2"/>
          <p:cNvSpPr>
            <a:spLocks noGrp="1"/>
          </p:cNvSpPr>
          <p:nvPr>
            <p:ph type="subTitle"/>
          </p:nvPr>
        </p:nvSpPr>
        <p:spPr>
          <a:xfrm>
            <a:off x="457200" y="1355760"/>
            <a:ext cx="960840" cy="501372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86" name="PlaceHolder 2"/>
          <p:cNvSpPr>
            <a:spLocks noGrp="1"/>
          </p:cNvSpPr>
          <p:nvPr>
            <p:ph type="body"/>
          </p:nvPr>
        </p:nvSpPr>
        <p:spPr>
          <a:xfrm>
            <a:off x="45720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7"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88" name="PlaceHolder 4"/>
          <p:cNvSpPr>
            <a:spLocks noGrp="1"/>
          </p:cNvSpPr>
          <p:nvPr>
            <p:ph type="body"/>
          </p:nvPr>
        </p:nvSpPr>
        <p:spPr>
          <a:xfrm>
            <a:off x="94968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90"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91"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92" name="PlaceHolder 4"/>
          <p:cNvSpPr>
            <a:spLocks noGrp="1"/>
          </p:cNvSpPr>
          <p:nvPr>
            <p:ph type="body"/>
          </p:nvPr>
        </p:nvSpPr>
        <p:spPr>
          <a:xfrm>
            <a:off x="457200" y="396396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94" name="PlaceHolder 2"/>
          <p:cNvSpPr>
            <a:spLocks noGrp="1"/>
          </p:cNvSpPr>
          <p:nvPr>
            <p:ph type="body"/>
          </p:nvPr>
        </p:nvSpPr>
        <p:spPr>
          <a:xfrm>
            <a:off x="457200" y="160020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95" name="PlaceHolder 3"/>
          <p:cNvSpPr>
            <a:spLocks noGrp="1"/>
          </p:cNvSpPr>
          <p:nvPr>
            <p:ph type="body"/>
          </p:nvPr>
        </p:nvSpPr>
        <p:spPr>
          <a:xfrm>
            <a:off x="457200" y="396396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97"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98"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99" name="PlaceHolder 4"/>
          <p:cNvSpPr>
            <a:spLocks noGrp="1"/>
          </p:cNvSpPr>
          <p:nvPr>
            <p:ph type="body"/>
          </p:nvPr>
        </p:nvSpPr>
        <p:spPr>
          <a:xfrm>
            <a:off x="94968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00" name="PlaceHolder 5"/>
          <p:cNvSpPr>
            <a:spLocks noGrp="1"/>
          </p:cNvSpPr>
          <p:nvPr>
            <p:ph type="body"/>
          </p:nvPr>
        </p:nvSpPr>
        <p:spPr>
          <a:xfrm>
            <a:off x="45720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03" name="PlaceHolder 3"/>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104" name="" descr=""/>
          <p:cNvPicPr/>
          <p:nvPr/>
        </p:nvPicPr>
        <p:blipFill>
          <a:blip r:embed="rId2"/>
          <a:stretch/>
        </p:blipFill>
        <p:spPr>
          <a:xfrm>
            <a:off x="456840" y="3479040"/>
            <a:ext cx="960840" cy="766440"/>
          </a:xfrm>
          <a:prstGeom prst="rect">
            <a:avLst/>
          </a:prstGeom>
          <a:ln>
            <a:noFill/>
          </a:ln>
        </p:spPr>
      </p:pic>
      <p:pic>
        <p:nvPicPr>
          <p:cNvPr id="105" name="" descr=""/>
          <p:cNvPicPr/>
          <p:nvPr/>
        </p:nvPicPr>
        <p:blipFill>
          <a:blip r:embed="rId3"/>
          <a:stretch/>
        </p:blipFill>
        <p:spPr>
          <a:xfrm>
            <a:off x="456840" y="3479040"/>
            <a:ext cx="960840" cy="76644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6" name="PlaceHolder 2"/>
          <p:cNvSpPr>
            <a:spLocks noGrp="1"/>
          </p:cNvSpPr>
          <p:nvPr>
            <p:ph type="subTitle"/>
          </p:nvPr>
        </p:nvSpPr>
        <p:spPr>
          <a:xfrm>
            <a:off x="457200" y="1355760"/>
            <a:ext cx="960840" cy="501372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45720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94968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457200" y="-69840"/>
            <a:ext cx="8228520" cy="5795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35"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6" name="PlaceHolder 3"/>
          <p:cNvSpPr>
            <a:spLocks noGrp="1"/>
          </p:cNvSpPr>
          <p:nvPr>
            <p:ph type="body"/>
          </p:nvPr>
        </p:nvSpPr>
        <p:spPr>
          <a:xfrm>
            <a:off x="45720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37" name="PlaceHolder 4"/>
          <p:cNvSpPr>
            <a:spLocks noGrp="1"/>
          </p:cNvSpPr>
          <p:nvPr>
            <p:ph type="body"/>
          </p:nvPr>
        </p:nvSpPr>
        <p:spPr>
          <a:xfrm>
            <a:off x="94968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0"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1" name="PlaceHolder 4"/>
          <p:cNvSpPr>
            <a:spLocks noGrp="1"/>
          </p:cNvSpPr>
          <p:nvPr>
            <p:ph type="body"/>
          </p:nvPr>
        </p:nvSpPr>
        <p:spPr>
          <a:xfrm>
            <a:off x="94968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43"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4"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5" name="PlaceHolder 4"/>
          <p:cNvSpPr>
            <a:spLocks noGrp="1"/>
          </p:cNvSpPr>
          <p:nvPr>
            <p:ph type="body"/>
          </p:nvPr>
        </p:nvSpPr>
        <p:spPr>
          <a:xfrm>
            <a:off x="457200" y="396396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47" name="PlaceHolder 2"/>
          <p:cNvSpPr>
            <a:spLocks noGrp="1"/>
          </p:cNvSpPr>
          <p:nvPr>
            <p:ph type="body"/>
          </p:nvPr>
        </p:nvSpPr>
        <p:spPr>
          <a:xfrm>
            <a:off x="457200" y="160020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48" name="PlaceHolder 3"/>
          <p:cNvSpPr>
            <a:spLocks noGrp="1"/>
          </p:cNvSpPr>
          <p:nvPr>
            <p:ph type="body"/>
          </p:nvPr>
        </p:nvSpPr>
        <p:spPr>
          <a:xfrm>
            <a:off x="457200" y="396396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50"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51"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52" name="PlaceHolder 4"/>
          <p:cNvSpPr>
            <a:spLocks noGrp="1"/>
          </p:cNvSpPr>
          <p:nvPr>
            <p:ph type="body"/>
          </p:nvPr>
        </p:nvSpPr>
        <p:spPr>
          <a:xfrm>
            <a:off x="94968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53" name="PlaceHolder 5"/>
          <p:cNvSpPr>
            <a:spLocks noGrp="1"/>
          </p:cNvSpPr>
          <p:nvPr>
            <p:ph type="body"/>
          </p:nvPr>
        </p:nvSpPr>
        <p:spPr>
          <a:xfrm>
            <a:off x="45720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55" name="PlaceHolder 2"/>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156" name="PlaceHolder 3"/>
          <p:cNvSpPr>
            <a:spLocks noGrp="1"/>
          </p:cNvSpPr>
          <p:nvPr>
            <p:ph type="body"/>
          </p:nvPr>
        </p:nvSpPr>
        <p:spPr>
          <a:xfrm>
            <a:off x="457200" y="1600200"/>
            <a:ext cx="96084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pic>
        <p:nvPicPr>
          <p:cNvPr id="157" name="" descr=""/>
          <p:cNvPicPr/>
          <p:nvPr/>
        </p:nvPicPr>
        <p:blipFill>
          <a:blip r:embed="rId2"/>
          <a:stretch/>
        </p:blipFill>
        <p:spPr>
          <a:xfrm>
            <a:off x="456840" y="3479040"/>
            <a:ext cx="960840" cy="766440"/>
          </a:xfrm>
          <a:prstGeom prst="rect">
            <a:avLst/>
          </a:prstGeom>
          <a:ln>
            <a:noFill/>
          </a:ln>
        </p:spPr>
      </p:pic>
      <p:pic>
        <p:nvPicPr>
          <p:cNvPr id="158" name="" descr=""/>
          <p:cNvPicPr/>
          <p:nvPr/>
        </p:nvPicPr>
        <p:blipFill>
          <a:blip r:embed="rId3"/>
          <a:stretch/>
        </p:blipFill>
        <p:spPr>
          <a:xfrm>
            <a:off x="456840" y="3479040"/>
            <a:ext cx="960840" cy="76644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45720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94968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457200" y="-69840"/>
            <a:ext cx="8228520" cy="5795280"/>
          </a:xfrm>
          <a:prstGeom prst="rect">
            <a:avLst/>
          </a:prstGeom>
        </p:spPr>
        <p:txBody>
          <a:bodyPr lIns="0" rIns="0" tIns="0" bIns="0" anchor="ctr"/>
          <a:p>
            <a:pPr algn="ctr"/>
            <a:endParaRPr b="0" lang="ru-RU"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0"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1" name="PlaceHolder 3"/>
          <p:cNvSpPr>
            <a:spLocks noGrp="1"/>
          </p:cNvSpPr>
          <p:nvPr>
            <p:ph type="body"/>
          </p:nvPr>
        </p:nvSpPr>
        <p:spPr>
          <a:xfrm>
            <a:off x="45720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2" name="PlaceHolder 4"/>
          <p:cNvSpPr>
            <a:spLocks noGrp="1"/>
          </p:cNvSpPr>
          <p:nvPr>
            <p:ph type="body"/>
          </p:nvPr>
        </p:nvSpPr>
        <p:spPr>
          <a:xfrm>
            <a:off x="94968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0200"/>
            <a:ext cx="468720" cy="452484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949680" y="396396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69840"/>
            <a:ext cx="8228520" cy="125028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38" name="PlaceHolder 2"/>
          <p:cNvSpPr>
            <a:spLocks noGrp="1"/>
          </p:cNvSpPr>
          <p:nvPr>
            <p:ph type="body"/>
          </p:nvPr>
        </p:nvSpPr>
        <p:spPr>
          <a:xfrm>
            <a:off x="45720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39" name="PlaceHolder 3"/>
          <p:cNvSpPr>
            <a:spLocks noGrp="1"/>
          </p:cNvSpPr>
          <p:nvPr>
            <p:ph type="body"/>
          </p:nvPr>
        </p:nvSpPr>
        <p:spPr>
          <a:xfrm>
            <a:off x="949680" y="1600200"/>
            <a:ext cx="46872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
        <p:nvSpPr>
          <p:cNvPr id="40" name="PlaceHolder 4"/>
          <p:cNvSpPr>
            <a:spLocks noGrp="1"/>
          </p:cNvSpPr>
          <p:nvPr>
            <p:ph type="body"/>
          </p:nvPr>
        </p:nvSpPr>
        <p:spPr>
          <a:xfrm>
            <a:off x="457200" y="3963960"/>
            <a:ext cx="960840" cy="2158200"/>
          </a:xfrm>
          <a:prstGeom prst="rect">
            <a:avLst/>
          </a:prstGeom>
        </p:spPr>
        <p:txBody>
          <a:bodyPr lIns="0" rIns="0" tIns="0" bIns="0"/>
          <a:p>
            <a:endParaRPr b="0" lang="ru-RU"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6082560"/>
            <a:ext cx="9142920" cy="774360"/>
          </a:xfrm>
          <a:prstGeom prst="rect">
            <a:avLst/>
          </a:prstGeom>
          <a:solidFill>
            <a:srgbClr val="003359"/>
          </a:solidFill>
          <a:ln w="9360">
            <a:noFill/>
          </a:ln>
        </p:spPr>
        <p:style>
          <a:lnRef idx="0"/>
          <a:fillRef idx="0"/>
          <a:effectRef idx="0"/>
          <a:fontRef idx="minor"/>
        </p:style>
      </p:sp>
      <p:sp>
        <p:nvSpPr>
          <p:cNvPr id="1" name="CustomShape 2"/>
          <p:cNvSpPr/>
          <p:nvPr/>
        </p:nvSpPr>
        <p:spPr>
          <a:xfrm>
            <a:off x="0" y="0"/>
            <a:ext cx="456120" cy="5301360"/>
          </a:xfrm>
          <a:prstGeom prst="rect">
            <a:avLst/>
          </a:prstGeom>
          <a:solidFill>
            <a:srgbClr val="ff7900">
              <a:alpha val="61000"/>
            </a:srgbClr>
          </a:solidFill>
          <a:ln w="9360">
            <a:noFill/>
          </a:ln>
        </p:spPr>
        <p:style>
          <a:lnRef idx="0"/>
          <a:fillRef idx="0"/>
          <a:effectRef idx="0"/>
          <a:fontRef idx="minor"/>
        </p:style>
      </p:sp>
      <p:sp>
        <p:nvSpPr>
          <p:cNvPr id="2" name="CustomShape 3"/>
          <p:cNvSpPr/>
          <p:nvPr/>
        </p:nvSpPr>
        <p:spPr>
          <a:xfrm>
            <a:off x="0" y="1949400"/>
            <a:ext cx="456120" cy="934560"/>
          </a:xfrm>
          <a:prstGeom prst="rect">
            <a:avLst/>
          </a:prstGeom>
          <a:solidFill>
            <a:srgbClr val="ff7900"/>
          </a:solidFill>
          <a:ln w="9360">
            <a:noFill/>
          </a:ln>
        </p:spPr>
        <p:style>
          <a:lnRef idx="0"/>
          <a:fillRef idx="0"/>
          <a:effectRef idx="0"/>
          <a:fontRef idx="minor"/>
        </p:style>
      </p:sp>
      <p:sp>
        <p:nvSpPr>
          <p:cNvPr id="3" name="CustomShape 4"/>
          <p:cNvSpPr/>
          <p:nvPr/>
        </p:nvSpPr>
        <p:spPr>
          <a:xfrm>
            <a:off x="0" y="2885400"/>
            <a:ext cx="456120" cy="3196080"/>
          </a:xfrm>
          <a:prstGeom prst="rect">
            <a:avLst/>
          </a:prstGeom>
          <a:solidFill>
            <a:srgbClr val="ff7900">
              <a:alpha val="50000"/>
            </a:srgbClr>
          </a:solidFill>
          <a:ln w="9360">
            <a:noFill/>
          </a:ln>
        </p:spPr>
        <p:style>
          <a:lnRef idx="0"/>
          <a:fillRef idx="0"/>
          <a:effectRef idx="0"/>
          <a:fontRef idx="minor"/>
        </p:style>
      </p:sp>
      <p:sp>
        <p:nvSpPr>
          <p:cNvPr id="4" name="CustomShape 5"/>
          <p:cNvSpPr/>
          <p:nvPr/>
        </p:nvSpPr>
        <p:spPr>
          <a:xfrm>
            <a:off x="0" y="1559520"/>
            <a:ext cx="456120" cy="3741840"/>
          </a:xfrm>
          <a:prstGeom prst="rect">
            <a:avLst/>
          </a:prstGeom>
          <a:solidFill>
            <a:srgbClr val="ff7900"/>
          </a:solidFill>
          <a:ln w="9360">
            <a:noFill/>
          </a:ln>
        </p:spPr>
        <p:style>
          <a:lnRef idx="0"/>
          <a:fillRef idx="0"/>
          <a:effectRef idx="0"/>
          <a:fontRef idx="minor"/>
        </p:style>
      </p:sp>
      <p:sp>
        <p:nvSpPr>
          <p:cNvPr id="5" name="CustomShape 6"/>
          <p:cNvSpPr/>
          <p:nvPr/>
        </p:nvSpPr>
        <p:spPr>
          <a:xfrm>
            <a:off x="0" y="3197160"/>
            <a:ext cx="456120" cy="77040"/>
          </a:xfrm>
          <a:prstGeom prst="rect">
            <a:avLst/>
          </a:prstGeom>
          <a:noFill/>
          <a:ln w="9360">
            <a:noFill/>
          </a:ln>
        </p:spPr>
        <p:style>
          <a:lnRef idx="0"/>
          <a:fillRef idx="0"/>
          <a:effectRef idx="0"/>
          <a:fontRef idx="minor"/>
        </p:style>
      </p:sp>
      <p:sp>
        <p:nvSpPr>
          <p:cNvPr id="6" name="CustomShape 7"/>
          <p:cNvSpPr/>
          <p:nvPr/>
        </p:nvSpPr>
        <p:spPr>
          <a:xfrm>
            <a:off x="0" y="389880"/>
            <a:ext cx="456120" cy="77040"/>
          </a:xfrm>
          <a:prstGeom prst="rect">
            <a:avLst/>
          </a:prstGeom>
          <a:solidFill>
            <a:srgbClr val="ff7900">
              <a:alpha val="50000"/>
            </a:srgbClr>
          </a:solidFill>
          <a:ln w="9360">
            <a:noFill/>
          </a:ln>
        </p:spPr>
        <p:style>
          <a:lnRef idx="0"/>
          <a:fillRef idx="0"/>
          <a:effectRef idx="0"/>
          <a:fontRef idx="minor"/>
        </p:style>
      </p:sp>
      <p:sp>
        <p:nvSpPr>
          <p:cNvPr id="7" name="CustomShape 8"/>
          <p:cNvSpPr/>
          <p:nvPr/>
        </p:nvSpPr>
        <p:spPr>
          <a:xfrm>
            <a:off x="0" y="6004440"/>
            <a:ext cx="456120" cy="77040"/>
          </a:xfrm>
          <a:prstGeom prst="rect">
            <a:avLst/>
          </a:prstGeom>
          <a:solidFill>
            <a:srgbClr val="ffffff">
              <a:alpha val="45000"/>
            </a:srgbClr>
          </a:solidFill>
          <a:ln w="9360">
            <a:noFill/>
          </a:ln>
        </p:spPr>
        <p:style>
          <a:lnRef idx="0"/>
          <a:fillRef idx="0"/>
          <a:effectRef idx="0"/>
          <a:fontRef idx="minor"/>
        </p:style>
      </p:sp>
      <p:sp>
        <p:nvSpPr>
          <p:cNvPr id="8" name="CustomShape 9"/>
          <p:cNvSpPr/>
          <p:nvPr/>
        </p:nvSpPr>
        <p:spPr>
          <a:xfrm>
            <a:off x="0" y="0"/>
            <a:ext cx="456120" cy="466920"/>
          </a:xfrm>
          <a:prstGeom prst="rect">
            <a:avLst/>
          </a:prstGeom>
          <a:solidFill>
            <a:srgbClr val="ff7900"/>
          </a:solidFill>
          <a:ln w="9360">
            <a:noFill/>
          </a:ln>
        </p:spPr>
        <p:style>
          <a:lnRef idx="0"/>
          <a:fillRef idx="0"/>
          <a:effectRef idx="0"/>
          <a:fontRef idx="minor"/>
        </p:style>
      </p:sp>
      <p:sp>
        <p:nvSpPr>
          <p:cNvPr id="9" name="CustomShape 10"/>
          <p:cNvSpPr/>
          <p:nvPr/>
        </p:nvSpPr>
        <p:spPr>
          <a:xfrm>
            <a:off x="0" y="1247760"/>
            <a:ext cx="456120" cy="154800"/>
          </a:xfrm>
          <a:prstGeom prst="rect">
            <a:avLst/>
          </a:prstGeom>
          <a:solidFill>
            <a:srgbClr val="ff7900"/>
          </a:solidFill>
          <a:ln w="9360">
            <a:noFill/>
          </a:ln>
        </p:spPr>
        <p:style>
          <a:lnRef idx="0"/>
          <a:fillRef idx="0"/>
          <a:effectRef idx="0"/>
          <a:fontRef idx="minor"/>
        </p:style>
      </p:sp>
      <p:sp>
        <p:nvSpPr>
          <p:cNvPr id="10" name="CustomShape 11"/>
          <p:cNvSpPr/>
          <p:nvPr/>
        </p:nvSpPr>
        <p:spPr>
          <a:xfrm>
            <a:off x="0" y="5380560"/>
            <a:ext cx="456120" cy="154800"/>
          </a:xfrm>
          <a:prstGeom prst="rect">
            <a:avLst/>
          </a:prstGeom>
          <a:solidFill>
            <a:srgbClr val="ff7900"/>
          </a:solidFill>
          <a:ln w="9360">
            <a:noFill/>
          </a:ln>
        </p:spPr>
        <p:style>
          <a:lnRef idx="0"/>
          <a:fillRef idx="0"/>
          <a:effectRef idx="0"/>
          <a:fontRef idx="minor"/>
        </p:style>
      </p:sp>
      <p:pic>
        <p:nvPicPr>
          <p:cNvPr id="11" name="Picture 3" descr=""/>
          <p:cNvPicPr/>
          <p:nvPr/>
        </p:nvPicPr>
        <p:blipFill>
          <a:blip r:embed="rId2"/>
          <a:stretch/>
        </p:blipFill>
        <p:spPr>
          <a:xfrm>
            <a:off x="141120" y="6156000"/>
            <a:ext cx="613080" cy="556920"/>
          </a:xfrm>
          <a:prstGeom prst="rect">
            <a:avLst/>
          </a:prstGeom>
          <a:ln>
            <a:noFill/>
          </a:ln>
        </p:spPr>
      </p:pic>
      <p:sp>
        <p:nvSpPr>
          <p:cNvPr id="12" name="CustomShape 12"/>
          <p:cNvSpPr/>
          <p:nvPr/>
        </p:nvSpPr>
        <p:spPr>
          <a:xfrm>
            <a:off x="941040" y="6082560"/>
            <a:ext cx="2951640" cy="69840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ru-RU" sz="1000" spc="-1" strike="noStrike">
                <a:solidFill>
                  <a:srgbClr val="ffffff"/>
                </a:solidFill>
                <a:uFill>
                  <a:solidFill>
                    <a:srgbClr val="ffffff"/>
                  </a:solidFill>
                </a:uFill>
                <a:latin typeface="Arial"/>
                <a:ea typeface="ＭＳ Ｐゴシック"/>
              </a:rPr>
              <a:t>Integrated Communication Systems Group</a:t>
            </a:r>
            <a:endParaRPr b="0" lang="ru-RU" sz="1800" spc="-1" strike="noStrike">
              <a:solidFill>
                <a:srgbClr val="000000"/>
              </a:solidFill>
              <a:uFill>
                <a:solidFill>
                  <a:srgbClr val="ffffff"/>
                </a:solidFill>
              </a:uFill>
              <a:latin typeface="Arial"/>
            </a:endParaRPr>
          </a:p>
          <a:p>
            <a:pPr>
              <a:lnSpc>
                <a:spcPct val="100000"/>
              </a:lnSpc>
            </a:pPr>
            <a:r>
              <a:rPr b="0" lang="ru-RU" sz="1000" spc="-1" strike="noStrike" u="sng">
                <a:solidFill>
                  <a:srgbClr val="ffffff"/>
                </a:solidFill>
                <a:uFill>
                  <a:solidFill>
                    <a:srgbClr val="ffffff"/>
                  </a:solidFill>
                </a:uFill>
                <a:latin typeface="Arial"/>
                <a:ea typeface="ＭＳ Ｐゴシック"/>
              </a:rPr>
              <a:t>www.tu-ilmenau.de/ics</a:t>
            </a:r>
            <a:r>
              <a:rPr b="0" lang="ru-RU" sz="1000" spc="-1" strike="noStrike">
                <a:solidFill>
                  <a:srgbClr val="ffffff"/>
                </a:solidFill>
                <a:uFill>
                  <a:solidFill>
                    <a:srgbClr val="ffffff"/>
                  </a:solidFill>
                </a:uFill>
                <a:latin typeface="Arial"/>
                <a:ea typeface="ＭＳ Ｐゴシック"/>
              </a:rPr>
              <a:t> </a:t>
            </a:r>
            <a:endParaRPr b="0" lang="ru-RU" sz="1800" spc="-1" strike="noStrike">
              <a:solidFill>
                <a:srgbClr val="000000"/>
              </a:solidFill>
              <a:uFill>
                <a:solidFill>
                  <a:srgbClr val="ffffff"/>
                </a:solidFill>
              </a:uFill>
              <a:latin typeface="Arial"/>
            </a:endParaRPr>
          </a:p>
        </p:txBody>
      </p:sp>
      <p:pic>
        <p:nvPicPr>
          <p:cNvPr id="13" name="Picture 26" descr=""/>
          <p:cNvPicPr/>
          <p:nvPr/>
        </p:nvPicPr>
        <p:blipFill>
          <a:blip r:embed="rId3"/>
          <a:stretch/>
        </p:blipFill>
        <p:spPr>
          <a:xfrm>
            <a:off x="7688160" y="6234480"/>
            <a:ext cx="1294200" cy="433800"/>
          </a:xfrm>
          <a:prstGeom prst="rect">
            <a:avLst/>
          </a:prstGeom>
          <a:ln>
            <a:noFill/>
          </a:ln>
        </p:spPr>
      </p:pic>
      <p:sp>
        <p:nvSpPr>
          <p:cNvPr id="14" name="CustomShape 13"/>
          <p:cNvSpPr/>
          <p:nvPr/>
        </p:nvSpPr>
        <p:spPr>
          <a:xfrm>
            <a:off x="0" y="6781680"/>
            <a:ext cx="9142920" cy="75240"/>
          </a:xfrm>
          <a:prstGeom prst="rect">
            <a:avLst/>
          </a:prstGeom>
          <a:solidFill>
            <a:srgbClr val="00747a"/>
          </a:solidFill>
          <a:ln w="9360">
            <a:noFill/>
          </a:ln>
        </p:spPr>
        <p:style>
          <a:lnRef idx="0"/>
          <a:fillRef idx="0"/>
          <a:effectRef idx="0"/>
          <a:fontRef idx="minor"/>
        </p:style>
      </p:sp>
      <p:sp>
        <p:nvSpPr>
          <p:cNvPr id="15" name="CustomShape 14"/>
          <p:cNvSpPr/>
          <p:nvPr/>
        </p:nvSpPr>
        <p:spPr>
          <a:xfrm>
            <a:off x="1380960" y="4214160"/>
            <a:ext cx="6399720" cy="333720"/>
          </a:xfrm>
          <a:prstGeom prst="rect">
            <a:avLst/>
          </a:prstGeom>
          <a:noFill/>
          <a:ln>
            <a:noFill/>
          </a:ln>
        </p:spPr>
        <p:style>
          <a:lnRef idx="0"/>
          <a:fillRef idx="0"/>
          <a:effectRef idx="0"/>
          <a:fontRef idx="minor"/>
        </p:style>
      </p:sp>
      <p:sp>
        <p:nvSpPr>
          <p:cNvPr id="16" name="CustomShape 15"/>
          <p:cNvSpPr/>
          <p:nvPr/>
        </p:nvSpPr>
        <p:spPr>
          <a:xfrm>
            <a:off x="0" y="6781680"/>
            <a:ext cx="9142920" cy="75240"/>
          </a:xfrm>
          <a:prstGeom prst="rect">
            <a:avLst/>
          </a:prstGeom>
          <a:solidFill>
            <a:srgbClr val="00747a"/>
          </a:solidFill>
          <a:ln w="9360">
            <a:noFill/>
          </a:ln>
        </p:spPr>
        <p:style>
          <a:lnRef idx="0"/>
          <a:fillRef idx="0"/>
          <a:effectRef idx="0"/>
          <a:fontRef idx="minor"/>
        </p:style>
      </p:sp>
      <p:sp>
        <p:nvSpPr>
          <p:cNvPr id="17" name="CustomShape 16"/>
          <p:cNvSpPr/>
          <p:nvPr/>
        </p:nvSpPr>
        <p:spPr>
          <a:xfrm>
            <a:off x="3528000" y="6082560"/>
            <a:ext cx="4247280" cy="698400"/>
          </a:xfrm>
          <a:prstGeom prst="rect">
            <a:avLst/>
          </a:prstGeom>
          <a:noFill/>
          <a:ln w="9360">
            <a:noFill/>
          </a:ln>
        </p:spPr>
        <p:style>
          <a:lnRef idx="0"/>
          <a:fillRef idx="0"/>
          <a:effectRef idx="0"/>
          <a:fontRef idx="minor"/>
        </p:style>
        <p:txBody>
          <a:bodyPr lIns="90000" rIns="90000" tIns="45000" bIns="45000" anchor="ctr"/>
          <a:p>
            <a:r>
              <a:rPr b="0" lang="ru-RU" sz="1000" spc="-1" strike="noStrike">
                <a:solidFill>
                  <a:srgbClr val="ffffff"/>
                </a:solidFill>
                <a:uFill>
                  <a:solidFill>
                    <a:srgbClr val="ffffff"/>
                  </a:solidFill>
                </a:uFill>
                <a:latin typeface="Arial"/>
                <a:ea typeface="ＭＳ Ｐゴシック"/>
              </a:rPr>
              <a:t>Performance Analysis Framework for BS Placement Using IEEE 802.11</a:t>
            </a:r>
            <a:endParaRPr b="0" lang="ru-RU" sz="1800" spc="-1" strike="noStrike">
              <a:solidFill>
                <a:srgbClr val="000000"/>
              </a:solidFill>
              <a:uFill>
                <a:solidFill>
                  <a:srgbClr val="ffffff"/>
                </a:solidFill>
              </a:uFill>
              <a:latin typeface="Arial"/>
            </a:endParaRPr>
          </a:p>
          <a:p>
            <a:pPr algn="ctr">
              <a:lnSpc>
                <a:spcPct val="100000"/>
              </a:lnSpc>
            </a:pPr>
            <a:r>
              <a:rPr b="0" lang="ru-RU" sz="1000" spc="-1" strike="noStrike">
                <a:solidFill>
                  <a:srgbClr val="ffffff"/>
                </a:solidFill>
                <a:uFill>
                  <a:solidFill>
                    <a:srgbClr val="ffffff"/>
                  </a:solidFill>
                </a:uFill>
                <a:latin typeface="Arial"/>
                <a:ea typeface="ＭＳ Ｐゴシック"/>
              </a:rPr>
              <a:t>Kukartsev, Khakov, Makhmutov </a:t>
            </a:r>
            <a:endParaRPr b="0" lang="ru-RU" sz="1800" spc="-1" strike="noStrike">
              <a:solidFill>
                <a:srgbClr val="000000"/>
              </a:solidFill>
              <a:uFill>
                <a:solidFill>
                  <a:srgbClr val="ffffff"/>
                </a:solidFill>
              </a:uFill>
              <a:latin typeface="Arial"/>
            </a:endParaRPr>
          </a:p>
          <a:p>
            <a:pPr algn="ctr">
              <a:lnSpc>
                <a:spcPct val="100000"/>
              </a:lnSpc>
            </a:pPr>
            <a:r>
              <a:rPr b="0" i="1" lang="ru-RU" sz="1000" spc="-1" strike="noStrike">
                <a:solidFill>
                  <a:srgbClr val="ffffff"/>
                </a:solidFill>
                <a:uFill>
                  <a:solidFill>
                    <a:srgbClr val="ffffff"/>
                  </a:solidFill>
                </a:uFill>
                <a:latin typeface="Arial"/>
                <a:ea typeface="ＭＳ Ｐゴシック"/>
              </a:rPr>
              <a:t>Page</a:t>
            </a:r>
            <a:r>
              <a:rPr b="0" lang="ru-RU" sz="1000" spc="-1" strike="noStrike">
                <a:solidFill>
                  <a:srgbClr val="ffffff"/>
                </a:solidFill>
                <a:uFill>
                  <a:solidFill>
                    <a:srgbClr val="ffffff"/>
                  </a:solidFill>
                </a:uFill>
                <a:latin typeface="Arial"/>
                <a:ea typeface="ＭＳ Ｐゴシック"/>
              </a:rPr>
              <a:t>  </a:t>
            </a:r>
            <a:fld id="{B1F548E8-24C3-40D6-BB08-99C4E5AAEAA4}" type="slidenum">
              <a:rPr b="0" lang="ru-RU" sz="1000" spc="-1" strike="noStrike">
                <a:solidFill>
                  <a:srgbClr val="ffffff"/>
                </a:solidFill>
                <a:uFill>
                  <a:solidFill>
                    <a:srgbClr val="ffffff"/>
                  </a:solidFill>
                </a:uFill>
                <a:latin typeface="Arial"/>
                <a:ea typeface="ＭＳ Ｐゴシック"/>
              </a:rPr>
              <a:t>&lt;номер&gt;</a:t>
            </a:fld>
            <a:endParaRPr b="0" lang="ru-RU" sz="1800" spc="-1" strike="noStrike">
              <a:solidFill>
                <a:srgbClr val="000000"/>
              </a:solidFill>
              <a:uFill>
                <a:solidFill>
                  <a:srgbClr val="ffffff"/>
                </a:solidFill>
              </a:uFill>
              <a:latin typeface="Arial"/>
            </a:endParaRPr>
          </a:p>
        </p:txBody>
      </p:sp>
      <p:sp>
        <p:nvSpPr>
          <p:cNvPr id="18" name="PlaceHolder 17"/>
          <p:cNvSpPr>
            <a:spLocks noGrp="1"/>
          </p:cNvSpPr>
          <p:nvPr>
            <p:ph type="title"/>
          </p:nvPr>
        </p:nvSpPr>
        <p:spPr>
          <a:xfrm>
            <a:off x="457200" y="-69840"/>
            <a:ext cx="8228520" cy="124992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9" name="PlaceHolder 18"/>
          <p:cNvSpPr>
            <a:spLocks noGrp="1"/>
          </p:cNvSpPr>
          <p:nvPr>
            <p:ph type="body"/>
          </p:nvPr>
        </p:nvSpPr>
        <p:spPr>
          <a:xfrm>
            <a:off x="457200" y="1600200"/>
            <a:ext cx="1969560" cy="4524840"/>
          </a:xfrm>
          <a:prstGeom prst="rect">
            <a:avLst/>
          </a:prstGeom>
        </p:spPr>
        <p:txBody>
          <a:bodyPr lIns="0" rIns="0" tIns="0" bIns="0"/>
          <a:p>
            <a:pPr marL="432000" indent="-324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Для правки структуры щёлкните мышью</a:t>
            </a:r>
            <a:endParaRPr b="0" lang="ru-R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Arial"/>
              </a:rPr>
              <a:t>Второй уровень структуры</a:t>
            </a:r>
            <a:endParaRPr b="0" lang="ru-R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Третий уровень структуры</a:t>
            </a:r>
            <a:endParaRPr b="0" lang="ru-R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00"/>
                </a:solidFill>
                <a:uFill>
                  <a:solidFill>
                    <a:srgbClr val="ffffff"/>
                  </a:solidFill>
                </a:uFill>
                <a:latin typeface="Arial"/>
              </a:rPr>
              <a:t>Четвёртый уровень структуры</a:t>
            </a:r>
            <a:endParaRPr b="0" lang="ru-R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Пятый уровень структуры</a:t>
            </a:r>
            <a:endParaRPr b="0" lang="ru-R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Шестой уровень структуры</a:t>
            </a:r>
            <a:endParaRPr b="0" lang="ru-R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Седьмой уровень структуры</a:t>
            </a:r>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CustomShape 1"/>
          <p:cNvSpPr/>
          <p:nvPr/>
        </p:nvSpPr>
        <p:spPr>
          <a:xfrm>
            <a:off x="0" y="6082560"/>
            <a:ext cx="9142920" cy="774360"/>
          </a:xfrm>
          <a:prstGeom prst="rect">
            <a:avLst/>
          </a:prstGeom>
          <a:solidFill>
            <a:srgbClr val="003359"/>
          </a:solidFill>
          <a:ln w="9360">
            <a:noFill/>
          </a:ln>
        </p:spPr>
        <p:style>
          <a:lnRef idx="0"/>
          <a:fillRef idx="0"/>
          <a:effectRef idx="0"/>
          <a:fontRef idx="minor"/>
        </p:style>
      </p:sp>
      <p:sp>
        <p:nvSpPr>
          <p:cNvPr id="55" name="CustomShape 2"/>
          <p:cNvSpPr/>
          <p:nvPr/>
        </p:nvSpPr>
        <p:spPr>
          <a:xfrm>
            <a:off x="0" y="0"/>
            <a:ext cx="456120" cy="5301360"/>
          </a:xfrm>
          <a:prstGeom prst="rect">
            <a:avLst/>
          </a:prstGeom>
          <a:solidFill>
            <a:srgbClr val="ff7900">
              <a:alpha val="61000"/>
            </a:srgbClr>
          </a:solidFill>
          <a:ln w="9360">
            <a:noFill/>
          </a:ln>
        </p:spPr>
        <p:style>
          <a:lnRef idx="0"/>
          <a:fillRef idx="0"/>
          <a:effectRef idx="0"/>
          <a:fontRef idx="minor"/>
        </p:style>
      </p:sp>
      <p:sp>
        <p:nvSpPr>
          <p:cNvPr id="56" name="CustomShape 3"/>
          <p:cNvSpPr/>
          <p:nvPr/>
        </p:nvSpPr>
        <p:spPr>
          <a:xfrm>
            <a:off x="0" y="1949400"/>
            <a:ext cx="456120" cy="934560"/>
          </a:xfrm>
          <a:prstGeom prst="rect">
            <a:avLst/>
          </a:prstGeom>
          <a:solidFill>
            <a:srgbClr val="ff7900"/>
          </a:solidFill>
          <a:ln w="9360">
            <a:noFill/>
          </a:ln>
        </p:spPr>
        <p:style>
          <a:lnRef idx="0"/>
          <a:fillRef idx="0"/>
          <a:effectRef idx="0"/>
          <a:fontRef idx="minor"/>
        </p:style>
      </p:sp>
      <p:sp>
        <p:nvSpPr>
          <p:cNvPr id="57" name="CustomShape 4"/>
          <p:cNvSpPr/>
          <p:nvPr/>
        </p:nvSpPr>
        <p:spPr>
          <a:xfrm>
            <a:off x="0" y="2885400"/>
            <a:ext cx="456120" cy="3196080"/>
          </a:xfrm>
          <a:prstGeom prst="rect">
            <a:avLst/>
          </a:prstGeom>
          <a:solidFill>
            <a:srgbClr val="ff7900">
              <a:alpha val="50000"/>
            </a:srgbClr>
          </a:solidFill>
          <a:ln w="9360">
            <a:noFill/>
          </a:ln>
        </p:spPr>
        <p:style>
          <a:lnRef idx="0"/>
          <a:fillRef idx="0"/>
          <a:effectRef idx="0"/>
          <a:fontRef idx="minor"/>
        </p:style>
      </p:sp>
      <p:sp>
        <p:nvSpPr>
          <p:cNvPr id="58" name="CustomShape 5"/>
          <p:cNvSpPr/>
          <p:nvPr/>
        </p:nvSpPr>
        <p:spPr>
          <a:xfrm>
            <a:off x="0" y="1559520"/>
            <a:ext cx="456120" cy="3741840"/>
          </a:xfrm>
          <a:prstGeom prst="rect">
            <a:avLst/>
          </a:prstGeom>
          <a:solidFill>
            <a:srgbClr val="ff7900"/>
          </a:solidFill>
          <a:ln w="9360">
            <a:noFill/>
          </a:ln>
        </p:spPr>
        <p:style>
          <a:lnRef idx="0"/>
          <a:fillRef idx="0"/>
          <a:effectRef idx="0"/>
          <a:fontRef idx="minor"/>
        </p:style>
      </p:sp>
      <p:sp>
        <p:nvSpPr>
          <p:cNvPr id="59" name="CustomShape 6"/>
          <p:cNvSpPr/>
          <p:nvPr/>
        </p:nvSpPr>
        <p:spPr>
          <a:xfrm>
            <a:off x="0" y="3197160"/>
            <a:ext cx="456120" cy="77040"/>
          </a:xfrm>
          <a:prstGeom prst="rect">
            <a:avLst/>
          </a:prstGeom>
          <a:noFill/>
          <a:ln w="9360">
            <a:noFill/>
          </a:ln>
        </p:spPr>
        <p:style>
          <a:lnRef idx="0"/>
          <a:fillRef idx="0"/>
          <a:effectRef idx="0"/>
          <a:fontRef idx="minor"/>
        </p:style>
      </p:sp>
      <p:sp>
        <p:nvSpPr>
          <p:cNvPr id="60" name="CustomShape 7"/>
          <p:cNvSpPr/>
          <p:nvPr/>
        </p:nvSpPr>
        <p:spPr>
          <a:xfrm>
            <a:off x="0" y="389880"/>
            <a:ext cx="456120" cy="77040"/>
          </a:xfrm>
          <a:prstGeom prst="rect">
            <a:avLst/>
          </a:prstGeom>
          <a:solidFill>
            <a:srgbClr val="ff7900">
              <a:alpha val="50000"/>
            </a:srgbClr>
          </a:solidFill>
          <a:ln w="9360">
            <a:noFill/>
          </a:ln>
        </p:spPr>
        <p:style>
          <a:lnRef idx="0"/>
          <a:fillRef idx="0"/>
          <a:effectRef idx="0"/>
          <a:fontRef idx="minor"/>
        </p:style>
      </p:sp>
      <p:sp>
        <p:nvSpPr>
          <p:cNvPr id="61" name="CustomShape 8"/>
          <p:cNvSpPr/>
          <p:nvPr/>
        </p:nvSpPr>
        <p:spPr>
          <a:xfrm>
            <a:off x="0" y="6004440"/>
            <a:ext cx="456120" cy="77040"/>
          </a:xfrm>
          <a:prstGeom prst="rect">
            <a:avLst/>
          </a:prstGeom>
          <a:solidFill>
            <a:srgbClr val="ffffff">
              <a:alpha val="45000"/>
            </a:srgbClr>
          </a:solidFill>
          <a:ln w="9360">
            <a:noFill/>
          </a:ln>
        </p:spPr>
        <p:style>
          <a:lnRef idx="0"/>
          <a:fillRef idx="0"/>
          <a:effectRef idx="0"/>
          <a:fontRef idx="minor"/>
        </p:style>
      </p:sp>
      <p:sp>
        <p:nvSpPr>
          <p:cNvPr id="62" name="CustomShape 9"/>
          <p:cNvSpPr/>
          <p:nvPr/>
        </p:nvSpPr>
        <p:spPr>
          <a:xfrm>
            <a:off x="0" y="0"/>
            <a:ext cx="456120" cy="466920"/>
          </a:xfrm>
          <a:prstGeom prst="rect">
            <a:avLst/>
          </a:prstGeom>
          <a:solidFill>
            <a:srgbClr val="ff7900"/>
          </a:solidFill>
          <a:ln w="9360">
            <a:noFill/>
          </a:ln>
        </p:spPr>
        <p:style>
          <a:lnRef idx="0"/>
          <a:fillRef idx="0"/>
          <a:effectRef idx="0"/>
          <a:fontRef idx="minor"/>
        </p:style>
      </p:sp>
      <p:sp>
        <p:nvSpPr>
          <p:cNvPr id="63" name="CustomShape 10"/>
          <p:cNvSpPr/>
          <p:nvPr/>
        </p:nvSpPr>
        <p:spPr>
          <a:xfrm>
            <a:off x="0" y="1247760"/>
            <a:ext cx="456120" cy="154800"/>
          </a:xfrm>
          <a:prstGeom prst="rect">
            <a:avLst/>
          </a:prstGeom>
          <a:solidFill>
            <a:srgbClr val="ff7900"/>
          </a:solidFill>
          <a:ln w="9360">
            <a:noFill/>
          </a:ln>
        </p:spPr>
        <p:style>
          <a:lnRef idx="0"/>
          <a:fillRef idx="0"/>
          <a:effectRef idx="0"/>
          <a:fontRef idx="minor"/>
        </p:style>
      </p:sp>
      <p:sp>
        <p:nvSpPr>
          <p:cNvPr id="64" name="CustomShape 11"/>
          <p:cNvSpPr/>
          <p:nvPr/>
        </p:nvSpPr>
        <p:spPr>
          <a:xfrm>
            <a:off x="0" y="5380560"/>
            <a:ext cx="456120" cy="154800"/>
          </a:xfrm>
          <a:prstGeom prst="rect">
            <a:avLst/>
          </a:prstGeom>
          <a:solidFill>
            <a:srgbClr val="ff7900"/>
          </a:solidFill>
          <a:ln w="9360">
            <a:noFill/>
          </a:ln>
        </p:spPr>
        <p:style>
          <a:lnRef idx="0"/>
          <a:fillRef idx="0"/>
          <a:effectRef idx="0"/>
          <a:fontRef idx="minor"/>
        </p:style>
      </p:sp>
      <p:pic>
        <p:nvPicPr>
          <p:cNvPr id="65" name="Picture 3" descr=""/>
          <p:cNvPicPr/>
          <p:nvPr/>
        </p:nvPicPr>
        <p:blipFill>
          <a:blip r:embed="rId2"/>
          <a:stretch/>
        </p:blipFill>
        <p:spPr>
          <a:xfrm>
            <a:off x="141120" y="6156000"/>
            <a:ext cx="613080" cy="556920"/>
          </a:xfrm>
          <a:prstGeom prst="rect">
            <a:avLst/>
          </a:prstGeom>
          <a:ln>
            <a:noFill/>
          </a:ln>
        </p:spPr>
      </p:pic>
      <p:sp>
        <p:nvSpPr>
          <p:cNvPr id="66" name="CustomShape 12"/>
          <p:cNvSpPr/>
          <p:nvPr/>
        </p:nvSpPr>
        <p:spPr>
          <a:xfrm>
            <a:off x="941040" y="6082560"/>
            <a:ext cx="2951640" cy="69840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ru-RU" sz="1000" spc="-1" strike="noStrike">
                <a:solidFill>
                  <a:srgbClr val="ffffff"/>
                </a:solidFill>
                <a:uFill>
                  <a:solidFill>
                    <a:srgbClr val="ffffff"/>
                  </a:solidFill>
                </a:uFill>
                <a:latin typeface="Arial"/>
                <a:ea typeface="ＭＳ Ｐゴシック"/>
              </a:rPr>
              <a:t>Integrated Communication Systems Group</a:t>
            </a:r>
            <a:endParaRPr b="0" lang="ru-RU" sz="1800" spc="-1" strike="noStrike">
              <a:solidFill>
                <a:srgbClr val="000000"/>
              </a:solidFill>
              <a:uFill>
                <a:solidFill>
                  <a:srgbClr val="ffffff"/>
                </a:solidFill>
              </a:uFill>
              <a:latin typeface="Arial"/>
            </a:endParaRPr>
          </a:p>
          <a:p>
            <a:pPr>
              <a:lnSpc>
                <a:spcPct val="100000"/>
              </a:lnSpc>
            </a:pPr>
            <a:r>
              <a:rPr b="0" lang="ru-RU" sz="1000" spc="-1" strike="noStrike" u="sng">
                <a:solidFill>
                  <a:srgbClr val="ffffff"/>
                </a:solidFill>
                <a:uFill>
                  <a:solidFill>
                    <a:srgbClr val="ffffff"/>
                  </a:solidFill>
                </a:uFill>
                <a:latin typeface="Arial"/>
                <a:ea typeface="ＭＳ Ｐゴシック"/>
              </a:rPr>
              <a:t>www.tu-ilmenau.de/ics</a:t>
            </a:r>
            <a:r>
              <a:rPr b="0" lang="ru-RU" sz="1000" spc="-1" strike="noStrike">
                <a:solidFill>
                  <a:srgbClr val="ffffff"/>
                </a:solidFill>
                <a:uFill>
                  <a:solidFill>
                    <a:srgbClr val="ffffff"/>
                  </a:solidFill>
                </a:uFill>
                <a:latin typeface="Arial"/>
                <a:ea typeface="ＭＳ Ｐゴシック"/>
              </a:rPr>
              <a:t> </a:t>
            </a:r>
            <a:endParaRPr b="0" lang="ru-RU" sz="1800" spc="-1" strike="noStrike">
              <a:solidFill>
                <a:srgbClr val="000000"/>
              </a:solidFill>
              <a:uFill>
                <a:solidFill>
                  <a:srgbClr val="ffffff"/>
                </a:solidFill>
              </a:uFill>
              <a:latin typeface="Arial"/>
            </a:endParaRPr>
          </a:p>
        </p:txBody>
      </p:sp>
      <p:pic>
        <p:nvPicPr>
          <p:cNvPr id="67" name="Picture 26" descr=""/>
          <p:cNvPicPr/>
          <p:nvPr/>
        </p:nvPicPr>
        <p:blipFill>
          <a:blip r:embed="rId3"/>
          <a:stretch/>
        </p:blipFill>
        <p:spPr>
          <a:xfrm>
            <a:off x="7776000" y="6234480"/>
            <a:ext cx="1294200" cy="433800"/>
          </a:xfrm>
          <a:prstGeom prst="rect">
            <a:avLst/>
          </a:prstGeom>
          <a:ln>
            <a:noFill/>
          </a:ln>
        </p:spPr>
      </p:pic>
      <p:sp>
        <p:nvSpPr>
          <p:cNvPr id="68" name="CustomShape 13"/>
          <p:cNvSpPr/>
          <p:nvPr/>
        </p:nvSpPr>
        <p:spPr>
          <a:xfrm>
            <a:off x="0" y="6781680"/>
            <a:ext cx="9142920" cy="75240"/>
          </a:xfrm>
          <a:prstGeom prst="rect">
            <a:avLst/>
          </a:prstGeom>
          <a:solidFill>
            <a:srgbClr val="00747a"/>
          </a:solidFill>
          <a:ln w="9360">
            <a:noFill/>
          </a:ln>
        </p:spPr>
        <p:style>
          <a:lnRef idx="0"/>
          <a:fillRef idx="0"/>
          <a:effectRef idx="0"/>
          <a:fontRef idx="minor"/>
        </p:style>
      </p:sp>
      <p:sp>
        <p:nvSpPr>
          <p:cNvPr id="69" name="CustomShape 14"/>
          <p:cNvSpPr/>
          <p:nvPr/>
        </p:nvSpPr>
        <p:spPr>
          <a:xfrm>
            <a:off x="3528000" y="6082560"/>
            <a:ext cx="4247280" cy="698400"/>
          </a:xfrm>
          <a:prstGeom prst="rect">
            <a:avLst/>
          </a:prstGeom>
          <a:noFill/>
          <a:ln w="9360">
            <a:noFill/>
          </a:ln>
        </p:spPr>
        <p:style>
          <a:lnRef idx="0"/>
          <a:fillRef idx="0"/>
          <a:effectRef idx="0"/>
          <a:fontRef idx="minor"/>
        </p:style>
        <p:txBody>
          <a:bodyPr lIns="90000" rIns="90000" tIns="45000" bIns="45000" anchor="ctr"/>
          <a:p>
            <a:r>
              <a:rPr b="0" lang="ru-RU" sz="1000" spc="-1" strike="noStrike">
                <a:solidFill>
                  <a:srgbClr val="ffffff"/>
                </a:solidFill>
                <a:uFill>
                  <a:solidFill>
                    <a:srgbClr val="ffffff"/>
                  </a:solidFill>
                </a:uFill>
                <a:latin typeface="Arial"/>
                <a:ea typeface="ＭＳ Ｐゴシック"/>
              </a:rPr>
              <a:t>Performance Analysis Framework for BS Placement Using IEEE 802.11</a:t>
            </a:r>
            <a:endParaRPr b="0" lang="ru-RU" sz="1800" spc="-1" strike="noStrike">
              <a:solidFill>
                <a:srgbClr val="000000"/>
              </a:solidFill>
              <a:uFill>
                <a:solidFill>
                  <a:srgbClr val="ffffff"/>
                </a:solidFill>
              </a:uFill>
              <a:latin typeface="Arial"/>
            </a:endParaRPr>
          </a:p>
          <a:p>
            <a:pPr algn="ctr">
              <a:lnSpc>
                <a:spcPct val="100000"/>
              </a:lnSpc>
            </a:pPr>
            <a:r>
              <a:rPr b="0" lang="ru-RU" sz="1000" spc="-1" strike="noStrike">
                <a:solidFill>
                  <a:srgbClr val="ffffff"/>
                </a:solidFill>
                <a:uFill>
                  <a:solidFill>
                    <a:srgbClr val="ffffff"/>
                  </a:solidFill>
                </a:uFill>
                <a:latin typeface="Arial"/>
                <a:ea typeface="ＭＳ Ｐゴシック"/>
              </a:rPr>
              <a:t>Kukartsev, Khakov, Makhmutov </a:t>
            </a:r>
            <a:endParaRPr b="0" lang="ru-RU" sz="1800" spc="-1" strike="noStrike">
              <a:solidFill>
                <a:srgbClr val="000000"/>
              </a:solidFill>
              <a:uFill>
                <a:solidFill>
                  <a:srgbClr val="ffffff"/>
                </a:solidFill>
              </a:uFill>
              <a:latin typeface="Arial"/>
            </a:endParaRPr>
          </a:p>
          <a:p>
            <a:pPr algn="ctr">
              <a:lnSpc>
                <a:spcPct val="100000"/>
              </a:lnSpc>
            </a:pPr>
            <a:r>
              <a:rPr b="0" i="1" lang="ru-RU" sz="1000" spc="-1" strike="noStrike">
                <a:solidFill>
                  <a:srgbClr val="ffffff"/>
                </a:solidFill>
                <a:uFill>
                  <a:solidFill>
                    <a:srgbClr val="ffffff"/>
                  </a:solidFill>
                </a:uFill>
                <a:latin typeface="Arial"/>
                <a:ea typeface="ＭＳ Ｐゴシック"/>
              </a:rPr>
              <a:t>Page</a:t>
            </a:r>
            <a:r>
              <a:rPr b="0" lang="ru-RU" sz="1000" spc="-1" strike="noStrike">
                <a:solidFill>
                  <a:srgbClr val="ffffff"/>
                </a:solidFill>
                <a:uFill>
                  <a:solidFill>
                    <a:srgbClr val="ffffff"/>
                  </a:solidFill>
                </a:uFill>
                <a:latin typeface="Arial"/>
                <a:ea typeface="ＭＳ Ｐゴシック"/>
              </a:rPr>
              <a:t>  </a:t>
            </a:r>
            <a:fld id="{61C4EF1C-85F2-4286-8E51-88037018BF8F}" type="slidenum">
              <a:rPr b="0" lang="ru-RU" sz="1000" spc="-1" strike="noStrike">
                <a:solidFill>
                  <a:srgbClr val="ffffff"/>
                </a:solidFill>
                <a:uFill>
                  <a:solidFill>
                    <a:srgbClr val="ffffff"/>
                  </a:solidFill>
                </a:uFill>
                <a:latin typeface="Arial"/>
                <a:ea typeface="ＭＳ Ｐゴシック"/>
              </a:rPr>
              <a:t>&lt;номер&gt;</a:t>
            </a:fld>
            <a:endParaRPr b="0" lang="ru-RU" sz="1800" spc="-1" strike="noStrike">
              <a:solidFill>
                <a:srgbClr val="000000"/>
              </a:solidFill>
              <a:uFill>
                <a:solidFill>
                  <a:srgbClr val="ffffff"/>
                </a:solidFill>
              </a:uFill>
              <a:latin typeface="Arial"/>
            </a:endParaRPr>
          </a:p>
        </p:txBody>
      </p:sp>
      <p:sp>
        <p:nvSpPr>
          <p:cNvPr id="70" name="PlaceHolder 15"/>
          <p:cNvSpPr>
            <a:spLocks noGrp="1"/>
          </p:cNvSpPr>
          <p:nvPr>
            <p:ph type="title"/>
          </p:nvPr>
        </p:nvSpPr>
        <p:spPr>
          <a:xfrm>
            <a:off x="457200" y="273600"/>
            <a:ext cx="8229240" cy="1144800"/>
          </a:xfrm>
          <a:prstGeom prst="rect">
            <a:avLst/>
          </a:prstGeom>
        </p:spPr>
        <p:txBody>
          <a:bodyPr lIns="0" rIns="0" tIns="0" bIns="0" anchor="ctr"/>
          <a:p>
            <a:pPr algn="ctr"/>
            <a:r>
              <a:rPr b="0" lang="ru-RU" sz="4400" spc="-1" strike="noStrike">
                <a:solidFill>
                  <a:srgbClr val="000000"/>
                </a:solidFill>
                <a:uFill>
                  <a:solidFill>
                    <a:srgbClr val="ffffff"/>
                  </a:solidFill>
                </a:uFill>
                <a:latin typeface="Arial"/>
              </a:rPr>
              <a:t>Для правки текста заголовка щёлкните мышью</a:t>
            </a:r>
            <a:endParaRPr b="0" lang="ru-RU" sz="4400" spc="-1" strike="noStrike">
              <a:solidFill>
                <a:srgbClr val="000000"/>
              </a:solidFill>
              <a:uFill>
                <a:solidFill>
                  <a:srgbClr val="ffffff"/>
                </a:solidFill>
              </a:uFill>
              <a:latin typeface="Arial"/>
            </a:endParaRPr>
          </a:p>
        </p:txBody>
      </p:sp>
      <p:sp>
        <p:nvSpPr>
          <p:cNvPr id="71" name="PlaceHolder 16"/>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ru-RU" sz="3200" spc="-1" strike="noStrike">
                <a:solidFill>
                  <a:srgbClr val="000000"/>
                </a:solidFill>
                <a:uFill>
                  <a:solidFill>
                    <a:srgbClr val="ffffff"/>
                  </a:solidFill>
                </a:uFill>
                <a:latin typeface="Arial"/>
              </a:rPr>
              <a:t>Для правки структуры щёлкните мышью</a:t>
            </a:r>
            <a:endParaRPr b="0" lang="ru-RU"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2800" spc="-1" strike="noStrike">
                <a:solidFill>
                  <a:srgbClr val="000000"/>
                </a:solidFill>
                <a:uFill>
                  <a:solidFill>
                    <a:srgbClr val="ffffff"/>
                  </a:solidFill>
                </a:uFill>
                <a:latin typeface="Arial"/>
              </a:rPr>
              <a:t>Второй уровень структуры</a:t>
            </a:r>
            <a:endParaRPr b="0" lang="ru-RU"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2400" spc="-1" strike="noStrike">
                <a:solidFill>
                  <a:srgbClr val="000000"/>
                </a:solidFill>
                <a:uFill>
                  <a:solidFill>
                    <a:srgbClr val="ffffff"/>
                  </a:solidFill>
                </a:uFill>
                <a:latin typeface="Arial"/>
              </a:rPr>
              <a:t>Третий уровень структуры</a:t>
            </a:r>
            <a:endParaRPr b="0" lang="ru-RU"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2000" spc="-1" strike="noStrike">
                <a:solidFill>
                  <a:srgbClr val="000000"/>
                </a:solidFill>
                <a:uFill>
                  <a:solidFill>
                    <a:srgbClr val="ffffff"/>
                  </a:solidFill>
                </a:uFill>
                <a:latin typeface="Arial"/>
              </a:rPr>
              <a:t>Четвёртый уровень структуры</a:t>
            </a:r>
            <a:endParaRPr b="0" lang="ru-RU"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Пятый уровень структуры</a:t>
            </a:r>
            <a:endParaRPr b="0" lang="ru-RU"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Шестой уровень структуры</a:t>
            </a:r>
            <a:endParaRPr b="0" lang="ru-RU"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2000" spc="-1" strike="noStrike">
                <a:solidFill>
                  <a:srgbClr val="000000"/>
                </a:solidFill>
                <a:uFill>
                  <a:solidFill>
                    <a:srgbClr val="ffffff"/>
                  </a:solidFill>
                </a:uFill>
                <a:latin typeface="Arial"/>
              </a:rPr>
              <a:t>Седьмой уровень структуры</a:t>
            </a:r>
            <a:endParaRPr b="0" lang="ru-RU"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 name="CustomShape 1"/>
          <p:cNvSpPr/>
          <p:nvPr/>
        </p:nvSpPr>
        <p:spPr>
          <a:xfrm>
            <a:off x="0" y="6082560"/>
            <a:ext cx="9142920" cy="774360"/>
          </a:xfrm>
          <a:prstGeom prst="rect">
            <a:avLst/>
          </a:prstGeom>
          <a:solidFill>
            <a:srgbClr val="003359"/>
          </a:solidFill>
          <a:ln w="9360">
            <a:noFill/>
          </a:ln>
        </p:spPr>
        <p:style>
          <a:lnRef idx="0"/>
          <a:fillRef idx="0"/>
          <a:effectRef idx="0"/>
          <a:fontRef idx="minor"/>
        </p:style>
      </p:sp>
      <p:sp>
        <p:nvSpPr>
          <p:cNvPr id="107" name="CustomShape 2"/>
          <p:cNvSpPr/>
          <p:nvPr/>
        </p:nvSpPr>
        <p:spPr>
          <a:xfrm>
            <a:off x="0" y="0"/>
            <a:ext cx="456120" cy="5301360"/>
          </a:xfrm>
          <a:prstGeom prst="rect">
            <a:avLst/>
          </a:prstGeom>
          <a:solidFill>
            <a:srgbClr val="ff7900">
              <a:alpha val="61000"/>
            </a:srgbClr>
          </a:solidFill>
          <a:ln w="9360">
            <a:noFill/>
          </a:ln>
        </p:spPr>
        <p:style>
          <a:lnRef idx="0"/>
          <a:fillRef idx="0"/>
          <a:effectRef idx="0"/>
          <a:fontRef idx="minor"/>
        </p:style>
      </p:sp>
      <p:sp>
        <p:nvSpPr>
          <p:cNvPr id="108" name="CustomShape 3"/>
          <p:cNvSpPr/>
          <p:nvPr/>
        </p:nvSpPr>
        <p:spPr>
          <a:xfrm>
            <a:off x="0" y="1949400"/>
            <a:ext cx="456120" cy="934560"/>
          </a:xfrm>
          <a:prstGeom prst="rect">
            <a:avLst/>
          </a:prstGeom>
          <a:solidFill>
            <a:srgbClr val="ff7900"/>
          </a:solidFill>
          <a:ln w="9360">
            <a:noFill/>
          </a:ln>
        </p:spPr>
        <p:style>
          <a:lnRef idx="0"/>
          <a:fillRef idx="0"/>
          <a:effectRef idx="0"/>
          <a:fontRef idx="minor"/>
        </p:style>
      </p:sp>
      <p:sp>
        <p:nvSpPr>
          <p:cNvPr id="109" name="CustomShape 4"/>
          <p:cNvSpPr/>
          <p:nvPr/>
        </p:nvSpPr>
        <p:spPr>
          <a:xfrm>
            <a:off x="0" y="2885400"/>
            <a:ext cx="456120" cy="3196080"/>
          </a:xfrm>
          <a:prstGeom prst="rect">
            <a:avLst/>
          </a:prstGeom>
          <a:solidFill>
            <a:srgbClr val="ff7900">
              <a:alpha val="50000"/>
            </a:srgbClr>
          </a:solidFill>
          <a:ln w="9360">
            <a:noFill/>
          </a:ln>
        </p:spPr>
        <p:style>
          <a:lnRef idx="0"/>
          <a:fillRef idx="0"/>
          <a:effectRef idx="0"/>
          <a:fontRef idx="minor"/>
        </p:style>
      </p:sp>
      <p:sp>
        <p:nvSpPr>
          <p:cNvPr id="110" name="CustomShape 5"/>
          <p:cNvSpPr/>
          <p:nvPr/>
        </p:nvSpPr>
        <p:spPr>
          <a:xfrm>
            <a:off x="0" y="1559520"/>
            <a:ext cx="456120" cy="3741840"/>
          </a:xfrm>
          <a:prstGeom prst="rect">
            <a:avLst/>
          </a:prstGeom>
          <a:solidFill>
            <a:srgbClr val="ff7900"/>
          </a:solidFill>
          <a:ln w="9360">
            <a:noFill/>
          </a:ln>
        </p:spPr>
        <p:style>
          <a:lnRef idx="0"/>
          <a:fillRef idx="0"/>
          <a:effectRef idx="0"/>
          <a:fontRef idx="minor"/>
        </p:style>
      </p:sp>
      <p:sp>
        <p:nvSpPr>
          <p:cNvPr id="111" name="CustomShape 6"/>
          <p:cNvSpPr/>
          <p:nvPr/>
        </p:nvSpPr>
        <p:spPr>
          <a:xfrm>
            <a:off x="0" y="3197160"/>
            <a:ext cx="456120" cy="77040"/>
          </a:xfrm>
          <a:prstGeom prst="rect">
            <a:avLst/>
          </a:prstGeom>
          <a:noFill/>
          <a:ln w="9360">
            <a:noFill/>
          </a:ln>
        </p:spPr>
        <p:style>
          <a:lnRef idx="0"/>
          <a:fillRef idx="0"/>
          <a:effectRef idx="0"/>
          <a:fontRef idx="minor"/>
        </p:style>
      </p:sp>
      <p:sp>
        <p:nvSpPr>
          <p:cNvPr id="112" name="CustomShape 7"/>
          <p:cNvSpPr/>
          <p:nvPr/>
        </p:nvSpPr>
        <p:spPr>
          <a:xfrm>
            <a:off x="0" y="389880"/>
            <a:ext cx="456120" cy="77040"/>
          </a:xfrm>
          <a:prstGeom prst="rect">
            <a:avLst/>
          </a:prstGeom>
          <a:solidFill>
            <a:srgbClr val="ff7900">
              <a:alpha val="50000"/>
            </a:srgbClr>
          </a:solidFill>
          <a:ln w="9360">
            <a:noFill/>
          </a:ln>
        </p:spPr>
        <p:style>
          <a:lnRef idx="0"/>
          <a:fillRef idx="0"/>
          <a:effectRef idx="0"/>
          <a:fontRef idx="minor"/>
        </p:style>
      </p:sp>
      <p:sp>
        <p:nvSpPr>
          <p:cNvPr id="113" name="CustomShape 8"/>
          <p:cNvSpPr/>
          <p:nvPr/>
        </p:nvSpPr>
        <p:spPr>
          <a:xfrm>
            <a:off x="0" y="6004440"/>
            <a:ext cx="456120" cy="77040"/>
          </a:xfrm>
          <a:prstGeom prst="rect">
            <a:avLst/>
          </a:prstGeom>
          <a:solidFill>
            <a:srgbClr val="ffffff">
              <a:alpha val="45000"/>
            </a:srgbClr>
          </a:solidFill>
          <a:ln w="9360">
            <a:noFill/>
          </a:ln>
        </p:spPr>
        <p:style>
          <a:lnRef idx="0"/>
          <a:fillRef idx="0"/>
          <a:effectRef idx="0"/>
          <a:fontRef idx="minor"/>
        </p:style>
      </p:sp>
      <p:sp>
        <p:nvSpPr>
          <p:cNvPr id="114" name="CustomShape 9"/>
          <p:cNvSpPr/>
          <p:nvPr/>
        </p:nvSpPr>
        <p:spPr>
          <a:xfrm>
            <a:off x="0" y="0"/>
            <a:ext cx="456120" cy="466920"/>
          </a:xfrm>
          <a:prstGeom prst="rect">
            <a:avLst/>
          </a:prstGeom>
          <a:solidFill>
            <a:srgbClr val="ff7900"/>
          </a:solidFill>
          <a:ln w="9360">
            <a:noFill/>
          </a:ln>
        </p:spPr>
        <p:style>
          <a:lnRef idx="0"/>
          <a:fillRef idx="0"/>
          <a:effectRef idx="0"/>
          <a:fontRef idx="minor"/>
        </p:style>
      </p:sp>
      <p:sp>
        <p:nvSpPr>
          <p:cNvPr id="115" name="CustomShape 10"/>
          <p:cNvSpPr/>
          <p:nvPr/>
        </p:nvSpPr>
        <p:spPr>
          <a:xfrm>
            <a:off x="0" y="1247760"/>
            <a:ext cx="456120" cy="154800"/>
          </a:xfrm>
          <a:prstGeom prst="rect">
            <a:avLst/>
          </a:prstGeom>
          <a:solidFill>
            <a:srgbClr val="ff7900"/>
          </a:solidFill>
          <a:ln w="9360">
            <a:noFill/>
          </a:ln>
        </p:spPr>
        <p:style>
          <a:lnRef idx="0"/>
          <a:fillRef idx="0"/>
          <a:effectRef idx="0"/>
          <a:fontRef idx="minor"/>
        </p:style>
      </p:sp>
      <p:sp>
        <p:nvSpPr>
          <p:cNvPr id="116" name="CustomShape 11"/>
          <p:cNvSpPr/>
          <p:nvPr/>
        </p:nvSpPr>
        <p:spPr>
          <a:xfrm>
            <a:off x="0" y="5380560"/>
            <a:ext cx="456120" cy="154800"/>
          </a:xfrm>
          <a:prstGeom prst="rect">
            <a:avLst/>
          </a:prstGeom>
          <a:solidFill>
            <a:srgbClr val="ff7900"/>
          </a:solidFill>
          <a:ln w="9360">
            <a:noFill/>
          </a:ln>
        </p:spPr>
        <p:style>
          <a:lnRef idx="0"/>
          <a:fillRef idx="0"/>
          <a:effectRef idx="0"/>
          <a:fontRef idx="minor"/>
        </p:style>
      </p:sp>
      <p:pic>
        <p:nvPicPr>
          <p:cNvPr id="117" name="Picture 3" descr=""/>
          <p:cNvPicPr/>
          <p:nvPr/>
        </p:nvPicPr>
        <p:blipFill>
          <a:blip r:embed="rId2"/>
          <a:stretch/>
        </p:blipFill>
        <p:spPr>
          <a:xfrm>
            <a:off x="141120" y="6156000"/>
            <a:ext cx="613080" cy="556920"/>
          </a:xfrm>
          <a:prstGeom prst="rect">
            <a:avLst/>
          </a:prstGeom>
          <a:ln>
            <a:noFill/>
          </a:ln>
        </p:spPr>
      </p:pic>
      <p:sp>
        <p:nvSpPr>
          <p:cNvPr id="118" name="CustomShape 12"/>
          <p:cNvSpPr/>
          <p:nvPr/>
        </p:nvSpPr>
        <p:spPr>
          <a:xfrm>
            <a:off x="941040" y="6082560"/>
            <a:ext cx="2951640" cy="698400"/>
          </a:xfrm>
          <a:prstGeom prst="rect">
            <a:avLst/>
          </a:prstGeom>
          <a:noFill/>
          <a:ln w="9360">
            <a:noFill/>
          </a:ln>
        </p:spPr>
        <p:style>
          <a:lnRef idx="0"/>
          <a:fillRef idx="0"/>
          <a:effectRef idx="0"/>
          <a:fontRef idx="minor"/>
        </p:style>
        <p:txBody>
          <a:bodyPr lIns="90000" rIns="90000" tIns="45000" bIns="45000" anchor="ctr"/>
          <a:p>
            <a:pPr>
              <a:lnSpc>
                <a:spcPct val="100000"/>
              </a:lnSpc>
            </a:pPr>
            <a:r>
              <a:rPr b="0" lang="ru-RU" sz="1000" spc="-1" strike="noStrike">
                <a:solidFill>
                  <a:srgbClr val="ffffff"/>
                </a:solidFill>
                <a:uFill>
                  <a:solidFill>
                    <a:srgbClr val="ffffff"/>
                  </a:solidFill>
                </a:uFill>
                <a:latin typeface="Arial"/>
                <a:ea typeface="ＭＳ Ｐゴシック"/>
              </a:rPr>
              <a:t>Integrated Communication Systems Group</a:t>
            </a:r>
            <a:endParaRPr b="0" lang="ru-RU" sz="1800" spc="-1" strike="noStrike">
              <a:solidFill>
                <a:srgbClr val="000000"/>
              </a:solidFill>
              <a:uFill>
                <a:solidFill>
                  <a:srgbClr val="ffffff"/>
                </a:solidFill>
              </a:uFill>
              <a:latin typeface="Arial"/>
            </a:endParaRPr>
          </a:p>
          <a:p>
            <a:pPr>
              <a:lnSpc>
                <a:spcPct val="100000"/>
              </a:lnSpc>
            </a:pPr>
            <a:r>
              <a:rPr b="0" lang="ru-RU" sz="1000" spc="-1" strike="noStrike" u="sng">
                <a:solidFill>
                  <a:srgbClr val="ffffff"/>
                </a:solidFill>
                <a:uFill>
                  <a:solidFill>
                    <a:srgbClr val="ffffff"/>
                  </a:solidFill>
                </a:uFill>
                <a:latin typeface="Arial"/>
                <a:ea typeface="ＭＳ Ｐゴシック"/>
              </a:rPr>
              <a:t>www.tu-ilmenau.de/ics</a:t>
            </a:r>
            <a:r>
              <a:rPr b="0" lang="ru-RU" sz="1000" spc="-1" strike="noStrike">
                <a:solidFill>
                  <a:srgbClr val="ffffff"/>
                </a:solidFill>
                <a:uFill>
                  <a:solidFill>
                    <a:srgbClr val="ffffff"/>
                  </a:solidFill>
                </a:uFill>
                <a:latin typeface="Arial"/>
                <a:ea typeface="ＭＳ Ｐゴシック"/>
              </a:rPr>
              <a:t> </a:t>
            </a:r>
            <a:endParaRPr b="0" lang="ru-RU" sz="1800" spc="-1" strike="noStrike">
              <a:solidFill>
                <a:srgbClr val="000000"/>
              </a:solidFill>
              <a:uFill>
                <a:solidFill>
                  <a:srgbClr val="ffffff"/>
                </a:solidFill>
              </a:uFill>
              <a:latin typeface="Arial"/>
            </a:endParaRPr>
          </a:p>
        </p:txBody>
      </p:sp>
      <p:pic>
        <p:nvPicPr>
          <p:cNvPr id="119" name="Picture 26" descr=""/>
          <p:cNvPicPr/>
          <p:nvPr/>
        </p:nvPicPr>
        <p:blipFill>
          <a:blip r:embed="rId3"/>
          <a:stretch/>
        </p:blipFill>
        <p:spPr>
          <a:xfrm>
            <a:off x="7688160" y="6234480"/>
            <a:ext cx="1294200" cy="433800"/>
          </a:xfrm>
          <a:prstGeom prst="rect">
            <a:avLst/>
          </a:prstGeom>
          <a:ln>
            <a:noFill/>
          </a:ln>
        </p:spPr>
      </p:pic>
      <p:sp>
        <p:nvSpPr>
          <p:cNvPr id="120" name="CustomShape 13"/>
          <p:cNvSpPr/>
          <p:nvPr/>
        </p:nvSpPr>
        <p:spPr>
          <a:xfrm>
            <a:off x="0" y="6781680"/>
            <a:ext cx="9142920" cy="75240"/>
          </a:xfrm>
          <a:prstGeom prst="rect">
            <a:avLst/>
          </a:prstGeom>
          <a:solidFill>
            <a:srgbClr val="00747a"/>
          </a:solidFill>
          <a:ln w="9360">
            <a:noFill/>
          </a:ln>
        </p:spPr>
        <p:style>
          <a:lnRef idx="0"/>
          <a:fillRef idx="0"/>
          <a:effectRef idx="0"/>
          <a:fontRef idx="minor"/>
        </p:style>
      </p:sp>
      <p:sp>
        <p:nvSpPr>
          <p:cNvPr id="121" name="CustomShape 14"/>
          <p:cNvSpPr/>
          <p:nvPr/>
        </p:nvSpPr>
        <p:spPr>
          <a:xfrm>
            <a:off x="3528000" y="6082560"/>
            <a:ext cx="4247280" cy="698400"/>
          </a:xfrm>
          <a:prstGeom prst="rect">
            <a:avLst/>
          </a:prstGeom>
          <a:noFill/>
          <a:ln w="9360">
            <a:noFill/>
          </a:ln>
        </p:spPr>
        <p:style>
          <a:lnRef idx="0"/>
          <a:fillRef idx="0"/>
          <a:effectRef idx="0"/>
          <a:fontRef idx="minor"/>
        </p:style>
        <p:txBody>
          <a:bodyPr lIns="90000" rIns="90000" tIns="45000" bIns="45000" anchor="ctr"/>
          <a:p>
            <a:r>
              <a:rPr b="0" lang="ru-RU" sz="1000" spc="-1" strike="noStrike">
                <a:solidFill>
                  <a:srgbClr val="ffffff"/>
                </a:solidFill>
                <a:uFill>
                  <a:solidFill>
                    <a:srgbClr val="ffffff"/>
                  </a:solidFill>
                </a:uFill>
                <a:latin typeface="Arial"/>
                <a:ea typeface="ＭＳ Ｐゴシック"/>
              </a:rPr>
              <a:t>Performance Analysis Framework for BS Placement Using IEEE 802.11</a:t>
            </a:r>
            <a:endParaRPr b="0" lang="ru-RU" sz="1800" spc="-1" strike="noStrike">
              <a:solidFill>
                <a:srgbClr val="000000"/>
              </a:solidFill>
              <a:uFill>
                <a:solidFill>
                  <a:srgbClr val="ffffff"/>
                </a:solidFill>
              </a:uFill>
              <a:latin typeface="Arial"/>
            </a:endParaRPr>
          </a:p>
          <a:p>
            <a:pPr algn="ctr">
              <a:lnSpc>
                <a:spcPct val="100000"/>
              </a:lnSpc>
            </a:pPr>
            <a:r>
              <a:rPr b="0" lang="ru-RU" sz="1000" spc="-1" strike="noStrike">
                <a:solidFill>
                  <a:srgbClr val="ffffff"/>
                </a:solidFill>
                <a:uFill>
                  <a:solidFill>
                    <a:srgbClr val="ffffff"/>
                  </a:solidFill>
                </a:uFill>
                <a:latin typeface="Arial"/>
                <a:ea typeface="ＭＳ Ｐゴシック"/>
              </a:rPr>
              <a:t>Kukartsev, Khakov, Makhmutov </a:t>
            </a:r>
            <a:endParaRPr b="0" lang="ru-RU" sz="1800" spc="-1" strike="noStrike">
              <a:solidFill>
                <a:srgbClr val="000000"/>
              </a:solidFill>
              <a:uFill>
                <a:solidFill>
                  <a:srgbClr val="ffffff"/>
                </a:solidFill>
              </a:uFill>
              <a:latin typeface="Arial"/>
            </a:endParaRPr>
          </a:p>
          <a:p>
            <a:pPr algn="ctr">
              <a:lnSpc>
                <a:spcPct val="100000"/>
              </a:lnSpc>
            </a:pPr>
            <a:r>
              <a:rPr b="0" i="1" lang="ru-RU" sz="1000" spc="-1" strike="noStrike">
                <a:solidFill>
                  <a:srgbClr val="ffffff"/>
                </a:solidFill>
                <a:uFill>
                  <a:solidFill>
                    <a:srgbClr val="ffffff"/>
                  </a:solidFill>
                </a:uFill>
                <a:latin typeface="Arial"/>
                <a:ea typeface="ＭＳ Ｐゴシック"/>
              </a:rPr>
              <a:t>Page</a:t>
            </a:r>
            <a:r>
              <a:rPr b="0" lang="ru-RU" sz="1000" spc="-1" strike="noStrike">
                <a:solidFill>
                  <a:srgbClr val="ffffff"/>
                </a:solidFill>
                <a:uFill>
                  <a:solidFill>
                    <a:srgbClr val="ffffff"/>
                  </a:solidFill>
                </a:uFill>
                <a:latin typeface="Arial"/>
                <a:ea typeface="ＭＳ Ｐゴシック"/>
              </a:rPr>
              <a:t>  </a:t>
            </a:r>
            <a:fld id="{49DC28E9-80FA-4165-831C-3FC583AA522C}" type="slidenum">
              <a:rPr b="0" lang="ru-RU" sz="1000" spc="-1" strike="noStrike">
                <a:solidFill>
                  <a:srgbClr val="ffffff"/>
                </a:solidFill>
                <a:uFill>
                  <a:solidFill>
                    <a:srgbClr val="ffffff"/>
                  </a:solidFill>
                </a:uFill>
                <a:latin typeface="Arial"/>
                <a:ea typeface="ＭＳ Ｐゴシック"/>
              </a:rPr>
              <a:t>&lt;номер&gt;</a:t>
            </a:fld>
            <a:endParaRPr b="0" lang="ru-RU" sz="1800" spc="-1" strike="noStrike">
              <a:solidFill>
                <a:srgbClr val="000000"/>
              </a:solidFill>
              <a:uFill>
                <a:solidFill>
                  <a:srgbClr val="ffffff"/>
                </a:solidFill>
              </a:uFill>
              <a:latin typeface="Arial"/>
            </a:endParaRPr>
          </a:p>
        </p:txBody>
      </p:sp>
      <p:sp>
        <p:nvSpPr>
          <p:cNvPr id="122" name="PlaceHolder 15"/>
          <p:cNvSpPr>
            <a:spLocks noGrp="1"/>
          </p:cNvSpPr>
          <p:nvPr>
            <p:ph type="title"/>
          </p:nvPr>
        </p:nvSpPr>
        <p:spPr>
          <a:xfrm>
            <a:off x="457200" y="-69840"/>
            <a:ext cx="8228520" cy="1249920"/>
          </a:xfrm>
          <a:prstGeom prst="rect">
            <a:avLst/>
          </a:prstGeom>
        </p:spPr>
        <p:txBody>
          <a:bodyPr lIns="0" rIns="0" tIns="0" bIns="0" anchor="ctr"/>
          <a:p>
            <a:pPr algn="ctr"/>
            <a:endParaRPr b="0" lang="ru-RU" sz="4400" spc="-1" strike="noStrike">
              <a:solidFill>
                <a:srgbClr val="000000"/>
              </a:solidFill>
              <a:uFill>
                <a:solidFill>
                  <a:srgbClr val="ffffff"/>
                </a:solidFill>
              </a:uFill>
              <a:latin typeface="Arial"/>
            </a:endParaRPr>
          </a:p>
        </p:txBody>
      </p:sp>
      <p:sp>
        <p:nvSpPr>
          <p:cNvPr id="123" name="PlaceHolder 16"/>
          <p:cNvSpPr>
            <a:spLocks noGrp="1"/>
          </p:cNvSpPr>
          <p:nvPr>
            <p:ph type="body"/>
          </p:nvPr>
        </p:nvSpPr>
        <p:spPr>
          <a:xfrm>
            <a:off x="457200" y="1600200"/>
            <a:ext cx="960840" cy="4524840"/>
          </a:xfrm>
          <a:prstGeom prst="rect">
            <a:avLst/>
          </a:prstGeom>
        </p:spPr>
        <p:txBody>
          <a:bodyPr lIns="0" rIns="0" tIns="0" bIns="0"/>
          <a:p>
            <a:pPr marL="432000" indent="-324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Для правки структуры щёлкните мышью</a:t>
            </a:r>
            <a:endParaRPr b="0" lang="ru-R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Arial"/>
              </a:rPr>
              <a:t>Второй уровень структуры</a:t>
            </a:r>
            <a:endParaRPr b="0" lang="ru-R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Третий уровень структуры</a:t>
            </a:r>
            <a:endParaRPr b="0" lang="ru-R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00"/>
                </a:solidFill>
                <a:uFill>
                  <a:solidFill>
                    <a:srgbClr val="ffffff"/>
                  </a:solidFill>
                </a:uFill>
                <a:latin typeface="Arial"/>
              </a:rPr>
              <a:t>Четвёртый уровень структуры</a:t>
            </a:r>
            <a:endParaRPr b="0" lang="ru-R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Пятый уровень структуры</a:t>
            </a:r>
            <a:endParaRPr b="0" lang="ru-R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Шестой уровень структуры</a:t>
            </a:r>
            <a:endParaRPr b="0" lang="ru-R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Седьмой уровень структуры</a:t>
            </a:r>
            <a:endParaRPr b="0" lang="ru-RU" sz="1800" spc="-1" strike="noStrike">
              <a:solidFill>
                <a:srgbClr val="000000"/>
              </a:solidFill>
              <a:uFill>
                <a:solidFill>
                  <a:srgbClr val="ffffff"/>
                </a:solidFill>
              </a:uFill>
              <a:latin typeface="Arial"/>
            </a:endParaRPr>
          </a:p>
        </p:txBody>
      </p:sp>
      <p:sp>
        <p:nvSpPr>
          <p:cNvPr id="124" name="PlaceHolder 17"/>
          <p:cNvSpPr>
            <a:spLocks noGrp="1"/>
          </p:cNvSpPr>
          <p:nvPr>
            <p:ph type="body"/>
          </p:nvPr>
        </p:nvSpPr>
        <p:spPr>
          <a:xfrm>
            <a:off x="1467000" y="1600200"/>
            <a:ext cx="960840" cy="4524840"/>
          </a:xfrm>
          <a:prstGeom prst="rect">
            <a:avLst/>
          </a:prstGeom>
        </p:spPr>
        <p:txBody>
          <a:bodyPr lIns="0" rIns="0" tIns="0" bIns="0"/>
          <a:p>
            <a:pPr marL="432000" indent="-324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Для правки структуры щёлкните мышью</a:t>
            </a:r>
            <a:endParaRPr b="0" lang="ru-RU" sz="18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ru-RU" sz="1800" spc="-1" strike="noStrike">
                <a:solidFill>
                  <a:srgbClr val="000000"/>
                </a:solidFill>
                <a:uFill>
                  <a:solidFill>
                    <a:srgbClr val="ffffff"/>
                  </a:solidFill>
                </a:uFill>
                <a:latin typeface="Arial"/>
              </a:rPr>
              <a:t>Второй уровень структуры</a:t>
            </a:r>
            <a:endParaRPr b="0" lang="ru-RU" sz="1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Третий уровень структуры</a:t>
            </a:r>
            <a:endParaRPr b="0" lang="ru-RU" sz="18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ru-RU" sz="1800" spc="-1" strike="noStrike">
                <a:solidFill>
                  <a:srgbClr val="000000"/>
                </a:solidFill>
                <a:uFill>
                  <a:solidFill>
                    <a:srgbClr val="ffffff"/>
                  </a:solidFill>
                </a:uFill>
                <a:latin typeface="Arial"/>
              </a:rPr>
              <a:t>Четвёртый уровень структуры</a:t>
            </a:r>
            <a:endParaRPr b="0" lang="ru-RU" sz="18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Пятый уровень структуры</a:t>
            </a:r>
            <a:endParaRPr b="0" lang="ru-RU" sz="18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Шестой уровень структуры</a:t>
            </a:r>
            <a:endParaRPr b="0" lang="ru-RU" sz="18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ru-RU" sz="1800" spc="-1" strike="noStrike">
                <a:solidFill>
                  <a:srgbClr val="000000"/>
                </a:solidFill>
                <a:uFill>
                  <a:solidFill>
                    <a:srgbClr val="ffffff"/>
                  </a:solidFill>
                </a:uFill>
                <a:latin typeface="Arial"/>
              </a:rPr>
              <a:t>Седьмой уровень структуры</a:t>
            </a:r>
            <a:endParaRPr b="0" lang="ru-RU" sz="18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omments" Target="../comments/commen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28.xml"/><Relationship Id="rId4" Type="http://schemas.openxmlformats.org/officeDocument/2006/relationships/comments" Target="../comments/comment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comments" Target="../comments/commen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8.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8.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8.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8.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 Id="rId3" Type="http://schemas.openxmlformats.org/officeDocument/2006/relationships/comments" Target="../comments/comment2.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8.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8.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8.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8.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8.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28.xml"/>
</Relationships>
</file>

<file path=ppt/slides/_rels/slide26.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image" Target="../media/image36.jpeg"/><Relationship Id="rId3" Type="http://schemas.openxmlformats.org/officeDocument/2006/relationships/image" Target="../media/image37.jpeg"/><Relationship Id="rId4" Type="http://schemas.openxmlformats.org/officeDocument/2006/relationships/slideLayout" Target="../slideLayouts/slideLayout28.xml"/><Relationship Id="rId5"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comments" Target="../comments/comment3.xml"/>
</Relationships>
</file>

<file path=ppt/slides/_rels/slide4.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comments" Target="../comments/comment4.xml"/>
</Relationships>
</file>

<file path=ppt/slides/_rels/slide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comments" Target="../comments/comment6.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685800" y="1700640"/>
            <a:ext cx="7771320" cy="146880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200" spc="-1" strike="noStrike">
                <a:solidFill>
                  <a:srgbClr val="ff7900"/>
                </a:solidFill>
                <a:uFill>
                  <a:solidFill>
                    <a:srgbClr val="ffffff"/>
                  </a:solidFill>
                </a:uFill>
                <a:latin typeface="Arial"/>
                <a:ea typeface="DejaVu Sans"/>
              </a:rPr>
              <a:t>Performance Analysis Framework for Base Station Placement Using IEEE 802.11</a:t>
            </a:r>
            <a:endParaRPr b="0" lang="ru-RU" sz="1800" spc="-1" strike="noStrike">
              <a:solidFill>
                <a:srgbClr val="000000"/>
              </a:solidFill>
              <a:uFill>
                <a:solidFill>
                  <a:srgbClr val="ffffff"/>
                </a:solidFill>
              </a:uFill>
              <a:latin typeface="Arial"/>
            </a:endParaRPr>
          </a:p>
        </p:txBody>
      </p:sp>
      <p:sp>
        <p:nvSpPr>
          <p:cNvPr id="165" name="CustomShape 2"/>
          <p:cNvSpPr/>
          <p:nvPr/>
        </p:nvSpPr>
        <p:spPr>
          <a:xfrm>
            <a:off x="1371600" y="3886200"/>
            <a:ext cx="6399720" cy="3337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2000" spc="-1" strike="noStrike">
                <a:solidFill>
                  <a:srgbClr val="000000"/>
                </a:solidFill>
                <a:uFill>
                  <a:solidFill>
                    <a:srgbClr val="ffffff"/>
                  </a:solidFill>
                </a:uFill>
                <a:latin typeface="Arial"/>
                <a:ea typeface="DejaVu Sans"/>
              </a:rPr>
              <a:t>Group study presentation</a:t>
            </a:r>
            <a:endParaRPr b="0" lang="ru-RU" sz="1800" spc="-1" strike="noStrike">
              <a:solidFill>
                <a:srgbClr val="000000"/>
              </a:solidFill>
              <a:uFill>
                <a:solidFill>
                  <a:srgbClr val="ffffff"/>
                </a:solidFill>
              </a:uFill>
              <a:latin typeface="Arial"/>
            </a:endParaRPr>
          </a:p>
        </p:txBody>
      </p:sp>
      <p:sp>
        <p:nvSpPr>
          <p:cNvPr id="166" name="CustomShape 3"/>
          <p:cNvSpPr/>
          <p:nvPr/>
        </p:nvSpPr>
        <p:spPr>
          <a:xfrm>
            <a:off x="1380960" y="4214160"/>
            <a:ext cx="6399720" cy="333720"/>
          </a:xfrm>
          <a:prstGeom prst="rect">
            <a:avLst/>
          </a:prstGeom>
          <a:noFill/>
          <a:ln>
            <a:noFill/>
          </a:ln>
        </p:spPr>
        <p:style>
          <a:lnRef idx="0"/>
          <a:fillRef idx="0"/>
          <a:effectRef idx="0"/>
          <a:fontRef idx="minor"/>
        </p:style>
      </p:sp>
      <p:sp>
        <p:nvSpPr>
          <p:cNvPr id="167" name="CustomShape 4"/>
          <p:cNvSpPr/>
          <p:nvPr/>
        </p:nvSpPr>
        <p:spPr>
          <a:xfrm>
            <a:off x="1475640" y="4731120"/>
            <a:ext cx="6399720" cy="106488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ea typeface="DejaVu Sans"/>
              </a:rPr>
              <a:t>Kirill Kukartsev</a:t>
            </a:r>
            <a:endParaRPr b="0" lang="ru-RU" sz="1800" spc="-1" strike="noStrike">
              <a:solidFill>
                <a:srgbClr val="000000"/>
              </a:solidFill>
              <a:uFill>
                <a:solidFill>
                  <a:srgbClr val="ffffff"/>
                </a:solidFill>
              </a:uFill>
              <a:latin typeface="Arial"/>
            </a:endParaRPr>
          </a:p>
          <a:p>
            <a:pPr algn="ctr">
              <a:lnSpc>
                <a:spcPct val="100000"/>
              </a:lnSpc>
            </a:pPr>
            <a:r>
              <a:rPr b="0" lang="ru-RU" sz="1800" spc="-1" strike="noStrike">
                <a:solidFill>
                  <a:srgbClr val="000000"/>
                </a:solidFill>
                <a:uFill>
                  <a:solidFill>
                    <a:srgbClr val="ffffff"/>
                  </a:solidFill>
                </a:uFill>
                <a:latin typeface="Arial"/>
                <a:ea typeface="DejaVu Sans"/>
              </a:rPr>
              <a:t>Rustam Khakov</a:t>
            </a:r>
            <a:endParaRPr b="0" lang="ru-RU" sz="1800" spc="-1" strike="noStrike">
              <a:solidFill>
                <a:srgbClr val="000000"/>
              </a:solidFill>
              <a:uFill>
                <a:solidFill>
                  <a:srgbClr val="ffffff"/>
                </a:solidFill>
              </a:uFill>
              <a:latin typeface="Arial"/>
            </a:endParaRPr>
          </a:p>
          <a:p>
            <a:pPr algn="ctr">
              <a:lnSpc>
                <a:spcPct val="100000"/>
              </a:lnSpc>
            </a:pPr>
            <a:r>
              <a:rPr b="0" lang="ru-RU" sz="1800" spc="-1" strike="noStrike">
                <a:solidFill>
                  <a:srgbClr val="000000"/>
                </a:solidFill>
                <a:uFill>
                  <a:solidFill>
                    <a:srgbClr val="ffffff"/>
                  </a:solidFill>
                </a:uFill>
                <a:latin typeface="Arial"/>
                <a:ea typeface="DejaVu Sans"/>
              </a:rPr>
              <a:t>Zufar Makhmutov</a:t>
            </a:r>
            <a:endParaRPr b="0" lang="ru-RU" sz="1800" spc="-1" strike="noStrike">
              <a:solidFill>
                <a:srgbClr val="000000"/>
              </a:solidFill>
              <a:uFill>
                <a:solidFill>
                  <a:srgbClr val="ffffff"/>
                </a:solidFill>
              </a:uFill>
              <a:latin typeface="Arial"/>
            </a:endParaRPr>
          </a:p>
        </p:txBody>
      </p:sp>
      <p:sp>
        <p:nvSpPr>
          <p:cNvPr id="168" name="CustomShape 5"/>
          <p:cNvSpPr/>
          <p:nvPr/>
        </p:nvSpPr>
        <p:spPr>
          <a:xfrm>
            <a:off x="1380960" y="4260960"/>
            <a:ext cx="6399720" cy="2869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400" spc="-1" strike="noStrike">
                <a:solidFill>
                  <a:srgbClr val="a6a6a6"/>
                </a:solidFill>
                <a:uFill>
                  <a:solidFill>
                    <a:srgbClr val="ffffff"/>
                  </a:solidFill>
                </a:uFill>
                <a:latin typeface="Arial"/>
                <a:ea typeface="DejaVu Sans"/>
              </a:rPr>
              <a:t>18.03.2020</a:t>
            </a:r>
            <a:endParaRPr b="0" lang="ru-RU"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Backend Component</a:t>
            </a:r>
            <a:endParaRPr b="0" lang="ru-RU" sz="1800" spc="-1" strike="noStrike">
              <a:solidFill>
                <a:srgbClr val="000000"/>
              </a:solidFill>
              <a:uFill>
                <a:solidFill>
                  <a:srgbClr val="ffffff"/>
                </a:solidFill>
              </a:uFill>
              <a:latin typeface="Arial"/>
            </a:endParaRPr>
          </a:p>
        </p:txBody>
      </p:sp>
      <p:pic>
        <p:nvPicPr>
          <p:cNvPr id="202" name="Рисунок 3" descr=""/>
          <p:cNvPicPr/>
          <p:nvPr/>
        </p:nvPicPr>
        <p:blipFill>
          <a:blip r:embed="rId1"/>
          <a:stretch/>
        </p:blipFill>
        <p:spPr>
          <a:xfrm>
            <a:off x="648000" y="1412640"/>
            <a:ext cx="8191080" cy="3541680"/>
          </a:xfrm>
          <a:prstGeom prst="rect">
            <a:avLst/>
          </a:prstGeom>
          <a:ln>
            <a:noFill/>
          </a:ln>
        </p:spPr>
      </p:pic>
      <p:sp>
        <p:nvSpPr>
          <p:cNvPr id="203" name="CustomShape 2"/>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Component diagram for GPS_Tracker backend components.</a:t>
            </a:r>
            <a:endParaRPr b="0" lang="ru-RU" sz="18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Component Layout for Experiment</a:t>
            </a:r>
            <a:endParaRPr b="0" lang="ru-RU" sz="1800" spc="-1" strike="noStrike">
              <a:solidFill>
                <a:srgbClr val="000000"/>
              </a:solidFill>
              <a:uFill>
                <a:solidFill>
                  <a:srgbClr val="ffffff"/>
                </a:solidFill>
              </a:uFill>
              <a:latin typeface="Arial"/>
            </a:endParaRPr>
          </a:p>
        </p:txBody>
      </p:sp>
      <p:pic>
        <p:nvPicPr>
          <p:cNvPr id="205" name="Объект 4" descr=""/>
          <p:cNvPicPr/>
          <p:nvPr/>
        </p:nvPicPr>
        <p:blipFill>
          <a:blip r:embed="rId1"/>
          <a:stretch/>
        </p:blipFill>
        <p:spPr>
          <a:xfrm>
            <a:off x="1475640" y="1157760"/>
            <a:ext cx="6053400" cy="4429440"/>
          </a:xfrm>
          <a:prstGeom prst="rect">
            <a:avLst/>
          </a:prstGeom>
          <a:ln>
            <a:noFill/>
          </a:ln>
        </p:spPr>
      </p:pic>
      <p:sp>
        <p:nvSpPr>
          <p:cNvPr id="206" name="CustomShape 2"/>
          <p:cNvSpPr/>
          <p:nvPr/>
        </p:nvSpPr>
        <p:spPr>
          <a:xfrm>
            <a:off x="1043640" y="5778720"/>
            <a:ext cx="78022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Communication between components during the experiment</a:t>
            </a:r>
            <a:endParaRPr b="0" lang="ru-RU"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Optimized Positions for UAV-BS</a:t>
            </a:r>
            <a:endParaRPr b="0" lang="ru-RU" sz="1800" spc="-1" strike="noStrike">
              <a:solidFill>
                <a:srgbClr val="000000"/>
              </a:solidFill>
              <a:uFill>
                <a:solidFill>
                  <a:srgbClr val="ffffff"/>
                </a:solidFill>
              </a:uFill>
              <a:latin typeface="Arial"/>
            </a:endParaRPr>
          </a:p>
        </p:txBody>
      </p:sp>
      <p:pic>
        <p:nvPicPr>
          <p:cNvPr id="208" name="Рисунок 10" descr=""/>
          <p:cNvPicPr/>
          <p:nvPr/>
        </p:nvPicPr>
        <p:blipFill>
          <a:blip r:embed="rId1"/>
          <a:stretch/>
        </p:blipFill>
        <p:spPr>
          <a:xfrm>
            <a:off x="5076000" y="2565000"/>
            <a:ext cx="3795120" cy="2906280"/>
          </a:xfrm>
          <a:prstGeom prst="rect">
            <a:avLst/>
          </a:prstGeom>
          <a:ln>
            <a:noFill/>
          </a:ln>
        </p:spPr>
      </p:pic>
      <p:pic>
        <p:nvPicPr>
          <p:cNvPr id="209" name="Объект 9" descr=""/>
          <p:cNvPicPr/>
          <p:nvPr/>
        </p:nvPicPr>
        <p:blipFill>
          <a:blip r:embed="rId2"/>
          <a:stretch/>
        </p:blipFill>
        <p:spPr>
          <a:xfrm>
            <a:off x="533520" y="1196640"/>
            <a:ext cx="4381560" cy="3355200"/>
          </a:xfrm>
          <a:prstGeom prst="rect">
            <a:avLst/>
          </a:prstGeom>
          <a:ln>
            <a:solidFill>
              <a:srgbClr val="ff7900"/>
            </a:solidFill>
          </a:ln>
        </p:spPr>
      </p:pic>
      <p:sp>
        <p:nvSpPr>
          <p:cNvPr id="210" name="CustomShape 2"/>
          <p:cNvSpPr/>
          <p:nvPr/>
        </p:nvSpPr>
        <p:spPr>
          <a:xfrm>
            <a:off x="1331640" y="4697640"/>
            <a:ext cx="2519280" cy="10933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Logical map for the original position and suggested optimized position. Coordinates  by “clustering” (K-Means) position optimization algorithms are highly biased.</a:t>
            </a:r>
            <a:endParaRPr b="0" lang="ru-RU" sz="1800" spc="-1" strike="noStrike">
              <a:solidFill>
                <a:srgbClr val="000000"/>
              </a:solidFill>
              <a:uFill>
                <a:solidFill>
                  <a:srgbClr val="ffffff"/>
                </a:solidFill>
              </a:uFill>
              <a:latin typeface="Arial"/>
            </a:endParaRPr>
          </a:p>
        </p:txBody>
      </p:sp>
      <p:sp>
        <p:nvSpPr>
          <p:cNvPr id="211" name="CustomShape 3"/>
          <p:cNvSpPr/>
          <p:nvPr/>
        </p:nvSpPr>
        <p:spPr>
          <a:xfrm>
            <a:off x="5076000" y="5472360"/>
            <a:ext cx="376992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Satellite map with original and suggested positions for UAV-BS layout</a:t>
            </a:r>
            <a:endParaRPr b="0" lang="ru-RU"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Result of Experiment</a:t>
            </a:r>
            <a:endParaRPr b="0" lang="ru-RU" sz="1800" spc="-1" strike="noStrike">
              <a:solidFill>
                <a:srgbClr val="000000"/>
              </a:solidFill>
              <a:uFill>
                <a:solidFill>
                  <a:srgbClr val="ffffff"/>
                </a:solidFill>
              </a:uFill>
              <a:latin typeface="Arial"/>
            </a:endParaRPr>
          </a:p>
        </p:txBody>
      </p:sp>
      <p:sp>
        <p:nvSpPr>
          <p:cNvPr id="213" name="CustomShape 2"/>
          <p:cNvSpPr/>
          <p:nvPr/>
        </p:nvSpPr>
        <p:spPr>
          <a:xfrm>
            <a:off x="457200" y="1124640"/>
            <a:ext cx="8362080" cy="589680"/>
          </a:xfrm>
          <a:prstGeom prst="rect">
            <a:avLst/>
          </a:prstGeom>
          <a:noFill/>
          <a:ln>
            <a:noFill/>
          </a:ln>
        </p:spPr>
        <p:style>
          <a:lnRef idx="0"/>
          <a:fillRef idx="0"/>
          <a:effectRef idx="0"/>
          <a:fontRef idx="minor"/>
        </p:style>
        <p:txBody>
          <a:bodyPr lIns="90000" rIns="90000" tIns="45000" bIns="45000"/>
          <a:p>
            <a:pPr algn="ctr">
              <a:lnSpc>
                <a:spcPct val="100000"/>
              </a:lnSpc>
            </a:pPr>
            <a:r>
              <a:rPr b="0" lang="ru-RU" sz="2400" spc="-1" strike="noStrike">
                <a:solidFill>
                  <a:srgbClr val="000000"/>
                </a:solidFill>
                <a:uFill>
                  <a:solidFill>
                    <a:srgbClr val="ffffff"/>
                  </a:solidFill>
                </a:uFill>
                <a:latin typeface="Arial"/>
                <a:ea typeface="DejaVu Sans"/>
              </a:rPr>
              <a:t>Are the initial </a:t>
            </a:r>
            <a:r>
              <a:rPr b="0" lang="ru-RU" sz="2400" spc="-1" strike="noStrike" u="sng">
                <a:solidFill>
                  <a:srgbClr val="000000"/>
                </a:solidFill>
                <a:uFill>
                  <a:solidFill>
                    <a:srgbClr val="ffffff"/>
                  </a:solidFill>
                </a:uFill>
                <a:latin typeface="Arial"/>
                <a:ea typeface="DejaVu Sans"/>
              </a:rPr>
              <a:t>aims</a:t>
            </a:r>
            <a:r>
              <a:rPr b="0" lang="ru-RU" sz="2400" spc="-1" strike="noStrike">
                <a:solidFill>
                  <a:srgbClr val="000000"/>
                </a:solidFill>
                <a:uFill>
                  <a:solidFill>
                    <a:srgbClr val="ffffff"/>
                  </a:solidFill>
                </a:uFill>
                <a:latin typeface="Arial"/>
                <a:ea typeface="DejaVu Sans"/>
              </a:rPr>
              <a:t> fulfilled?</a:t>
            </a:r>
            <a:endParaRPr b="0" lang="ru-RU" sz="1800" spc="-1" strike="noStrike">
              <a:solidFill>
                <a:srgbClr val="000000"/>
              </a:solidFill>
              <a:uFill>
                <a:solidFill>
                  <a:srgbClr val="ffffff"/>
                </a:solidFill>
              </a:uFill>
              <a:latin typeface="Arial"/>
            </a:endParaRPr>
          </a:p>
        </p:txBody>
      </p:sp>
      <p:graphicFrame>
        <p:nvGraphicFramePr>
          <p:cNvPr id="214" name="Table 3"/>
          <p:cNvGraphicFramePr/>
          <p:nvPr/>
        </p:nvGraphicFramePr>
        <p:xfrm>
          <a:off x="827640" y="1709280"/>
          <a:ext cx="7992000" cy="3549240"/>
        </p:xfrm>
        <a:graphic>
          <a:graphicData uri="http://schemas.openxmlformats.org/drawingml/2006/table">
            <a:tbl>
              <a:tblPr/>
              <a:tblGrid>
                <a:gridCol w="813960"/>
                <a:gridCol w="3626280"/>
                <a:gridCol w="3552120"/>
              </a:tblGrid>
              <a:tr h="38736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Aspect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Result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r>
              <a:tr h="978480">
                <a:tc rowSpan="2">
                  <a:txBody>
                    <a:bodyPr/>
                    <a:p>
                      <a:pPr>
                        <a:lnSpc>
                          <a:spcPct val="100000"/>
                        </a:lnSpc>
                      </a:pPr>
                      <a:r>
                        <a:rPr b="0" lang="ru-RU" sz="2000" spc="-1" strike="noStrike">
                          <a:solidFill>
                            <a:srgbClr val="000000"/>
                          </a:solidFill>
                          <a:uFill>
                            <a:solidFill>
                              <a:srgbClr val="ffffff"/>
                            </a:solidFill>
                          </a:uFill>
                          <a:latin typeface="Calibri"/>
                        </a:rPr>
                        <a:t>Developed system</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Functional properties</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Works as expected, </a:t>
                      </a:r>
                      <a:endParaRPr b="0" lang="ru-RU" sz="1800" spc="-1" strike="noStrike">
                        <a:solidFill>
                          <a:srgbClr val="000000"/>
                        </a:solidFill>
                        <a:uFill>
                          <a:solidFill>
                            <a:srgbClr val="ffffff"/>
                          </a:solidFill>
                        </a:uFill>
                        <a:latin typeface="Arial"/>
                      </a:endParaRPr>
                    </a:p>
                    <a:p>
                      <a:pPr>
                        <a:lnSpc>
                          <a:spcPct val="100000"/>
                        </a:lnSpc>
                      </a:pPr>
                      <a:r>
                        <a:rPr b="0" lang="ru-RU" sz="2000" spc="-1" strike="noStrike">
                          <a:solidFill>
                            <a:srgbClr val="000000"/>
                          </a:solidFill>
                          <a:uFill>
                            <a:solidFill>
                              <a:srgbClr val="ffffff"/>
                            </a:solidFill>
                          </a:uFill>
                          <a:latin typeface="Calibri"/>
                        </a:rPr>
                        <a:t>but had to alter architecture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682920">
                <a:tc>
                  <a:tcPr marL="91440" marR="91440">
                    <a:solidFill>
                      <a:srgbClr val="729fcf"/>
                    </a:solidFill>
                  </a:tcPr>
                </a:tc>
                <a:tc>
                  <a:tcPr>
                    <a:solidFill>
                      <a:srgbClr val="729fcf"/>
                    </a:solidFill>
                  </a:tcPr>
                </a:tc>
              </a:tr>
              <a:tr h="387360">
                <a:tc rowSpan="2">
                  <a:txBody>
                    <a:bodyPr/>
                    <a:p>
                      <a:pPr>
                        <a:lnSpc>
                          <a:spcPct val="100000"/>
                        </a:lnSpc>
                      </a:pPr>
                      <a:r>
                        <a:rPr b="0" lang="ru-RU" sz="2000" spc="-1" strike="noStrike">
                          <a:solidFill>
                            <a:srgbClr val="000000"/>
                          </a:solidFill>
                          <a:uFill>
                            <a:solidFill>
                              <a:srgbClr val="ffffff"/>
                            </a:solidFill>
                          </a:uFill>
                          <a:latin typeface="Calibri"/>
                        </a:rPr>
                        <a:t>Optimization algorithm</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Provided positions</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Calculated correctly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1113480">
                <a:tc>
                  <a:tcPr marL="91440" marR="91440">
                    <a:solidFill>
                      <a:srgbClr val="729fcf"/>
                    </a:solidFill>
                  </a:tcPr>
                </a:tc>
                <a:tc>
                  <a:tcPr>
                    <a:solidFill>
                      <a:srgbClr val="729fcf"/>
                    </a:solidFill>
                  </a:tcPr>
                </a:tc>
              </a:tr>
            </a:tbl>
          </a:graphicData>
        </a:graphic>
      </p:graphicFrame>
      <p:sp>
        <p:nvSpPr>
          <p:cNvPr id="215" name="CustomShape 4"/>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Result of 4 performed experiments</a:t>
            </a:r>
            <a:endParaRPr b="0" lang="ru-RU"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Conclusion</a:t>
            </a:r>
            <a:endParaRPr b="0" lang="ru-RU" sz="1800" spc="-1" strike="noStrike">
              <a:solidFill>
                <a:srgbClr val="000000"/>
              </a:solidFill>
              <a:uFill>
                <a:solidFill>
                  <a:srgbClr val="ffffff"/>
                </a:solidFill>
              </a:uFill>
              <a:latin typeface="Arial"/>
            </a:endParaRPr>
          </a:p>
        </p:txBody>
      </p:sp>
      <p:sp>
        <p:nvSpPr>
          <p:cNvPr id="217" name="CustomShape 2"/>
          <p:cNvSpPr/>
          <p:nvPr/>
        </p:nvSpPr>
        <p:spPr>
          <a:xfrm>
            <a:off x="457200" y="980640"/>
            <a:ext cx="8228520" cy="51004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ru-RU" sz="2400" spc="-1" strike="noStrike">
                <a:solidFill>
                  <a:srgbClr val="000000"/>
                </a:solidFill>
                <a:uFill>
                  <a:solidFill>
                    <a:srgbClr val="ffffff"/>
                  </a:solidFill>
                </a:uFill>
                <a:latin typeface="Arial"/>
                <a:ea typeface="DejaVu Sans"/>
              </a:rPr>
              <a:t>Good overall results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Applicable for UAVs layout optimization</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Capability to analyze the measured data</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Ability to be highly modified to obtain more reliable results.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Extensibility of the platform</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ru-RU" sz="2400" spc="-1" strike="noStrike">
                <a:solidFill>
                  <a:srgbClr val="000000"/>
                </a:solidFill>
                <a:uFill>
                  <a:solidFill>
                    <a:srgbClr val="ffffff"/>
                  </a:solidFill>
                </a:uFill>
                <a:latin typeface="Arial"/>
                <a:ea typeface="DejaVu Sans"/>
              </a:rPr>
              <a:t>But …</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Framework architectural problem and nuances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Behavior of components are hard to model in the laboratory, but real experiment is exhausting.</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Embedded algorithms have restrictions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The algorithms are simplified and produce biased results</a:t>
            </a:r>
            <a:endParaRPr b="0" lang="ru-RU"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Resolved problems</a:t>
            </a:r>
            <a:endParaRPr b="0" lang="ru-RU" sz="1800" spc="-1" strike="noStrike">
              <a:solidFill>
                <a:srgbClr val="000000"/>
              </a:solidFill>
              <a:uFill>
                <a:solidFill>
                  <a:srgbClr val="ffffff"/>
                </a:solidFill>
              </a:uFill>
              <a:latin typeface="Arial"/>
            </a:endParaRPr>
          </a:p>
        </p:txBody>
      </p:sp>
      <p:graphicFrame>
        <p:nvGraphicFramePr>
          <p:cNvPr id="219" name="Table 2"/>
          <p:cNvGraphicFramePr/>
          <p:nvPr/>
        </p:nvGraphicFramePr>
        <p:xfrm>
          <a:off x="683640" y="2205000"/>
          <a:ext cx="8362440" cy="3904200"/>
        </p:xfrm>
        <a:graphic>
          <a:graphicData uri="http://schemas.openxmlformats.org/drawingml/2006/table">
            <a:tbl>
              <a:tblPr/>
              <a:tblGrid>
                <a:gridCol w="2864160"/>
                <a:gridCol w="1204920"/>
                <a:gridCol w="4293720"/>
              </a:tblGrid>
              <a:tr h="397800">
                <a:tc>
                  <a:txBody>
                    <a:bodyPr/>
                    <a:p>
                      <a:pPr>
                        <a:lnSpc>
                          <a:spcPct val="100000"/>
                        </a:lnSpc>
                      </a:pPr>
                      <a:r>
                        <a:rPr b="1" lang="ru-RU" sz="2000" spc="-1" strike="noStrike">
                          <a:solidFill>
                            <a:srgbClr val="ffffff"/>
                          </a:solidFill>
                          <a:uFill>
                            <a:solidFill>
                              <a:srgbClr val="ffffff"/>
                            </a:solidFill>
                          </a:uFill>
                          <a:latin typeface="Calibri"/>
                        </a:rPr>
                        <a:t>Problem</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Group</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c>
                  <a:txBody>
                    <a:bodyPr/>
                    <a:p>
                      <a:pPr>
                        <a:lnSpc>
                          <a:spcPct val="100000"/>
                        </a:lnSpc>
                      </a:pPr>
                      <a:r>
                        <a:rPr b="1" lang="ru-RU" sz="2000" spc="-1" strike="noStrike">
                          <a:solidFill>
                            <a:srgbClr val="ffffff"/>
                          </a:solidFill>
                          <a:uFill>
                            <a:solidFill>
                              <a:srgbClr val="ffffff"/>
                            </a:solidFill>
                          </a:uFill>
                          <a:latin typeface="Calibri"/>
                        </a:rPr>
                        <a:t>Resolved way</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ff7900"/>
                    </a:solidFill>
                  </a:tcPr>
                </a:tc>
              </a:tr>
              <a:tr h="701280">
                <a:tc>
                  <a:txBody>
                    <a:bodyPr/>
                    <a:p>
                      <a:pPr>
                        <a:lnSpc>
                          <a:spcPct val="100000"/>
                        </a:lnSpc>
                      </a:pPr>
                      <a:r>
                        <a:rPr b="0" lang="ru-RU" sz="2000" spc="-1" strike="noStrike">
                          <a:solidFill>
                            <a:srgbClr val="000000"/>
                          </a:solidFill>
                          <a:uFill>
                            <a:solidFill>
                              <a:srgbClr val="ffffff"/>
                            </a:solidFill>
                          </a:uFill>
                          <a:latin typeface="Calibri"/>
                        </a:rPr>
                        <a:t>Can’t install app via apk</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Android</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Install using Android Studio</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701280">
                <a:tc>
                  <a:txBody>
                    <a:bodyPr/>
                    <a:p>
                      <a:pPr>
                        <a:lnSpc>
                          <a:spcPct val="100000"/>
                        </a:lnSpc>
                      </a:pPr>
                      <a:r>
                        <a:rPr b="0" lang="ru-RU" sz="2000" spc="-1" strike="noStrike">
                          <a:solidFill>
                            <a:srgbClr val="000000"/>
                          </a:solidFill>
                          <a:uFill>
                            <a:solidFill>
                              <a:srgbClr val="ffffff"/>
                            </a:solidFill>
                          </a:uFill>
                          <a:latin typeface="Calibri"/>
                        </a:rPr>
                        <a:t>Data doesn’t come to CnC</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Wi-Fi</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Check AP</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r>
              <a:tr h="397800">
                <a:tc>
                  <a:txBody>
                    <a:bodyPr/>
                    <a:p>
                      <a:pPr>
                        <a:lnSpc>
                          <a:spcPct val="100000"/>
                        </a:lnSpc>
                      </a:pPr>
                      <a:r>
                        <a:rPr b="0" lang="ru-RU" sz="2000" spc="-1" strike="noStrike">
                          <a:solidFill>
                            <a:srgbClr val="000000"/>
                          </a:solidFill>
                          <a:uFill>
                            <a:solidFill>
                              <a:srgbClr val="ffffff"/>
                            </a:solidFill>
                          </a:uFill>
                          <a:latin typeface="Calibri"/>
                        </a:rPr>
                        <a:t>Silent crash of app </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Android</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Added logging to file in phone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r h="701280">
                <a:tc>
                  <a:txBody>
                    <a:bodyPr/>
                    <a:p>
                      <a:pPr>
                        <a:lnSpc>
                          <a:spcPct val="100000"/>
                        </a:lnSpc>
                      </a:pPr>
                      <a:r>
                        <a:rPr b="0" lang="ru-RU" sz="2000" spc="-1" strike="noStrike">
                          <a:solidFill>
                            <a:srgbClr val="000000"/>
                          </a:solidFill>
                          <a:uFill>
                            <a:solidFill>
                              <a:srgbClr val="ffffff"/>
                            </a:solidFill>
                          </a:uFill>
                          <a:latin typeface="Calibri"/>
                        </a:rPr>
                        <a:t>Error related to MQTT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Software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c>
                  <a:txBody>
                    <a:bodyPr/>
                    <a:p>
                      <a:pPr>
                        <a:lnSpc>
                          <a:spcPct val="100000"/>
                        </a:lnSpc>
                      </a:pPr>
                      <a:r>
                        <a:rPr b="0" lang="ru-RU" sz="2000" spc="-1" strike="noStrike">
                          <a:solidFill>
                            <a:srgbClr val="000000"/>
                          </a:solidFill>
                          <a:uFill>
                            <a:solidFill>
                              <a:srgbClr val="ffffff"/>
                            </a:solidFill>
                          </a:uFill>
                          <a:latin typeface="Calibri"/>
                        </a:rPr>
                        <a:t>Replace MQTT with HTTP</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ebe7"/>
                    </a:solidFill>
                  </a:tcPr>
                </a:tc>
              </a:tr>
              <a:tr h="1005120">
                <a:tc>
                  <a:txBody>
                    <a:bodyPr/>
                    <a:p>
                      <a:pPr>
                        <a:lnSpc>
                          <a:spcPct val="100000"/>
                        </a:lnSpc>
                      </a:pPr>
                      <a:r>
                        <a:rPr b="0" lang="ru-RU" sz="2000" spc="-1" strike="noStrike">
                          <a:solidFill>
                            <a:srgbClr val="000000"/>
                          </a:solidFill>
                          <a:uFill>
                            <a:solidFill>
                              <a:srgbClr val="ffffff"/>
                            </a:solidFill>
                          </a:uFill>
                          <a:latin typeface="Calibri"/>
                        </a:rPr>
                        <a:t>Hard to describe software architecture</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Report</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c>
                  <a:txBody>
                    <a:bodyPr/>
                    <a:p>
                      <a:pPr>
                        <a:lnSpc>
                          <a:spcPct val="100000"/>
                        </a:lnSpc>
                      </a:pPr>
                      <a:r>
                        <a:rPr b="0" lang="ru-RU" sz="2000" spc="-1" strike="noStrike">
                          <a:solidFill>
                            <a:srgbClr val="000000"/>
                          </a:solidFill>
                          <a:uFill>
                            <a:solidFill>
                              <a:srgbClr val="ffffff"/>
                            </a:solidFill>
                          </a:uFill>
                          <a:latin typeface="Calibri"/>
                        </a:rPr>
                        <a:t>Refactor code to follow MVVM pattern</a:t>
                      </a:r>
                      <a:endParaRPr b="0" lang="ru-RU"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ffd6cc"/>
                    </a:solidFill>
                  </a:tcPr>
                </a:tc>
              </a:tr>
            </a:tbl>
          </a:graphicData>
        </a:graphic>
      </p:graphicFrame>
      <p:sp>
        <p:nvSpPr>
          <p:cNvPr id="220" name="CustomShape 3"/>
          <p:cNvSpPr/>
          <p:nvPr/>
        </p:nvSpPr>
        <p:spPr>
          <a:xfrm>
            <a:off x="1259640" y="1282680"/>
            <a:ext cx="6968880" cy="475560"/>
          </a:xfrm>
          <a:prstGeom prst="rect">
            <a:avLst/>
          </a:prstGeom>
          <a:noFill/>
          <a:ln>
            <a:noFill/>
          </a:ln>
        </p:spPr>
        <p:style>
          <a:lnRef idx="0"/>
          <a:fillRef idx="0"/>
          <a:effectRef idx="0"/>
          <a:fontRef idx="minor"/>
        </p:style>
        <p:txBody>
          <a:bodyPr lIns="90000" rIns="90000" tIns="45000" bIns="45000"/>
          <a:p>
            <a:pPr>
              <a:lnSpc>
                <a:spcPct val="100000"/>
              </a:lnSpc>
            </a:pPr>
            <a:r>
              <a:rPr b="0" lang="ru-RU" sz="2400" spc="-1" strike="noStrike">
                <a:solidFill>
                  <a:srgbClr val="000000"/>
                </a:solidFill>
                <a:uFill>
                  <a:solidFill>
                    <a:srgbClr val="ffffff"/>
                  </a:solidFill>
                </a:uFill>
                <a:latin typeface="Arial"/>
                <a:ea typeface="DejaVu Sans"/>
              </a:rPr>
              <a:t>Table describes significant moments of workflow</a:t>
            </a:r>
            <a:endParaRPr b="0" lang="ru-RU"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Deployment Diagram of Framework</a:t>
            </a:r>
            <a:endParaRPr b="0" lang="ru-RU" sz="1800" spc="-1" strike="noStrike">
              <a:solidFill>
                <a:srgbClr val="000000"/>
              </a:solidFill>
              <a:uFill>
                <a:solidFill>
                  <a:srgbClr val="ffffff"/>
                </a:solidFill>
              </a:uFill>
              <a:latin typeface="Arial"/>
            </a:endParaRPr>
          </a:p>
        </p:txBody>
      </p:sp>
      <p:sp>
        <p:nvSpPr>
          <p:cNvPr id="222" name="CustomShape 2"/>
          <p:cNvSpPr/>
          <p:nvPr/>
        </p:nvSpPr>
        <p:spPr>
          <a:xfrm>
            <a:off x="457200" y="1600200"/>
            <a:ext cx="2097360" cy="452484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Dockerized infrastructure</a:t>
            </a:r>
            <a:endParaRPr b="0" lang="ru-RU"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Unified interface</a:t>
            </a:r>
            <a:endParaRPr b="0" lang="ru-RU"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Configuration in .config or OS env</a:t>
            </a:r>
            <a:endParaRPr b="0" lang="ru-RU" sz="1800" spc="-1" strike="noStrike">
              <a:solidFill>
                <a:srgbClr val="000000"/>
              </a:solidFill>
              <a:uFill>
                <a:solidFill>
                  <a:srgbClr val="ffffff"/>
                </a:solidFill>
              </a:uFill>
              <a:latin typeface="Arial"/>
            </a:endParaRPr>
          </a:p>
        </p:txBody>
      </p:sp>
      <p:pic>
        <p:nvPicPr>
          <p:cNvPr id="223" name="Объект 19" descr=""/>
          <p:cNvPicPr/>
          <p:nvPr/>
        </p:nvPicPr>
        <p:blipFill>
          <a:blip r:embed="rId1"/>
          <a:stretch/>
        </p:blipFill>
        <p:spPr>
          <a:xfrm>
            <a:off x="3214080" y="843840"/>
            <a:ext cx="5389200" cy="5205960"/>
          </a:xfrm>
          <a:prstGeom prst="rect">
            <a:avLst/>
          </a:prstGeom>
          <a:ln>
            <a:noFill/>
          </a:ln>
        </p:spPr>
      </p:pic>
      <p:sp>
        <p:nvSpPr>
          <p:cNvPr id="224" name="CustomShape 3"/>
          <p:cNvSpPr/>
          <p:nvPr/>
        </p:nvSpPr>
        <p:spPr>
          <a:xfrm>
            <a:off x="827640" y="5619960"/>
            <a:ext cx="238536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A deployment case in container runtime.</a:t>
            </a:r>
            <a:endParaRPr b="0" lang="ru-RU"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Network Diagram of Experiment</a:t>
            </a:r>
            <a:endParaRPr b="0" lang="ru-RU" sz="1800" spc="-1" strike="noStrike">
              <a:solidFill>
                <a:srgbClr val="000000"/>
              </a:solidFill>
              <a:uFill>
                <a:solidFill>
                  <a:srgbClr val="ffffff"/>
                </a:solidFill>
              </a:uFill>
              <a:latin typeface="Arial"/>
            </a:endParaRPr>
          </a:p>
        </p:txBody>
      </p:sp>
      <p:pic>
        <p:nvPicPr>
          <p:cNvPr id="226" name="Объект 3" descr=""/>
          <p:cNvPicPr/>
          <p:nvPr/>
        </p:nvPicPr>
        <p:blipFill>
          <a:blip r:embed="rId1"/>
          <a:stretch/>
        </p:blipFill>
        <p:spPr>
          <a:xfrm>
            <a:off x="2195640" y="1124640"/>
            <a:ext cx="4535280" cy="4645800"/>
          </a:xfrm>
          <a:prstGeom prst="rect">
            <a:avLst/>
          </a:prstGeom>
          <a:ln>
            <a:noFill/>
          </a:ln>
        </p:spPr>
      </p:pic>
      <p:sp>
        <p:nvSpPr>
          <p:cNvPr id="227" name="CustomShape 2"/>
          <p:cNvSpPr/>
          <p:nvPr/>
        </p:nvSpPr>
        <p:spPr>
          <a:xfrm>
            <a:off x="827640" y="5619960"/>
            <a:ext cx="2385360" cy="4237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A network scheme of experiment</a:t>
            </a:r>
            <a:endParaRPr b="0" lang="ru-RU" sz="1800" spc="-1" strike="noStrike">
              <a:solidFill>
                <a:srgbClr val="000000"/>
              </a:solidFill>
              <a:uFill>
                <a:solidFill>
                  <a:srgbClr val="ffffff"/>
                </a:solidFill>
              </a:uFill>
              <a:latin typeface="Arial"/>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Рисунок 15" descr=""/>
          <p:cNvPicPr/>
          <p:nvPr/>
        </p:nvPicPr>
        <p:blipFill>
          <a:blip r:embed="rId1"/>
          <a:stretch/>
        </p:blipFill>
        <p:spPr>
          <a:xfrm>
            <a:off x="2211480" y="1347840"/>
            <a:ext cx="4719600" cy="4295160"/>
          </a:xfrm>
          <a:prstGeom prst="rect">
            <a:avLst/>
          </a:prstGeom>
          <a:ln>
            <a:noFill/>
          </a:ln>
        </p:spPr>
      </p:pic>
      <p:sp>
        <p:nvSpPr>
          <p:cNvPr id="229"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1/6</a:t>
            </a:r>
            <a:endParaRPr b="0" lang="ru-RU" sz="1800" spc="-1" strike="noStrike">
              <a:solidFill>
                <a:srgbClr val="000000"/>
              </a:solidFill>
              <a:uFill>
                <a:solidFill>
                  <a:srgbClr val="ffffff"/>
                </a:solidFill>
              </a:uFill>
              <a:latin typeface="Arial"/>
            </a:endParaRPr>
          </a:p>
        </p:txBody>
      </p:sp>
      <p:sp>
        <p:nvSpPr>
          <p:cNvPr id="230" name="CustomShape 2"/>
          <p:cNvSpPr/>
          <p:nvPr/>
        </p:nvSpPr>
        <p:spPr>
          <a:xfrm>
            <a:off x="457200" y="1600200"/>
            <a:ext cx="4037400" cy="4524840"/>
          </a:xfrm>
          <a:prstGeom prst="rect">
            <a:avLst/>
          </a:prstGeom>
          <a:noFill/>
          <a:ln>
            <a:noFill/>
          </a:ln>
        </p:spPr>
        <p:style>
          <a:lnRef idx="0"/>
          <a:fillRef idx="0"/>
          <a:effectRef idx="0"/>
          <a:fontRef idx="minor"/>
        </p:style>
      </p:sp>
      <p:sp>
        <p:nvSpPr>
          <p:cNvPr id="231" name="CustomShape 3"/>
          <p:cNvSpPr/>
          <p:nvPr/>
        </p:nvSpPr>
        <p:spPr>
          <a:xfrm>
            <a:off x="4648320" y="1600200"/>
            <a:ext cx="4037400" cy="4524840"/>
          </a:xfrm>
          <a:prstGeom prst="rect">
            <a:avLst/>
          </a:prstGeom>
          <a:noFill/>
          <a:ln>
            <a:noFill/>
          </a:ln>
        </p:spPr>
        <p:style>
          <a:lnRef idx="0"/>
          <a:fillRef idx="0"/>
          <a:effectRef idx="0"/>
          <a:fontRef idx="minor"/>
        </p:style>
      </p:sp>
      <p:sp>
        <p:nvSpPr>
          <p:cNvPr id="232" name="CustomShape 4"/>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Experiment Case 2 – Sub-Optimal Case</a:t>
            </a:r>
            <a:endParaRPr b="0" lang="ru-RU" sz="1800" spc="-1" strike="noStrike">
              <a:solidFill>
                <a:srgbClr val="000000"/>
              </a:solidFill>
              <a:uFill>
                <a:solidFill>
                  <a:srgbClr val="ffffff"/>
                </a:solidFill>
              </a:uFill>
              <a:latin typeface="Arial"/>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1/6</a:t>
            </a:r>
            <a:endParaRPr b="0" lang="ru-RU" sz="1800" spc="-1" strike="noStrike">
              <a:solidFill>
                <a:srgbClr val="000000"/>
              </a:solidFill>
              <a:uFill>
                <a:solidFill>
                  <a:srgbClr val="ffffff"/>
                </a:solidFill>
              </a:uFill>
              <a:latin typeface="Arial"/>
            </a:endParaRPr>
          </a:p>
        </p:txBody>
      </p:sp>
      <p:sp>
        <p:nvSpPr>
          <p:cNvPr id="234" name="CustomShape 2"/>
          <p:cNvSpPr/>
          <p:nvPr/>
        </p:nvSpPr>
        <p:spPr>
          <a:xfrm>
            <a:off x="457200" y="1600200"/>
            <a:ext cx="4037400" cy="4524840"/>
          </a:xfrm>
          <a:prstGeom prst="rect">
            <a:avLst/>
          </a:prstGeom>
          <a:noFill/>
          <a:ln>
            <a:noFill/>
          </a:ln>
        </p:spPr>
        <p:style>
          <a:lnRef idx="0"/>
          <a:fillRef idx="0"/>
          <a:effectRef idx="0"/>
          <a:fontRef idx="minor"/>
        </p:style>
      </p:sp>
      <p:sp>
        <p:nvSpPr>
          <p:cNvPr id="235" name="CustomShape 3"/>
          <p:cNvSpPr/>
          <p:nvPr/>
        </p:nvSpPr>
        <p:spPr>
          <a:xfrm>
            <a:off x="4648320" y="1600200"/>
            <a:ext cx="4037400" cy="4524840"/>
          </a:xfrm>
          <a:prstGeom prst="rect">
            <a:avLst/>
          </a:prstGeom>
          <a:noFill/>
          <a:ln>
            <a:noFill/>
          </a:ln>
        </p:spPr>
        <p:style>
          <a:lnRef idx="0"/>
          <a:fillRef idx="0"/>
          <a:effectRef idx="0"/>
          <a:fontRef idx="minor"/>
        </p:style>
      </p:sp>
      <p:pic>
        <p:nvPicPr>
          <p:cNvPr id="236" name="Рисунок 2" descr=""/>
          <p:cNvPicPr/>
          <p:nvPr/>
        </p:nvPicPr>
        <p:blipFill>
          <a:blip r:embed="rId1"/>
          <a:stretch/>
        </p:blipFill>
        <p:spPr>
          <a:xfrm>
            <a:off x="2211480" y="1352160"/>
            <a:ext cx="4719600" cy="4295160"/>
          </a:xfrm>
          <a:prstGeom prst="rect">
            <a:avLst/>
          </a:prstGeom>
          <a:ln>
            <a:noFill/>
          </a:ln>
        </p:spPr>
      </p:pic>
      <p:sp>
        <p:nvSpPr>
          <p:cNvPr id="237" name="CustomShape 4"/>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Experiment Case 1 – Uniform Case</a:t>
            </a:r>
            <a:endParaRPr b="0" lang="ru-RU" sz="1800" spc="-1" strike="noStrike">
              <a:solidFill>
                <a:srgbClr val="000000"/>
              </a:solidFill>
              <a:uFill>
                <a:solidFill>
                  <a:srgbClr val="ffffff"/>
                </a:solidFill>
              </a:uFill>
              <a:latin typeface="Arial"/>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215680" y="3966840"/>
            <a:ext cx="3024000" cy="424440"/>
          </a:xfrm>
          <a:prstGeom prst="rect">
            <a:avLst/>
          </a:prstGeom>
          <a:noFill/>
          <a:ln>
            <a:noFill/>
          </a:ln>
        </p:spPr>
        <p:style>
          <a:lnRef idx="0"/>
          <a:fillRef idx="0"/>
          <a:effectRef idx="0"/>
          <a:fontRef idx="minor"/>
        </p:style>
        <p:txBody>
          <a:bodyPr wrap="none"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Increasing coverage and capacity </a:t>
            </a:r>
            <a:endParaRPr b="0" lang="ru-RU" sz="1800" spc="-1" strike="noStrike">
              <a:solidFill>
                <a:srgbClr val="000000"/>
              </a:solidFill>
              <a:uFill>
                <a:solidFill>
                  <a:srgbClr val="ffffff"/>
                </a:solidFill>
              </a:uFill>
              <a:latin typeface="Arial"/>
            </a:endParaRPr>
          </a:p>
          <a:p>
            <a:pPr algn="ctr">
              <a:lnSpc>
                <a:spcPct val="100000"/>
              </a:lnSpc>
            </a:pPr>
            <a:r>
              <a:rPr b="0" lang="ru-RU" sz="1100" spc="-1" strike="noStrike">
                <a:solidFill>
                  <a:srgbClr val="000000"/>
                </a:solidFill>
                <a:uFill>
                  <a:solidFill>
                    <a:srgbClr val="ffffff"/>
                  </a:solidFill>
                </a:uFill>
                <a:latin typeface="Calibri"/>
                <a:ea typeface="DejaVu Sans"/>
              </a:rPr>
              <a:t>with UAV equipped with base stations[1]</a:t>
            </a:r>
            <a:endParaRPr b="0" lang="ru-RU" sz="1800" spc="-1" strike="noStrike">
              <a:solidFill>
                <a:srgbClr val="000000"/>
              </a:solidFill>
              <a:uFill>
                <a:solidFill>
                  <a:srgbClr val="ffffff"/>
                </a:solidFill>
              </a:uFill>
              <a:latin typeface="Arial"/>
            </a:endParaRPr>
          </a:p>
        </p:txBody>
      </p:sp>
      <p:sp>
        <p:nvSpPr>
          <p:cNvPr id="170" name="CustomShape 2"/>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Motivation</a:t>
            </a:r>
            <a:endParaRPr b="0" lang="ru-RU" sz="1800" spc="-1" strike="noStrike">
              <a:solidFill>
                <a:srgbClr val="000000"/>
              </a:solidFill>
              <a:uFill>
                <a:solidFill>
                  <a:srgbClr val="ffffff"/>
                </a:solidFill>
              </a:uFill>
              <a:latin typeface="Arial"/>
            </a:endParaRPr>
          </a:p>
        </p:txBody>
      </p:sp>
      <p:sp>
        <p:nvSpPr>
          <p:cNvPr id="171" name="CustomShape 3"/>
          <p:cNvSpPr/>
          <p:nvPr/>
        </p:nvSpPr>
        <p:spPr>
          <a:xfrm>
            <a:off x="457200" y="980640"/>
            <a:ext cx="8228520" cy="51004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Mobile users’ demand increasing</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Higher speed, lower latency</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More data and services</a:t>
            </a:r>
            <a:endParaRPr b="0" lang="ru-RU"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Tendency to be located closely to users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2G:  Macro-cells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3G - 4G: Micro-cells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5G: Pico-cells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Idea: </a:t>
            </a:r>
            <a:r>
              <a:rPr b="1" lang="ru-RU" sz="1800" spc="-1" strike="noStrike">
                <a:solidFill>
                  <a:srgbClr val="000000"/>
                </a:solidFill>
                <a:uFill>
                  <a:solidFill>
                    <a:srgbClr val="ffffff"/>
                  </a:solidFill>
                </a:uFill>
                <a:latin typeface="Arial"/>
                <a:ea typeface="DejaVu Sans"/>
              </a:rPr>
              <a:t>Unmanned Aerial Vehicle with</a:t>
            </a:r>
            <a:endParaRPr b="0" lang="ru-RU"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1" lang="ru-RU" sz="1800" spc="-1" strike="noStrike">
                <a:solidFill>
                  <a:srgbClr val="000000"/>
                </a:solidFill>
                <a:uFill>
                  <a:solidFill>
                    <a:srgbClr val="ffffff"/>
                  </a:solidFill>
                </a:uFill>
                <a:latin typeface="Arial"/>
                <a:ea typeface="DejaVu Sans"/>
              </a:rPr>
              <a:t>Base Stations (UAV-BS)</a:t>
            </a:r>
            <a:endParaRPr b="0" lang="ru-RU" sz="1800" spc="-1" strike="noStrike">
              <a:solidFill>
                <a:srgbClr val="000000"/>
              </a:solidFill>
              <a:uFill>
                <a:solidFill>
                  <a:srgbClr val="ffffff"/>
                </a:solidFill>
              </a:uFill>
              <a:latin typeface="Arial"/>
            </a:endParaRPr>
          </a:p>
          <a:p>
            <a:pPr marL="343080" indent="-342000">
              <a:lnSpc>
                <a:spcPct val="100000"/>
              </a:lnSpc>
              <a:buClr>
                <a:srgbClr val="000000"/>
              </a:buClr>
              <a:buFont typeface="Arial"/>
              <a:buChar char="•"/>
            </a:pPr>
            <a:r>
              <a:rPr b="0" lang="ru-RU" sz="1800" spc="-1" strike="noStrike">
                <a:solidFill>
                  <a:srgbClr val="000000"/>
                </a:solidFill>
                <a:uFill>
                  <a:solidFill>
                    <a:srgbClr val="ffffff"/>
                  </a:solidFill>
                </a:uFill>
                <a:latin typeface="Arial"/>
                <a:ea typeface="DejaVu Sans"/>
              </a:rPr>
              <a:t>Problems:</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How to design a placement algorithm? </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How to evaluate correctness of the algorithm?</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How to coordinate the elements of mobile</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1400" spc="-1" strike="noStrike">
                <a:solidFill>
                  <a:srgbClr val="000000"/>
                </a:solidFill>
                <a:uFill>
                  <a:solidFill>
                    <a:srgbClr val="ffffff"/>
                  </a:solidFill>
                </a:uFill>
                <a:latin typeface="Arial"/>
                <a:ea typeface="DejaVu Sans"/>
              </a:rPr>
              <a:t>communication system infrastructure?</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p:txBody>
      </p:sp>
      <p:pic>
        <p:nvPicPr>
          <p:cNvPr id="172" name="" descr=""/>
          <p:cNvPicPr/>
          <p:nvPr/>
        </p:nvPicPr>
        <p:blipFill>
          <a:blip r:embed="rId1"/>
          <a:stretch/>
        </p:blipFill>
        <p:spPr>
          <a:xfrm>
            <a:off x="5040000" y="980640"/>
            <a:ext cx="3672360" cy="29289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1/6</a:t>
            </a:r>
            <a:endParaRPr b="0" lang="ru-RU" sz="1800" spc="-1" strike="noStrike">
              <a:solidFill>
                <a:srgbClr val="000000"/>
              </a:solidFill>
              <a:uFill>
                <a:solidFill>
                  <a:srgbClr val="ffffff"/>
                </a:solidFill>
              </a:uFill>
              <a:latin typeface="Arial"/>
            </a:endParaRPr>
          </a:p>
        </p:txBody>
      </p:sp>
      <p:sp>
        <p:nvSpPr>
          <p:cNvPr id="239" name="CustomShape 2"/>
          <p:cNvSpPr/>
          <p:nvPr/>
        </p:nvSpPr>
        <p:spPr>
          <a:xfrm>
            <a:off x="457200" y="1600200"/>
            <a:ext cx="4037400" cy="4524840"/>
          </a:xfrm>
          <a:prstGeom prst="rect">
            <a:avLst/>
          </a:prstGeom>
          <a:noFill/>
          <a:ln>
            <a:noFill/>
          </a:ln>
        </p:spPr>
        <p:style>
          <a:lnRef idx="0"/>
          <a:fillRef idx="0"/>
          <a:effectRef idx="0"/>
          <a:fontRef idx="minor"/>
        </p:style>
      </p:sp>
      <p:sp>
        <p:nvSpPr>
          <p:cNvPr id="240" name="CustomShape 3"/>
          <p:cNvSpPr/>
          <p:nvPr/>
        </p:nvSpPr>
        <p:spPr>
          <a:xfrm>
            <a:off x="4648320" y="1600200"/>
            <a:ext cx="4037400" cy="4524840"/>
          </a:xfrm>
          <a:prstGeom prst="rect">
            <a:avLst/>
          </a:prstGeom>
          <a:noFill/>
          <a:ln>
            <a:noFill/>
          </a:ln>
        </p:spPr>
        <p:style>
          <a:lnRef idx="0"/>
          <a:fillRef idx="0"/>
          <a:effectRef idx="0"/>
          <a:fontRef idx="minor"/>
        </p:style>
      </p:sp>
      <p:sp>
        <p:nvSpPr>
          <p:cNvPr id="241" name="CustomShape 4"/>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Experiment Case 1 – Near- Uniform Case</a:t>
            </a:r>
            <a:endParaRPr b="0" lang="ru-RU" sz="1800" spc="-1" strike="noStrike">
              <a:solidFill>
                <a:srgbClr val="000000"/>
              </a:solidFill>
              <a:uFill>
                <a:solidFill>
                  <a:srgbClr val="ffffff"/>
                </a:solidFill>
              </a:uFill>
              <a:latin typeface="Arial"/>
            </a:endParaRPr>
          </a:p>
        </p:txBody>
      </p:sp>
      <p:pic>
        <p:nvPicPr>
          <p:cNvPr id="242" name="Рисунок 11" descr=""/>
          <p:cNvPicPr/>
          <p:nvPr/>
        </p:nvPicPr>
        <p:blipFill>
          <a:blip r:embed="rId1"/>
          <a:stretch/>
        </p:blipFill>
        <p:spPr>
          <a:xfrm>
            <a:off x="2211480" y="1352160"/>
            <a:ext cx="4681440" cy="426024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611640" y="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2/6</a:t>
            </a:r>
            <a:endParaRPr b="0" lang="ru-RU" sz="1800" spc="-1" strike="noStrike">
              <a:solidFill>
                <a:srgbClr val="000000"/>
              </a:solidFill>
              <a:uFill>
                <a:solidFill>
                  <a:srgbClr val="ffffff"/>
                </a:solidFill>
              </a:uFill>
              <a:latin typeface="Arial"/>
            </a:endParaRPr>
          </a:p>
        </p:txBody>
      </p:sp>
      <p:pic>
        <p:nvPicPr>
          <p:cNvPr id="244" name="Рисунок 2" descr=""/>
          <p:cNvPicPr/>
          <p:nvPr/>
        </p:nvPicPr>
        <p:blipFill>
          <a:blip r:embed="rId1"/>
          <a:stretch/>
        </p:blipFill>
        <p:spPr>
          <a:xfrm>
            <a:off x="1716840" y="476640"/>
            <a:ext cx="6080040" cy="5211360"/>
          </a:xfrm>
          <a:prstGeom prst="rect">
            <a:avLst/>
          </a:prstGeom>
          <a:ln>
            <a:noFill/>
          </a:ln>
        </p:spPr>
      </p:pic>
      <p:sp>
        <p:nvSpPr>
          <p:cNvPr id="245" name="CustomShape 2"/>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Overall Signal Quality (RSS) changes during the experiment.</a:t>
            </a:r>
            <a:endParaRPr b="0" lang="ru-RU" sz="18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611640" y="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3/6</a:t>
            </a:r>
            <a:endParaRPr b="0" lang="ru-RU" sz="1800" spc="-1" strike="noStrike">
              <a:solidFill>
                <a:srgbClr val="000000"/>
              </a:solidFill>
              <a:uFill>
                <a:solidFill>
                  <a:srgbClr val="ffffff"/>
                </a:solidFill>
              </a:uFill>
              <a:latin typeface="Arial"/>
            </a:endParaRPr>
          </a:p>
        </p:txBody>
      </p:sp>
      <p:pic>
        <p:nvPicPr>
          <p:cNvPr id="247" name="Рисунок 3" descr=""/>
          <p:cNvPicPr/>
          <p:nvPr/>
        </p:nvPicPr>
        <p:blipFill>
          <a:blip r:embed="rId1"/>
          <a:stretch/>
        </p:blipFill>
        <p:spPr>
          <a:xfrm>
            <a:off x="1835640" y="506880"/>
            <a:ext cx="6191640" cy="5306760"/>
          </a:xfrm>
          <a:prstGeom prst="rect">
            <a:avLst/>
          </a:prstGeom>
          <a:ln>
            <a:noFill/>
          </a:ln>
        </p:spPr>
      </p:pic>
      <p:sp>
        <p:nvSpPr>
          <p:cNvPr id="248" name="CustomShape 2"/>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Measured signal link speed for uplink and downlink. Mostly metrics are degraded, cannot truly rely on them. </a:t>
            </a:r>
            <a:endParaRPr b="0" lang="ru-RU" sz="18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611640" y="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4/6</a:t>
            </a:r>
            <a:endParaRPr b="0" lang="ru-RU" sz="1800" spc="-1" strike="noStrike">
              <a:solidFill>
                <a:srgbClr val="000000"/>
              </a:solidFill>
              <a:uFill>
                <a:solidFill>
                  <a:srgbClr val="ffffff"/>
                </a:solidFill>
              </a:uFill>
              <a:latin typeface="Arial"/>
            </a:endParaRPr>
          </a:p>
        </p:txBody>
      </p:sp>
      <p:pic>
        <p:nvPicPr>
          <p:cNvPr id="250" name="Рисунок 2" descr=""/>
          <p:cNvPicPr/>
          <p:nvPr/>
        </p:nvPicPr>
        <p:blipFill>
          <a:blip r:embed="rId1"/>
          <a:stretch/>
        </p:blipFill>
        <p:spPr>
          <a:xfrm>
            <a:off x="1475640" y="531360"/>
            <a:ext cx="6464520" cy="5541120"/>
          </a:xfrm>
          <a:prstGeom prst="rect">
            <a:avLst/>
          </a:prstGeom>
          <a:ln>
            <a:noFill/>
          </a:ln>
        </p:spPr>
      </p:pic>
      <p:sp>
        <p:nvSpPr>
          <p:cNvPr id="251" name="CustomShape 2"/>
          <p:cNvSpPr/>
          <p:nvPr/>
        </p:nvSpPr>
        <p:spPr>
          <a:xfrm>
            <a:off x="827640" y="5613840"/>
            <a:ext cx="7858080" cy="4237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Overall detected coordinates changes during the experiment. Clearly shown that GPS has measurement error.</a:t>
            </a:r>
            <a:endParaRPr b="0" lang="ru-RU" sz="18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611640" y="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5/6</a:t>
            </a:r>
            <a:endParaRPr b="0" lang="ru-RU" sz="1800" spc="-1" strike="noStrike">
              <a:solidFill>
                <a:srgbClr val="000000"/>
              </a:solidFill>
              <a:uFill>
                <a:solidFill>
                  <a:srgbClr val="ffffff"/>
                </a:solidFill>
              </a:uFill>
              <a:latin typeface="Arial"/>
            </a:endParaRPr>
          </a:p>
        </p:txBody>
      </p:sp>
      <p:pic>
        <p:nvPicPr>
          <p:cNvPr id="253" name="Рисунок 3" descr=""/>
          <p:cNvPicPr/>
          <p:nvPr/>
        </p:nvPicPr>
        <p:blipFill>
          <a:blip r:embed="rId1"/>
          <a:stretch/>
        </p:blipFill>
        <p:spPr>
          <a:xfrm>
            <a:off x="1547640" y="476640"/>
            <a:ext cx="6489720" cy="5562360"/>
          </a:xfrm>
          <a:prstGeom prst="rect">
            <a:avLst/>
          </a:prstGeom>
          <a:ln>
            <a:noFill/>
          </a:ln>
        </p:spPr>
      </p:pic>
      <p:sp>
        <p:nvSpPr>
          <p:cNvPr id="254" name="CustomShape 2"/>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The heatmap of quality of WI-FI signal by GPS coordinates.</a:t>
            </a:r>
            <a:endParaRPr b="0" lang="ru-RU" sz="18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 descr=""/>
          <p:cNvPicPr/>
          <p:nvPr/>
        </p:nvPicPr>
        <p:blipFill>
          <a:blip r:embed="rId1"/>
          <a:stretch/>
        </p:blipFill>
        <p:spPr>
          <a:xfrm>
            <a:off x="2058120" y="144000"/>
            <a:ext cx="5501520" cy="579528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611640" y="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Appendix. Experiment 6/6</a:t>
            </a:r>
            <a:endParaRPr b="0" lang="ru-RU" sz="1800" spc="-1" strike="noStrike">
              <a:solidFill>
                <a:srgbClr val="000000"/>
              </a:solidFill>
              <a:uFill>
                <a:solidFill>
                  <a:srgbClr val="ffffff"/>
                </a:solidFill>
              </a:uFill>
              <a:latin typeface="Arial"/>
            </a:endParaRPr>
          </a:p>
        </p:txBody>
      </p:sp>
      <p:pic>
        <p:nvPicPr>
          <p:cNvPr id="257" name="Рисунок 6" descr=""/>
          <p:cNvPicPr/>
          <p:nvPr/>
        </p:nvPicPr>
        <p:blipFill>
          <a:blip r:embed="rId1"/>
          <a:stretch/>
        </p:blipFill>
        <p:spPr>
          <a:xfrm>
            <a:off x="576000" y="576000"/>
            <a:ext cx="5255280" cy="3198960"/>
          </a:xfrm>
          <a:prstGeom prst="rect">
            <a:avLst/>
          </a:prstGeom>
          <a:ln>
            <a:noFill/>
          </a:ln>
        </p:spPr>
      </p:pic>
      <p:pic>
        <p:nvPicPr>
          <p:cNvPr id="258" name="Рисунок 4" descr=""/>
          <p:cNvPicPr/>
          <p:nvPr/>
        </p:nvPicPr>
        <p:blipFill>
          <a:blip r:embed="rId2"/>
          <a:stretch/>
        </p:blipFill>
        <p:spPr>
          <a:xfrm>
            <a:off x="6048000" y="561600"/>
            <a:ext cx="3065400" cy="5268600"/>
          </a:xfrm>
          <a:prstGeom prst="rect">
            <a:avLst/>
          </a:prstGeom>
          <a:ln>
            <a:noFill/>
          </a:ln>
        </p:spPr>
      </p:pic>
      <p:pic>
        <p:nvPicPr>
          <p:cNvPr id="259" name="Рисунок 7" descr=""/>
          <p:cNvPicPr/>
          <p:nvPr/>
        </p:nvPicPr>
        <p:blipFill>
          <a:blip r:embed="rId3"/>
          <a:stretch/>
        </p:blipFill>
        <p:spPr>
          <a:xfrm>
            <a:off x="576000" y="3803040"/>
            <a:ext cx="5255280" cy="222192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457200" y="274680"/>
            <a:ext cx="8228520" cy="560880"/>
          </a:xfrm>
          <a:prstGeom prst="rect">
            <a:avLst/>
          </a:prstGeom>
          <a:noFill/>
          <a:ln>
            <a:noFill/>
          </a:ln>
        </p:spPr>
        <p:style>
          <a:lnRef idx="0"/>
          <a:fillRef idx="0"/>
          <a:effectRef idx="0"/>
          <a:fontRef idx="minor"/>
        </p:style>
        <p:txBody>
          <a:bodyPr lIns="0" rIns="0" tIns="0" bIns="0" anchor="ctr"/>
          <a:p>
            <a:pPr algn="ctr">
              <a:lnSpc>
                <a:spcPct val="100000"/>
              </a:lnSpc>
            </a:pPr>
            <a:r>
              <a:rPr b="1" lang="ru-RU" sz="3000" spc="-1" strike="noStrike">
                <a:solidFill>
                  <a:srgbClr val="ff7900"/>
                </a:solidFill>
                <a:uFill>
                  <a:solidFill>
                    <a:srgbClr val="ffffff"/>
                  </a:solidFill>
                </a:uFill>
                <a:latin typeface="Arial"/>
                <a:ea typeface="DejaVu Sans"/>
              </a:rPr>
              <a:t>References</a:t>
            </a:r>
            <a:endParaRPr b="0" lang="ru-RU" sz="1800" spc="-1" strike="noStrike">
              <a:solidFill>
                <a:srgbClr val="000000"/>
              </a:solidFill>
              <a:uFill>
                <a:solidFill>
                  <a:srgbClr val="ffffff"/>
                </a:solidFill>
              </a:uFill>
              <a:latin typeface="Arial"/>
            </a:endParaRPr>
          </a:p>
        </p:txBody>
      </p:sp>
      <p:sp>
        <p:nvSpPr>
          <p:cNvPr id="261" name="CustomShape 2"/>
          <p:cNvSpPr/>
          <p:nvPr/>
        </p:nvSpPr>
        <p:spPr>
          <a:xfrm>
            <a:off x="576000" y="836280"/>
            <a:ext cx="8228520" cy="1060920"/>
          </a:xfrm>
          <a:prstGeom prst="rect">
            <a:avLst/>
          </a:prstGeom>
          <a:noFill/>
          <a:ln>
            <a:noFill/>
          </a:ln>
        </p:spPr>
        <p:style>
          <a:lnRef idx="0"/>
          <a:fillRef idx="0"/>
          <a:effectRef idx="0"/>
          <a:fontRef idx="minor"/>
        </p:style>
        <p:txBody>
          <a:bodyPr lIns="0" rIns="0" tIns="0" bIns="0" anchor="ctr"/>
          <a:p>
            <a:r>
              <a:rPr b="0" lang="ru-RU" sz="1800" spc="-1" strike="noStrike">
                <a:solidFill>
                  <a:srgbClr val="000000"/>
                </a:solidFill>
                <a:uFill>
                  <a:solidFill>
                    <a:srgbClr val="ffffff"/>
                  </a:solidFill>
                </a:uFill>
                <a:latin typeface="Calibri"/>
                <a:ea typeface="DejaVu Sans"/>
              </a:rPr>
              <a:t>1.https://www.researchgate.net/profile/Nan_Zhao4/publication/328853522/figure/fig2/AS:691359337938955@1541844319319/Small-cell-networks-based-on-mobile-UAV-base-stations-without-ground-SBSs.ppm </a:t>
            </a:r>
            <a:endParaRPr b="0" lang="ru-RU" sz="18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 General Use-Case for Possible Solution</a:t>
            </a:r>
            <a:endParaRPr b="0" lang="ru-RU" sz="1800" spc="-1" strike="noStrike">
              <a:solidFill>
                <a:srgbClr val="000000"/>
              </a:solidFill>
              <a:uFill>
                <a:solidFill>
                  <a:srgbClr val="ffffff"/>
                </a:solidFill>
              </a:uFill>
              <a:latin typeface="Arial"/>
            </a:endParaRPr>
          </a:p>
        </p:txBody>
      </p:sp>
      <p:pic>
        <p:nvPicPr>
          <p:cNvPr id="174" name="Объект 5" descr=""/>
          <p:cNvPicPr/>
          <p:nvPr/>
        </p:nvPicPr>
        <p:blipFill>
          <a:blip r:embed="rId1"/>
          <a:stretch/>
        </p:blipFill>
        <p:spPr>
          <a:xfrm>
            <a:off x="1547640" y="1052640"/>
            <a:ext cx="6586920" cy="4530600"/>
          </a:xfrm>
          <a:prstGeom prst="rect">
            <a:avLst/>
          </a:prstGeom>
          <a:ln>
            <a:noFill/>
          </a:ln>
        </p:spPr>
      </p:pic>
      <p:sp>
        <p:nvSpPr>
          <p:cNvPr id="175" name="CustomShape 2"/>
          <p:cNvSpPr/>
          <p:nvPr/>
        </p:nvSpPr>
        <p:spPr>
          <a:xfrm>
            <a:off x="2627640" y="5584680"/>
            <a:ext cx="399492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A Generalized Use-Case for a Placement Algorithm Experimental Framework</a:t>
            </a:r>
            <a:endParaRPr b="0" lang="ru-RU"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Abstract System Design</a:t>
            </a:r>
            <a:endParaRPr b="0" lang="ru-RU" sz="1800" spc="-1" strike="noStrike">
              <a:solidFill>
                <a:srgbClr val="000000"/>
              </a:solidFill>
              <a:uFill>
                <a:solidFill>
                  <a:srgbClr val="ffffff"/>
                </a:solidFill>
              </a:uFill>
              <a:latin typeface="Arial"/>
            </a:endParaRPr>
          </a:p>
        </p:txBody>
      </p:sp>
      <p:pic>
        <p:nvPicPr>
          <p:cNvPr id="177" name="Объект 3" descr=""/>
          <p:cNvPicPr/>
          <p:nvPr/>
        </p:nvPicPr>
        <p:blipFill>
          <a:blip r:embed="rId1"/>
          <a:stretch/>
        </p:blipFill>
        <p:spPr>
          <a:xfrm>
            <a:off x="1331640" y="1092600"/>
            <a:ext cx="6191640" cy="4428360"/>
          </a:xfrm>
          <a:prstGeom prst="rect">
            <a:avLst/>
          </a:prstGeom>
          <a:ln>
            <a:noFill/>
          </a:ln>
        </p:spPr>
      </p:pic>
      <p:sp>
        <p:nvSpPr>
          <p:cNvPr id="178" name="CustomShape 2"/>
          <p:cNvSpPr/>
          <p:nvPr/>
        </p:nvSpPr>
        <p:spPr>
          <a:xfrm>
            <a:off x="1763640" y="5733360"/>
            <a:ext cx="5615640" cy="4237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Abstract Design for component interaction for the given possible problem solution</a:t>
            </a:r>
            <a:endParaRPr b="0" lang="ru-RU"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Framework Architecture Description</a:t>
            </a:r>
            <a:endParaRPr b="0" lang="ru-RU" sz="1800" spc="-1" strike="noStrike">
              <a:solidFill>
                <a:srgbClr val="000000"/>
              </a:solidFill>
              <a:uFill>
                <a:solidFill>
                  <a:srgbClr val="ffffff"/>
                </a:solidFill>
              </a:uFill>
              <a:latin typeface="Arial"/>
            </a:endParaRPr>
          </a:p>
        </p:txBody>
      </p:sp>
      <p:pic>
        <p:nvPicPr>
          <p:cNvPr id="180" name="Рисунок 4" descr=""/>
          <p:cNvPicPr/>
          <p:nvPr/>
        </p:nvPicPr>
        <p:blipFill>
          <a:blip r:embed="rId1"/>
          <a:stretch/>
        </p:blipFill>
        <p:spPr>
          <a:xfrm>
            <a:off x="1656000" y="979560"/>
            <a:ext cx="5830920" cy="4343760"/>
          </a:xfrm>
          <a:prstGeom prst="rect">
            <a:avLst/>
          </a:prstGeom>
          <a:ln>
            <a:noFill/>
          </a:ln>
        </p:spPr>
      </p:pic>
      <p:sp>
        <p:nvSpPr>
          <p:cNvPr id="181" name="CustomShape 2"/>
          <p:cNvSpPr/>
          <p:nvPr/>
        </p:nvSpPr>
        <p:spPr>
          <a:xfrm>
            <a:off x="5940000" y="3717000"/>
            <a:ext cx="1630080" cy="3452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ea typeface="DejaVu Sans"/>
              </a:rPr>
              <a:t>GPS_Tracker</a:t>
            </a:r>
            <a:endParaRPr b="0" lang="ru-RU" sz="1800" spc="-1" strike="noStrike">
              <a:solidFill>
                <a:srgbClr val="000000"/>
              </a:solidFill>
              <a:uFill>
                <a:solidFill>
                  <a:srgbClr val="ffffff"/>
                </a:solidFill>
              </a:uFill>
              <a:latin typeface="Arial"/>
            </a:endParaRPr>
          </a:p>
        </p:txBody>
      </p:sp>
      <p:sp>
        <p:nvSpPr>
          <p:cNvPr id="182" name="CustomShape 3"/>
          <p:cNvSpPr/>
          <p:nvPr/>
        </p:nvSpPr>
        <p:spPr>
          <a:xfrm>
            <a:off x="771120" y="4878720"/>
            <a:ext cx="1602360" cy="4309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ea typeface="DejaVu Sans"/>
              </a:rPr>
              <a:t>GPS_Android</a:t>
            </a:r>
            <a:endParaRPr b="0" lang="ru-RU" sz="1800" spc="-1" strike="noStrike">
              <a:solidFill>
                <a:srgbClr val="000000"/>
              </a:solidFill>
              <a:uFill>
                <a:solidFill>
                  <a:srgbClr val="ffffff"/>
                </a:solidFill>
              </a:uFill>
              <a:latin typeface="Arial"/>
            </a:endParaRPr>
          </a:p>
        </p:txBody>
      </p:sp>
      <p:sp>
        <p:nvSpPr>
          <p:cNvPr id="183" name="CustomShape 4"/>
          <p:cNvSpPr/>
          <p:nvPr/>
        </p:nvSpPr>
        <p:spPr>
          <a:xfrm>
            <a:off x="627120" y="2630520"/>
            <a:ext cx="1798920" cy="4309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800" spc="-1" strike="noStrike">
                <a:solidFill>
                  <a:srgbClr val="000000"/>
                </a:solidFill>
                <a:uFill>
                  <a:solidFill>
                    <a:srgbClr val="ffffff"/>
                  </a:solidFill>
                </a:uFill>
                <a:latin typeface="Arial"/>
                <a:ea typeface="DejaVu Sans"/>
              </a:rPr>
              <a:t>GPS_Frontend</a:t>
            </a:r>
            <a:endParaRPr b="0" lang="ru-RU" sz="1800" spc="-1" strike="noStrike">
              <a:solidFill>
                <a:srgbClr val="000000"/>
              </a:solidFill>
              <a:uFill>
                <a:solidFill>
                  <a:srgbClr val="ffffff"/>
                </a:solidFill>
              </a:uFill>
              <a:latin typeface="Arial"/>
            </a:endParaRPr>
          </a:p>
        </p:txBody>
      </p:sp>
      <p:sp>
        <p:nvSpPr>
          <p:cNvPr id="184" name="CustomShape 5"/>
          <p:cNvSpPr/>
          <p:nvPr/>
        </p:nvSpPr>
        <p:spPr>
          <a:xfrm>
            <a:off x="827640" y="5686560"/>
            <a:ext cx="7858080" cy="42372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Three main component of framework: a phone (GPS_Android), user interface (GPS_Frontend), data processing (GPS_Tracker)</a:t>
            </a:r>
            <a:endParaRPr b="0" lang="ru-RU"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nSpc>
                <a:spcPct val="100000"/>
              </a:lnSpc>
            </a:pPr>
            <a:r>
              <a:rPr b="1" lang="ru-RU" sz="3000" spc="-1" strike="noStrike">
                <a:solidFill>
                  <a:srgbClr val="ff7900"/>
                </a:solidFill>
                <a:uFill>
                  <a:solidFill>
                    <a:srgbClr val="ffffff"/>
                  </a:solidFill>
                </a:uFill>
                <a:latin typeface="Arial"/>
                <a:ea typeface="DejaVu Sans"/>
              </a:rPr>
              <a:t>Android Component</a:t>
            </a:r>
            <a:endParaRPr b="0" lang="ru-RU" sz="1800" spc="-1" strike="noStrike">
              <a:solidFill>
                <a:srgbClr val="000000"/>
              </a:solidFill>
              <a:uFill>
                <a:solidFill>
                  <a:srgbClr val="ffffff"/>
                </a:solidFill>
              </a:uFill>
              <a:latin typeface="Arial"/>
            </a:endParaRPr>
          </a:p>
        </p:txBody>
      </p:sp>
      <p:sp>
        <p:nvSpPr>
          <p:cNvPr id="186" name="CustomShape 2"/>
          <p:cNvSpPr/>
          <p:nvPr/>
        </p:nvSpPr>
        <p:spPr>
          <a:xfrm>
            <a:off x="457200" y="980640"/>
            <a:ext cx="8228520" cy="5100480"/>
          </a:xfrm>
          <a:prstGeom prst="rect">
            <a:avLst/>
          </a:prstGeom>
          <a:noFill/>
          <a:ln>
            <a:noFill/>
          </a:ln>
        </p:spPr>
        <p:style>
          <a:lnRef idx="0"/>
          <a:fillRef idx="0"/>
          <a:effectRef idx="0"/>
          <a:fontRef idx="minor"/>
        </p:style>
        <p:txBody>
          <a:bodyPr lIns="90000" rIns="90000" tIns="45000" bIns="45000"/>
          <a:p>
            <a:pPr marL="343080" indent="-342000">
              <a:lnSpc>
                <a:spcPct val="100000"/>
              </a:lnSpc>
              <a:buClr>
                <a:srgbClr val="000000"/>
              </a:buClr>
              <a:buFont typeface="Arial"/>
              <a:buChar char="•"/>
            </a:pPr>
            <a:r>
              <a:rPr b="0" lang="ru-RU" sz="2800" spc="-1" strike="noStrike">
                <a:solidFill>
                  <a:srgbClr val="000000"/>
                </a:solidFill>
                <a:uFill>
                  <a:solidFill>
                    <a:srgbClr val="ffffff"/>
                  </a:solidFill>
                </a:uFill>
                <a:latin typeface="Arial"/>
                <a:ea typeface="DejaVu Sans"/>
              </a:rPr>
              <a:t>Measure: </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GNSS location</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RSS of Wifi connection</a:t>
            </a:r>
            <a:endParaRPr b="0" lang="ru-RU" sz="1800" spc="-1" strike="noStrike">
              <a:solidFill>
                <a:srgbClr val="000000"/>
              </a:solidFill>
              <a:uFill>
                <a:solidFill>
                  <a:srgbClr val="ffffff"/>
                </a:solidFill>
              </a:uFill>
              <a:latin typeface="Arial"/>
            </a:endParaRPr>
          </a:p>
          <a:p>
            <a:pPr lvl="1" marL="743040" indent="-284760">
              <a:lnSpc>
                <a:spcPct val="100000"/>
              </a:lnSpc>
              <a:buClr>
                <a:srgbClr val="000000"/>
              </a:buClr>
              <a:buFont typeface="Arial"/>
              <a:buChar char="–"/>
            </a:pPr>
            <a:r>
              <a:rPr b="0" lang="ru-RU" sz="2000" spc="-1" strike="noStrike">
                <a:solidFill>
                  <a:srgbClr val="000000"/>
                </a:solidFill>
                <a:uFill>
                  <a:solidFill>
                    <a:srgbClr val="ffffff"/>
                  </a:solidFill>
                </a:uFill>
                <a:latin typeface="Arial"/>
                <a:ea typeface="DejaVu Sans"/>
              </a:rPr>
              <a:t>Connection speed </a:t>
            </a:r>
            <a:endParaRPr b="0" lang="ru-RU" sz="1800" spc="-1" strike="noStrike">
              <a:solidFill>
                <a:srgbClr val="000000"/>
              </a:solidFill>
              <a:uFill>
                <a:solidFill>
                  <a:srgbClr val="ffffff"/>
                </a:solidFill>
              </a:uFill>
              <a:latin typeface="Arial"/>
            </a:endParaRPr>
          </a:p>
          <a:p>
            <a:pPr>
              <a:lnSpc>
                <a:spcPct val="100000"/>
              </a:lnSpc>
            </a:pPr>
            <a:endParaRPr b="0" lang="ru-RU" sz="1800" spc="-1" strike="noStrike">
              <a:solidFill>
                <a:srgbClr val="000000"/>
              </a:solidFill>
              <a:uFill>
                <a:solidFill>
                  <a:srgbClr val="ffffff"/>
                </a:solidFill>
              </a:uFill>
              <a:latin typeface="Arial"/>
            </a:endParaRPr>
          </a:p>
        </p:txBody>
      </p:sp>
      <p:pic>
        <p:nvPicPr>
          <p:cNvPr id="187" name="Рисунок 3" descr=""/>
          <p:cNvPicPr/>
          <p:nvPr/>
        </p:nvPicPr>
        <p:blipFill>
          <a:blip r:embed="rId1"/>
          <a:stretch/>
        </p:blipFill>
        <p:spPr>
          <a:xfrm>
            <a:off x="6559560" y="166680"/>
            <a:ext cx="2413800" cy="5239080"/>
          </a:xfrm>
          <a:prstGeom prst="rect">
            <a:avLst/>
          </a:prstGeom>
          <a:ln>
            <a:noFill/>
          </a:ln>
        </p:spPr>
      </p:pic>
      <p:sp>
        <p:nvSpPr>
          <p:cNvPr id="188" name="CustomShape 3"/>
          <p:cNvSpPr/>
          <p:nvPr/>
        </p:nvSpPr>
        <p:spPr>
          <a:xfrm>
            <a:off x="6559560" y="5514840"/>
            <a:ext cx="2583360" cy="4244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GPS_Android installed on an Android SmartPhone</a:t>
            </a:r>
            <a:endParaRPr b="0" lang="ru-RU"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 descr=""/>
          <p:cNvPicPr/>
          <p:nvPr/>
        </p:nvPicPr>
        <p:blipFill>
          <a:blip r:embed="rId1"/>
          <a:stretch/>
        </p:blipFill>
        <p:spPr>
          <a:xfrm>
            <a:off x="5688000" y="72000"/>
            <a:ext cx="3360960" cy="5975640"/>
          </a:xfrm>
          <a:prstGeom prst="rect">
            <a:avLst/>
          </a:prstGeom>
          <a:ln>
            <a:noFill/>
          </a:ln>
        </p:spPr>
      </p:pic>
      <p:sp>
        <p:nvSpPr>
          <p:cNvPr id="190" name="CustomShape 1"/>
          <p:cNvSpPr/>
          <p:nvPr/>
        </p:nvSpPr>
        <p:spPr>
          <a:xfrm>
            <a:off x="504000" y="936000"/>
            <a:ext cx="4837680" cy="1336680"/>
          </a:xfrm>
          <a:prstGeom prst="rect">
            <a:avLst/>
          </a:prstGeom>
          <a:noFill/>
          <a:ln>
            <a:noFill/>
          </a:ln>
        </p:spPr>
        <p:style>
          <a:lnRef idx="0"/>
          <a:fillRef idx="0"/>
          <a:effectRef idx="0"/>
          <a:fontRef idx="minor"/>
        </p:style>
        <p:txBody>
          <a:bodyPr lIns="90000" rIns="90000" tIns="45000" bIns="45000"/>
          <a:p>
            <a:pPr>
              <a:lnSpc>
                <a:spcPct val="100000"/>
              </a:lnSpc>
            </a:pPr>
            <a:r>
              <a:rPr b="0" lang="ru-RU" sz="2800" spc="-1" strike="noStrike">
                <a:solidFill>
                  <a:srgbClr val="000000"/>
                </a:solidFill>
                <a:uFill>
                  <a:solidFill>
                    <a:srgbClr val="ffffff"/>
                  </a:solidFill>
                </a:uFill>
                <a:latin typeface="Arial"/>
              </a:rPr>
              <a:t>Activities:</a:t>
            </a:r>
            <a:endParaRPr b="0" lang="ru-RU" sz="1800" spc="-1" strike="noStrike">
              <a:solidFill>
                <a:srgbClr val="000000"/>
              </a:solidFill>
              <a:uFill>
                <a:solidFill>
                  <a:srgbClr val="ffffff"/>
                </a:solidFill>
              </a:uFill>
              <a:latin typeface="Arial"/>
            </a:endParaRPr>
          </a:p>
          <a:p>
            <a:pPr>
              <a:lnSpc>
                <a:spcPct val="100000"/>
              </a:lnSpc>
            </a:pPr>
            <a:r>
              <a:rPr b="0" lang="ru-RU" sz="2000" spc="-1" strike="noStrike">
                <a:solidFill>
                  <a:srgbClr val="000000"/>
                </a:solidFill>
                <a:uFill>
                  <a:solidFill>
                    <a:srgbClr val="ffffff"/>
                  </a:solidFill>
                </a:uFill>
                <a:latin typeface="Arial"/>
              </a:rPr>
              <a:t>Send measurement result to given server</a:t>
            </a:r>
            <a:endParaRPr b="0" lang="ru-RU" sz="1800" spc="-1" strike="noStrike">
              <a:solidFill>
                <a:srgbClr val="000000"/>
              </a:solidFill>
              <a:uFill>
                <a:solidFill>
                  <a:srgbClr val="ffffff"/>
                </a:solidFill>
              </a:uFill>
              <a:latin typeface="Arial"/>
            </a:endParaRPr>
          </a:p>
          <a:p>
            <a:pPr>
              <a:lnSpc>
                <a:spcPct val="100000"/>
              </a:lnSpc>
            </a:pPr>
            <a:r>
              <a:rPr b="0" lang="ru-RU" sz="2000" spc="-1" strike="noStrike">
                <a:solidFill>
                  <a:srgbClr val="000000"/>
                </a:solidFill>
                <a:uFill>
                  <a:solidFill>
                    <a:srgbClr val="ffffff"/>
                  </a:solidFill>
                </a:uFill>
                <a:latin typeface="Arial"/>
              </a:rPr>
              <a:t>Measure data periodicaly with given </a:t>
            </a:r>
            <a:endParaRPr b="0" lang="ru-RU" sz="1800" spc="-1" strike="noStrike">
              <a:solidFill>
                <a:srgbClr val="000000"/>
              </a:solidFill>
              <a:uFill>
                <a:solidFill>
                  <a:srgbClr val="ffffff"/>
                </a:solidFill>
              </a:uFill>
              <a:latin typeface="Arial"/>
            </a:endParaRPr>
          </a:p>
          <a:p>
            <a:pPr>
              <a:lnSpc>
                <a:spcPct val="100000"/>
              </a:lnSpc>
            </a:pPr>
            <a:r>
              <a:rPr b="0" lang="ru-RU" sz="2000" spc="-1" strike="noStrike">
                <a:solidFill>
                  <a:srgbClr val="000000"/>
                </a:solidFill>
                <a:uFill>
                  <a:solidFill>
                    <a:srgbClr val="ffffff"/>
                  </a:solidFill>
                </a:uFill>
                <a:latin typeface="Arial"/>
              </a:rPr>
              <a:t>timeout on background</a:t>
            </a:r>
            <a:endParaRPr b="0" lang="ru-RU"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 name="" descr=""/>
          <p:cNvPicPr/>
          <p:nvPr/>
        </p:nvPicPr>
        <p:blipFill>
          <a:blip r:embed="rId1"/>
          <a:stretch/>
        </p:blipFill>
        <p:spPr>
          <a:xfrm>
            <a:off x="504000" y="1584000"/>
            <a:ext cx="8627760" cy="338400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274680"/>
            <a:ext cx="8228520" cy="560880"/>
          </a:xfrm>
          <a:prstGeom prst="rect">
            <a:avLst/>
          </a:prstGeom>
          <a:noFill/>
          <a:ln>
            <a:noFill/>
          </a:ln>
        </p:spPr>
        <p:style>
          <a:lnRef idx="0"/>
          <a:fillRef idx="0"/>
          <a:effectRef idx="0"/>
          <a:fontRef idx="minor"/>
        </p:style>
        <p:txBody>
          <a:bodyPr lIns="90000" rIns="90000" tIns="45000" bIns="45000" anchor="ctr"/>
          <a:p>
            <a:pPr algn="ctr">
              <a:lnSpc>
                <a:spcPct val="100000"/>
              </a:lnSpc>
            </a:pPr>
            <a:r>
              <a:rPr b="1" lang="ru-RU" sz="3000" spc="-1" strike="noStrike">
                <a:solidFill>
                  <a:srgbClr val="ff7900"/>
                </a:solidFill>
                <a:uFill>
                  <a:solidFill>
                    <a:srgbClr val="ffffff"/>
                  </a:solidFill>
                </a:uFill>
                <a:latin typeface="Arial"/>
                <a:ea typeface="DejaVu Sans"/>
              </a:rPr>
              <a:t>UI Component</a:t>
            </a:r>
            <a:endParaRPr b="0" lang="ru-RU" sz="1800" spc="-1" strike="noStrike">
              <a:solidFill>
                <a:srgbClr val="000000"/>
              </a:solidFill>
              <a:uFill>
                <a:solidFill>
                  <a:srgbClr val="ffffff"/>
                </a:solidFill>
              </a:uFill>
              <a:latin typeface="Arial"/>
            </a:endParaRPr>
          </a:p>
        </p:txBody>
      </p:sp>
      <p:pic>
        <p:nvPicPr>
          <p:cNvPr id="193" name="Рисунок 3" descr=""/>
          <p:cNvPicPr/>
          <p:nvPr/>
        </p:nvPicPr>
        <p:blipFill>
          <a:blip r:embed="rId1"/>
          <a:stretch/>
        </p:blipFill>
        <p:spPr>
          <a:xfrm>
            <a:off x="576000" y="1656000"/>
            <a:ext cx="8480880" cy="3958920"/>
          </a:xfrm>
          <a:prstGeom prst="rect">
            <a:avLst/>
          </a:prstGeom>
          <a:ln>
            <a:noFill/>
          </a:ln>
        </p:spPr>
      </p:pic>
      <p:sp>
        <p:nvSpPr>
          <p:cNvPr id="194" name="Line 2"/>
          <p:cNvSpPr/>
          <p:nvPr/>
        </p:nvSpPr>
        <p:spPr>
          <a:xfrm>
            <a:off x="1728000" y="1413720"/>
            <a:ext cx="360000" cy="746280"/>
          </a:xfrm>
          <a:prstGeom prst="line">
            <a:avLst/>
          </a:prstGeom>
          <a:ln>
            <a:solidFill>
              <a:srgbClr val="000000"/>
            </a:solidFill>
            <a:tailEnd len="med" type="triangle" w="med"/>
          </a:ln>
        </p:spPr>
        <p:style>
          <a:lnRef idx="0"/>
          <a:fillRef idx="0"/>
          <a:effectRef idx="0"/>
          <a:fontRef idx="minor"/>
        </p:style>
      </p:sp>
      <p:sp>
        <p:nvSpPr>
          <p:cNvPr id="195" name="Line 3"/>
          <p:cNvSpPr/>
          <p:nvPr/>
        </p:nvSpPr>
        <p:spPr>
          <a:xfrm flipH="1">
            <a:off x="1656000" y="5147280"/>
            <a:ext cx="1475640" cy="108720"/>
          </a:xfrm>
          <a:prstGeom prst="line">
            <a:avLst/>
          </a:prstGeom>
          <a:ln>
            <a:solidFill>
              <a:srgbClr val="000000"/>
            </a:solidFill>
            <a:tailEnd len="med" type="triangle" w="med"/>
          </a:ln>
        </p:spPr>
        <p:style>
          <a:lnRef idx="0"/>
          <a:fillRef idx="0"/>
          <a:effectRef idx="0"/>
          <a:fontRef idx="minor"/>
        </p:style>
      </p:sp>
      <p:sp>
        <p:nvSpPr>
          <p:cNvPr id="196" name="Line 4"/>
          <p:cNvSpPr/>
          <p:nvPr/>
        </p:nvSpPr>
        <p:spPr>
          <a:xfrm flipH="1">
            <a:off x="5832000" y="1466280"/>
            <a:ext cx="792000" cy="1341720"/>
          </a:xfrm>
          <a:prstGeom prst="line">
            <a:avLst/>
          </a:prstGeom>
          <a:ln>
            <a:solidFill>
              <a:srgbClr val="000000"/>
            </a:solidFill>
            <a:tailEnd len="med" type="triangle" w="med"/>
          </a:ln>
        </p:spPr>
        <p:style>
          <a:lnRef idx="0"/>
          <a:fillRef idx="0"/>
          <a:effectRef idx="0"/>
          <a:fontRef idx="minor"/>
        </p:style>
      </p:sp>
      <p:sp>
        <p:nvSpPr>
          <p:cNvPr id="197" name="CustomShape 5"/>
          <p:cNvSpPr/>
          <p:nvPr/>
        </p:nvSpPr>
        <p:spPr>
          <a:xfrm>
            <a:off x="6264000" y="864000"/>
            <a:ext cx="2537280" cy="601200"/>
          </a:xfrm>
          <a:prstGeom prst="rect">
            <a:avLst/>
          </a:prstGeom>
          <a:noFill/>
          <a:ln>
            <a:noFill/>
          </a:ln>
        </p:spPr>
        <p:style>
          <a:lnRef idx="0"/>
          <a:fillRef idx="0"/>
          <a:effectRef idx="0"/>
          <a:fontRef idx="minor"/>
        </p:style>
        <p:txBody>
          <a:bodyPr lIns="90000" rIns="90000" tIns="45000" bIns="45000"/>
          <a:p>
            <a:pPr>
              <a:lnSpc>
                <a:spcPct val="100000"/>
              </a:lnSpc>
            </a:pPr>
            <a:r>
              <a:rPr b="0" lang="ru-RU" sz="1800" spc="-1" strike="noStrike">
                <a:solidFill>
                  <a:srgbClr val="000000"/>
                </a:solidFill>
                <a:uFill>
                  <a:solidFill>
                    <a:srgbClr val="ffffff"/>
                  </a:solidFill>
                </a:uFill>
                <a:latin typeface="Arial"/>
                <a:ea typeface="DejaVu Sans"/>
              </a:rPr>
              <a:t>Location data on given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ea typeface="DejaVu Sans"/>
              </a:rPr>
              <a:t>timeframe</a:t>
            </a:r>
            <a:endParaRPr b="0" lang="ru-RU" sz="1800" spc="-1" strike="noStrike">
              <a:solidFill>
                <a:srgbClr val="000000"/>
              </a:solidFill>
              <a:uFill>
                <a:solidFill>
                  <a:srgbClr val="ffffff"/>
                </a:solidFill>
              </a:uFill>
              <a:latin typeface="Arial"/>
            </a:endParaRPr>
          </a:p>
        </p:txBody>
      </p:sp>
      <p:sp>
        <p:nvSpPr>
          <p:cNvPr id="198" name="CustomShape 6"/>
          <p:cNvSpPr/>
          <p:nvPr/>
        </p:nvSpPr>
        <p:spPr>
          <a:xfrm>
            <a:off x="826560" y="325800"/>
            <a:ext cx="1548360" cy="1113120"/>
          </a:xfrm>
          <a:prstGeom prst="rect">
            <a:avLst/>
          </a:prstGeom>
          <a:noFill/>
          <a:ln>
            <a:noFill/>
          </a:ln>
        </p:spPr>
        <p:style>
          <a:lnRef idx="0"/>
          <a:fillRef idx="0"/>
          <a:effectRef idx="0"/>
          <a:fontRef idx="minor"/>
        </p:style>
        <p:txBody>
          <a:bodyPr lIns="90000" rIns="90000" tIns="45000" bIns="45000"/>
          <a:p>
            <a:pPr>
              <a:lnSpc>
                <a:spcPct val="100000"/>
              </a:lnSpc>
            </a:pPr>
            <a:r>
              <a:rPr b="0" lang="ru-RU" sz="1800" spc="-1" strike="noStrike">
                <a:solidFill>
                  <a:srgbClr val="000000"/>
                </a:solidFill>
                <a:uFill>
                  <a:solidFill>
                    <a:srgbClr val="ffffff"/>
                  </a:solidFill>
                </a:uFill>
                <a:latin typeface="Arial"/>
                <a:ea typeface="DejaVu Sans"/>
              </a:rPr>
              <a:t>Timeframe,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ea typeface="DejaVu Sans"/>
              </a:rPr>
              <a:t>update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ea typeface="DejaVu Sans"/>
              </a:rPr>
              <a:t>frequency</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ea typeface="DejaVu Sans"/>
              </a:rPr>
              <a:t>configuration </a:t>
            </a:r>
            <a:endParaRPr b="0" lang="ru-RU" sz="1800" spc="-1" strike="noStrike">
              <a:solidFill>
                <a:srgbClr val="000000"/>
              </a:solidFill>
              <a:uFill>
                <a:solidFill>
                  <a:srgbClr val="ffffff"/>
                </a:solidFill>
              </a:uFill>
              <a:latin typeface="Arial"/>
            </a:endParaRPr>
          </a:p>
        </p:txBody>
      </p:sp>
      <p:sp>
        <p:nvSpPr>
          <p:cNvPr id="199" name="CustomShape 7"/>
          <p:cNvSpPr/>
          <p:nvPr/>
        </p:nvSpPr>
        <p:spPr>
          <a:xfrm>
            <a:off x="3132000" y="4842360"/>
            <a:ext cx="1218960" cy="601200"/>
          </a:xfrm>
          <a:prstGeom prst="rect">
            <a:avLst/>
          </a:prstGeom>
          <a:noFill/>
          <a:ln>
            <a:noFill/>
          </a:ln>
        </p:spPr>
        <p:style>
          <a:lnRef idx="0"/>
          <a:fillRef idx="0"/>
          <a:effectRef idx="0"/>
          <a:fontRef idx="minor"/>
        </p:style>
        <p:txBody>
          <a:bodyPr lIns="90000" rIns="90000" tIns="45000" bIns="45000"/>
          <a:p>
            <a:pPr>
              <a:lnSpc>
                <a:spcPct val="100000"/>
              </a:lnSpc>
            </a:pPr>
            <a:r>
              <a:rPr b="0" lang="ru-RU" sz="1800" spc="-1" strike="noStrike">
                <a:solidFill>
                  <a:srgbClr val="000000"/>
                </a:solidFill>
                <a:uFill>
                  <a:solidFill>
                    <a:srgbClr val="ffffff"/>
                  </a:solidFill>
                </a:uFill>
                <a:latin typeface="Arial"/>
                <a:ea typeface="DejaVu Sans"/>
              </a:rPr>
              <a:t>Database </a:t>
            </a:r>
            <a:endParaRPr b="0" lang="ru-RU" sz="1800" spc="-1" strike="noStrike">
              <a:solidFill>
                <a:srgbClr val="000000"/>
              </a:solidFill>
              <a:uFill>
                <a:solidFill>
                  <a:srgbClr val="ffffff"/>
                </a:solidFill>
              </a:uFill>
              <a:latin typeface="Arial"/>
            </a:endParaRPr>
          </a:p>
          <a:p>
            <a:pPr>
              <a:lnSpc>
                <a:spcPct val="100000"/>
              </a:lnSpc>
            </a:pPr>
            <a:r>
              <a:rPr b="0" lang="ru-RU" sz="1800" spc="-1" strike="noStrike">
                <a:solidFill>
                  <a:srgbClr val="000000"/>
                </a:solidFill>
                <a:uFill>
                  <a:solidFill>
                    <a:srgbClr val="ffffff"/>
                  </a:solidFill>
                </a:uFill>
                <a:latin typeface="Arial"/>
                <a:ea typeface="DejaVu Sans"/>
              </a:rPr>
              <a:t>statistics</a:t>
            </a:r>
            <a:endParaRPr b="0" lang="ru-RU" sz="1800" spc="-1" strike="noStrike">
              <a:solidFill>
                <a:srgbClr val="000000"/>
              </a:solidFill>
              <a:uFill>
                <a:solidFill>
                  <a:srgbClr val="ffffff"/>
                </a:solidFill>
              </a:uFill>
              <a:latin typeface="Arial"/>
            </a:endParaRPr>
          </a:p>
        </p:txBody>
      </p:sp>
      <p:sp>
        <p:nvSpPr>
          <p:cNvPr id="200" name="CustomShape 8"/>
          <p:cNvSpPr/>
          <p:nvPr/>
        </p:nvSpPr>
        <p:spPr>
          <a:xfrm>
            <a:off x="827640" y="5613840"/>
            <a:ext cx="7858080" cy="257040"/>
          </a:xfrm>
          <a:prstGeom prst="rect">
            <a:avLst/>
          </a:prstGeom>
          <a:noFill/>
          <a:ln>
            <a:noFill/>
          </a:ln>
        </p:spPr>
        <p:style>
          <a:lnRef idx="0"/>
          <a:fillRef idx="0"/>
          <a:effectRef idx="0"/>
          <a:fontRef idx="minor"/>
        </p:style>
        <p:txBody>
          <a:bodyPr lIns="90000" rIns="90000" tIns="45000" bIns="45000"/>
          <a:p>
            <a:pPr algn="ctr">
              <a:lnSpc>
                <a:spcPct val="100000"/>
              </a:lnSpc>
            </a:pPr>
            <a:r>
              <a:rPr b="0" lang="ru-RU" sz="1100" spc="-1" strike="noStrike">
                <a:solidFill>
                  <a:srgbClr val="000000"/>
                </a:solidFill>
                <a:uFill>
                  <a:solidFill>
                    <a:srgbClr val="ffffff"/>
                  </a:solidFill>
                </a:uFill>
                <a:latin typeface="Calibri"/>
                <a:ea typeface="DejaVu Sans"/>
              </a:rPr>
              <a:t>Layout of the UI implemented by GPS_Frontend. The user interact via a web-browser.</a:t>
            </a:r>
            <a:endParaRPr b="0" lang="ru-RU"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TotalTime>
  <Application>LibreOffice/5.1.6.2$Linux_X86_64 LibreOffice_project/10m0$Build-2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2010-10-05T15:15:43Z</dcterms:created>
  <dc:creator>Integrated Communication Systems Group</dc:creator>
  <dc:description/>
  <dc:language>ru-RU</dc:language>
  <cp:lastModifiedBy/>
  <dcterms:modified xsi:type="dcterms:W3CDTF">2020-03-18T20:56:42Z</dcterms:modified>
  <cp:revision>145</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23</vt:i4>
  </property>
  <property fmtid="{D5CDD505-2E9C-101B-9397-08002B2CF9AE}" pid="8" name="PresentationFormat">
    <vt:lpwstr>Экран (4:3)</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ies>
</file>