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4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3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2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2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0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Group 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r>
              <a:rPr lang="de-DE" sz="1000" dirty="0" err="1" smtClean="0">
                <a:solidFill>
                  <a:schemeClr val="bg1"/>
                </a:solidFill>
              </a:rPr>
              <a:t>tudy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Presentation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bg1"/>
                </a:solidFill>
              </a:rPr>
              <a:t>Kukartsev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Makhmutov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Khakov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" y="6155840"/>
            <a:ext cx="614339" cy="5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>
                <a:solidFill>
                  <a:schemeClr val="bg1"/>
                </a:solidFill>
              </a:rPr>
              <a:t>Prof. Dr.-Ing. habil. Andreas </a:t>
            </a:r>
            <a:r>
              <a:rPr lang="de-DE" sz="1000" dirty="0" err="1">
                <a:solidFill>
                  <a:schemeClr val="bg1"/>
                </a:solidFill>
              </a:rPr>
              <a:t>Mitschele</a:t>
            </a:r>
            <a:r>
              <a:rPr lang="de-DE" sz="1000" dirty="0">
                <a:solidFill>
                  <a:schemeClr val="bg1"/>
                </a:solidFill>
              </a:rPr>
              <a:t>-Thiel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Integrated Communication Systems Group</a:t>
            </a:r>
          </a:p>
          <a:p>
            <a:r>
              <a:rPr lang="de-DE" sz="1000" u="sng" dirty="0">
                <a:solidFill>
                  <a:schemeClr val="bg1"/>
                </a:solidFill>
              </a:rPr>
              <a:t>www.tu-ilmenau.de/ics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Optimal%20Trajectory%20Learning%20for%20UAV-BS%20Video%20Provisioning%20System:%20A%20Deep%20Reinforcement%20Learning%20Appro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-ilmenau.de/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framework for </a:t>
            </a:r>
            <a:r>
              <a:rPr lang="en-US" dirty="0" smtClean="0"/>
              <a:t>base</a:t>
            </a:r>
            <a:r>
              <a:rPr lang="ru-RU" dirty="0" smtClean="0"/>
              <a:t> </a:t>
            </a:r>
            <a:r>
              <a:rPr lang="en-US" dirty="0" smtClean="0"/>
              <a:t>station</a:t>
            </a:r>
            <a:r>
              <a:rPr lang="ru-RU" dirty="0"/>
              <a:t> </a:t>
            </a:r>
            <a:r>
              <a:rPr lang="en-US" dirty="0" smtClean="0"/>
              <a:t>placement </a:t>
            </a:r>
            <a:r>
              <a:rPr lang="en-US" dirty="0"/>
              <a:t>using IEEE 802.11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study presentation</a:t>
            </a:r>
            <a:endParaRPr lang="en-US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475656" y="4731283"/>
            <a:ext cx="6400800" cy="1066056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Kirill </a:t>
            </a:r>
            <a:r>
              <a:rPr lang="en-US" dirty="0" err="1" smtClean="0"/>
              <a:t>Kukartsev</a:t>
            </a:r>
            <a:endParaRPr lang="en-US" dirty="0" smtClean="0"/>
          </a:p>
          <a:p>
            <a:pPr lvl="0"/>
            <a:r>
              <a:rPr lang="en-US" dirty="0" err="1" smtClean="0"/>
              <a:t>Zufar</a:t>
            </a:r>
            <a:r>
              <a:rPr lang="en-US" dirty="0" smtClean="0"/>
              <a:t> </a:t>
            </a:r>
            <a:r>
              <a:rPr lang="en-US" dirty="0" err="1" smtClean="0"/>
              <a:t>Makhmutov</a:t>
            </a:r>
            <a:endParaRPr lang="en-US" dirty="0" smtClean="0"/>
          </a:p>
          <a:p>
            <a:pPr lvl="0"/>
            <a:r>
              <a:rPr lang="en-US" dirty="0" err="1" smtClean="0"/>
              <a:t>Rustam</a:t>
            </a:r>
            <a:r>
              <a:rPr lang="en-US" dirty="0" smtClean="0"/>
              <a:t> </a:t>
            </a:r>
            <a:r>
              <a:rPr lang="en-US" dirty="0" err="1" smtClean="0"/>
              <a:t>Khakov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18.03.2020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Experiment 3/6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6707"/>
            <a:ext cx="6476442" cy="55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Experiment 4/6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31512"/>
            <a:ext cx="6465751" cy="55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Experiment 5/6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76672"/>
            <a:ext cx="6490827" cy="5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Experiment 6/6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77" y="836712"/>
            <a:ext cx="3066585" cy="52697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2074"/>
            <a:ext cx="5912133" cy="3599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4638"/>
            <a:ext cx="6444208" cy="27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220072" y="1772816"/>
            <a:ext cx="3732379" cy="2791888"/>
            <a:chOff x="5163402" y="1916832"/>
            <a:chExt cx="3732379" cy="2791888"/>
          </a:xfrm>
        </p:grpSpPr>
        <p:pic>
          <p:nvPicPr>
            <p:cNvPr id="9" name="Объект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402" y="1916832"/>
              <a:ext cx="3732379" cy="22303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25200" y="4277833"/>
              <a:ext cx="28087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Increasing coverage and capacity </a:t>
              </a:r>
            </a:p>
            <a:p>
              <a:pPr algn="ctr"/>
              <a:r>
                <a:rPr lang="en-US" sz="1100" dirty="0" smtClean="0"/>
                <a:t>with UAV equipped with base stations, </a:t>
              </a:r>
              <a:r>
                <a:rPr lang="en-US" sz="1100" dirty="0" smtClean="0">
                  <a:hlinkClick r:id="rId4"/>
                </a:rPr>
                <a:t>source</a:t>
              </a:r>
              <a:endParaRPr lang="en-US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Description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users’ demand increasing</a:t>
            </a:r>
          </a:p>
          <a:p>
            <a:pPr lvl="1"/>
            <a:r>
              <a:rPr lang="en-US" dirty="0" smtClean="0"/>
              <a:t>Higher speed, lower latency</a:t>
            </a:r>
          </a:p>
          <a:p>
            <a:pPr lvl="1"/>
            <a:r>
              <a:rPr lang="en-US" dirty="0" smtClean="0"/>
              <a:t>More data and services</a:t>
            </a:r>
          </a:p>
          <a:p>
            <a:r>
              <a:rPr lang="en-US" dirty="0" smtClean="0"/>
              <a:t>Tendency to be located closely to users</a:t>
            </a:r>
          </a:p>
          <a:p>
            <a:pPr lvl="1"/>
            <a:r>
              <a:rPr lang="en-US" dirty="0" smtClean="0"/>
              <a:t>2G:  Macro-cells</a:t>
            </a:r>
          </a:p>
          <a:p>
            <a:pPr lvl="1"/>
            <a:r>
              <a:rPr lang="en-US" dirty="0" smtClean="0"/>
              <a:t>3G - 4G: Micro-cells</a:t>
            </a:r>
          </a:p>
          <a:p>
            <a:pPr lvl="1"/>
            <a:r>
              <a:rPr lang="en-US" dirty="0" smtClean="0"/>
              <a:t>5G: Pico-cells</a:t>
            </a:r>
          </a:p>
          <a:p>
            <a:r>
              <a:rPr lang="en-US" dirty="0" smtClean="0"/>
              <a:t>Idea: </a:t>
            </a:r>
            <a:r>
              <a:rPr lang="en-US" b="1" dirty="0" smtClean="0"/>
              <a:t>Unmanned Aerial Vehicle with</a:t>
            </a:r>
            <a:br>
              <a:rPr lang="en-US" b="1" dirty="0" smtClean="0"/>
            </a:br>
            <a:r>
              <a:rPr lang="en-US" b="1" dirty="0" smtClean="0"/>
              <a:t>Base Stations (UAV-BS)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How to design a placement algorithm? </a:t>
            </a:r>
          </a:p>
          <a:p>
            <a:pPr lvl="1"/>
            <a:r>
              <a:rPr lang="en-US" dirty="0" smtClean="0"/>
              <a:t>How to evaluate correctness the algorithm?</a:t>
            </a:r>
          </a:p>
          <a:p>
            <a:pPr lvl="1"/>
            <a:r>
              <a:rPr lang="en-US" dirty="0" smtClean="0"/>
              <a:t>How to test the algorithm in the real life?</a:t>
            </a:r>
          </a:p>
          <a:p>
            <a:pPr lvl="1"/>
            <a:r>
              <a:rPr lang="en-US" dirty="0" smtClean="0"/>
              <a:t>How to coordinate the elements of mobile</a:t>
            </a:r>
            <a:br>
              <a:rPr lang="en-US" dirty="0" smtClean="0"/>
            </a:br>
            <a:r>
              <a:rPr lang="en-US" dirty="0" smtClean="0"/>
              <a:t>communication system infrastructure?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use-case for possible solution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6588061" cy="4531508"/>
          </a:xfrm>
        </p:spPr>
      </p:pic>
      <p:sp>
        <p:nvSpPr>
          <p:cNvPr id="7" name="TextBox 6"/>
          <p:cNvSpPr txBox="1"/>
          <p:nvPr/>
        </p:nvSpPr>
        <p:spPr>
          <a:xfrm>
            <a:off x="2160686" y="5584824"/>
            <a:ext cx="4463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 generalized use-case for a placement algorithm experimental framework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4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Result of experiment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8363272" cy="5907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Are the initial </a:t>
            </a:r>
            <a:r>
              <a:rPr lang="en-US" u="sng" dirty="0" smtClean="0"/>
              <a:t>aims</a:t>
            </a:r>
            <a:r>
              <a:rPr lang="en-US" dirty="0" smtClean="0"/>
              <a:t> fulfilled?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162"/>
              </p:ext>
            </p:extLst>
          </p:nvPr>
        </p:nvGraphicFramePr>
        <p:xfrm>
          <a:off x="827583" y="1966255"/>
          <a:ext cx="7992889" cy="383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90">
                  <a:extLst>
                    <a:ext uri="{9D8B030D-6E8A-4147-A177-3AD203B41FA5}">
                      <a16:colId xmlns:a16="http://schemas.microsoft.com/office/drawing/2014/main" val="4214391138"/>
                    </a:ext>
                  </a:extLst>
                </a:gridCol>
                <a:gridCol w="3626403">
                  <a:extLst>
                    <a:ext uri="{9D8B030D-6E8A-4147-A177-3AD203B41FA5}">
                      <a16:colId xmlns:a16="http://schemas.microsoft.com/office/drawing/2014/main" val="3388875627"/>
                    </a:ext>
                  </a:extLst>
                </a:gridCol>
                <a:gridCol w="3552396">
                  <a:extLst>
                    <a:ext uri="{9D8B030D-6E8A-4147-A177-3AD203B41FA5}">
                      <a16:colId xmlns:a16="http://schemas.microsoft.com/office/drawing/2014/main" val="4187807219"/>
                    </a:ext>
                  </a:extLst>
                </a:gridCol>
              </a:tblGrid>
              <a:tr h="75170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Aspect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03291"/>
                  </a:ext>
                </a:extLst>
              </a:tr>
              <a:tr h="778536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Developed system</a:t>
                      </a:r>
                      <a:endParaRPr lang="ru-RU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Functional properties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 as expected, </a:t>
                      </a:r>
                    </a:p>
                    <a:p>
                      <a:r>
                        <a:rPr lang="en-US" sz="2000" dirty="0" smtClean="0"/>
                        <a:t>but had to alter</a:t>
                      </a:r>
                      <a:r>
                        <a:rPr lang="en-US" sz="2000" baseline="0" dirty="0" smtClean="0"/>
                        <a:t> architecture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7697"/>
                  </a:ext>
                </a:extLst>
              </a:tr>
              <a:tr h="7785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Stability / Performance / 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Link</a:t>
                      </a:r>
                      <a:r>
                        <a:rPr lang="en-US" sz="2000" baseline="0" dirty="0" smtClean="0"/>
                        <a:t> may suffer collisions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03880"/>
                  </a:ext>
                </a:extLst>
              </a:tr>
              <a:tr h="75170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Optimization</a:t>
                      </a:r>
                      <a:r>
                        <a:rPr lang="en-US" sz="2000" baseline="0" dirty="0" smtClean="0"/>
                        <a:t> algorithm</a:t>
                      </a:r>
                      <a:endParaRPr lang="ru-RU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Provided positions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Calculated</a:t>
                      </a:r>
                      <a:r>
                        <a:rPr lang="en-US" sz="2000" baseline="0" dirty="0" smtClean="0"/>
                        <a:t> correctly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0866"/>
                  </a:ext>
                </a:extLst>
              </a:tr>
              <a:tr h="7785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Stability / Performance / 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Extra data</a:t>
                      </a:r>
                      <a:r>
                        <a:rPr lang="en-US" sz="2000" baseline="0" dirty="0" smtClean="0"/>
                        <a:t>  and/or other </a:t>
                      </a:r>
                      <a:r>
                        <a:rPr lang="en-US" sz="2000" baseline="0" dirty="0" err="1" smtClean="0"/>
                        <a:t>algo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r>
                        <a:rPr lang="en-US" sz="2000" baseline="0" dirty="0" smtClean="0"/>
                        <a:t>for higher accuracy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5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4716"/>
            <a:ext cx="8229600" cy="56207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Applicable for UAVs </a:t>
            </a:r>
            <a:r>
              <a:rPr lang="en-US" dirty="0"/>
              <a:t>layout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Capability to analyze </a:t>
            </a:r>
            <a:r>
              <a:rPr lang="en-US" dirty="0"/>
              <a:t>the measured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Ability </a:t>
            </a:r>
            <a:r>
              <a:rPr lang="en-US" dirty="0"/>
              <a:t>to be </a:t>
            </a:r>
            <a:r>
              <a:rPr lang="en-US" dirty="0" smtClean="0"/>
              <a:t>highly modified </a:t>
            </a:r>
            <a:r>
              <a:rPr lang="en-US" dirty="0"/>
              <a:t>to obtain more reliable </a:t>
            </a:r>
            <a:r>
              <a:rPr lang="en-US" dirty="0" smtClean="0"/>
              <a:t>results.</a:t>
            </a:r>
          </a:p>
          <a:p>
            <a:r>
              <a:rPr lang="en-US" dirty="0"/>
              <a:t>E</a:t>
            </a:r>
            <a:r>
              <a:rPr lang="en-US" dirty="0" smtClean="0"/>
              <a:t>xtensibility </a:t>
            </a:r>
            <a:r>
              <a:rPr lang="en-US" dirty="0"/>
              <a:t>of the </a:t>
            </a:r>
            <a:r>
              <a:rPr lang="en-US" dirty="0" smtClean="0"/>
              <a:t>platform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But …</a:t>
            </a:r>
          </a:p>
          <a:p>
            <a:r>
              <a:rPr lang="en-US" dirty="0"/>
              <a:t>Still some problems</a:t>
            </a:r>
          </a:p>
          <a:p>
            <a:r>
              <a:rPr lang="en-US" dirty="0"/>
              <a:t>Algorithms have restrictions, simplified and produce biased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6" descr="Z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6338"/>
            <a:ext cx="3971925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Kopie von CuriebauInnenho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1530350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84888" y="3716338"/>
            <a:ext cx="14098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smtClean="0"/>
              <a:t>Visitors address:</a:t>
            </a:r>
            <a:endParaRPr lang="en-US" sz="1400" b="1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84888" y="4005263"/>
            <a:ext cx="251023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Technische Universität Ilmenau</a:t>
            </a:r>
          </a:p>
          <a:p>
            <a:r>
              <a:rPr lang="en-US" sz="1400" smtClean="0"/>
              <a:t>Gustav-Kirchhoff-Str. 1 </a:t>
            </a:r>
            <a:br>
              <a:rPr lang="en-US" sz="1400" smtClean="0"/>
            </a:br>
            <a:r>
              <a:rPr lang="en-US" sz="1400" smtClean="0"/>
              <a:t>(Informatikgebäude, Room 210)</a:t>
            </a:r>
            <a:br>
              <a:rPr lang="en-US" sz="1400" smtClean="0"/>
            </a:br>
            <a:r>
              <a:rPr lang="en-US" sz="1400" smtClean="0"/>
              <a:t>D-98693 Ilmenau</a:t>
            </a:r>
            <a:br>
              <a:rPr lang="en-US" sz="1400" smtClean="0"/>
            </a:br>
            <a:endParaRPr 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5650" y="2636838"/>
            <a:ext cx="4275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smtClean="0"/>
              <a:t>fon: 	+49 (0)3677 69 2819</a:t>
            </a:r>
          </a:p>
          <a:p>
            <a:r>
              <a:rPr lang="en-US" sz="1400" smtClean="0"/>
              <a:t>fax: 	+49 (0)3677 69 1226</a:t>
            </a:r>
            <a:br>
              <a:rPr lang="en-US" sz="1400" smtClean="0"/>
            </a:br>
            <a:r>
              <a:rPr lang="en-US" sz="1400" smtClean="0"/>
              <a:t>e-mail: 	mitsch@tu-ilmenau.de</a:t>
            </a:r>
            <a:endParaRPr lang="en-US" sz="1400"/>
          </a:p>
        </p:txBody>
      </p:sp>
      <p:sp>
        <p:nvSpPr>
          <p:cNvPr id="9" name="Text Box 1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84888" y="5516563"/>
            <a:ext cx="2436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smtClean="0"/>
              <a:t>www.tu-ilmenau.de/ics</a:t>
            </a:r>
            <a:endParaRPr lang="en-US" sz="1800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55650" y="16049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800" b="1" smtClean="0"/>
              <a:t>Integrated Communication Systems Group</a:t>
            </a:r>
          </a:p>
          <a:p>
            <a:pPr eaLnBrk="1" hangingPunct="1"/>
            <a:r>
              <a:rPr lang="en-US" sz="1800" b="1" smtClean="0"/>
              <a:t>Ilmenau University of Technology</a:t>
            </a:r>
            <a:endParaRPr lang="en-US" sz="1800" b="1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55650" y="2349500"/>
            <a:ext cx="33933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 smtClean="0"/>
              <a:t>Univ.-Prof. Dr.-Ing. Andreas Mitschele-Thiel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7582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Appendix. Resolved problems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8076"/>
              </p:ext>
            </p:extLst>
          </p:nvPr>
        </p:nvGraphicFramePr>
        <p:xfrm>
          <a:off x="683568" y="2204864"/>
          <a:ext cx="8363272" cy="324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342">
                  <a:extLst>
                    <a:ext uri="{9D8B030D-6E8A-4147-A177-3AD203B41FA5}">
                      <a16:colId xmlns:a16="http://schemas.microsoft.com/office/drawing/2014/main" val="2405725588"/>
                    </a:ext>
                  </a:extLst>
                </a:gridCol>
                <a:gridCol w="1205050">
                  <a:extLst>
                    <a:ext uri="{9D8B030D-6E8A-4147-A177-3AD203B41FA5}">
                      <a16:colId xmlns:a16="http://schemas.microsoft.com/office/drawing/2014/main" val="311638680"/>
                    </a:ext>
                  </a:extLst>
                </a:gridCol>
                <a:gridCol w="4293880">
                  <a:extLst>
                    <a:ext uri="{9D8B030D-6E8A-4147-A177-3AD203B41FA5}">
                      <a16:colId xmlns:a16="http://schemas.microsoft.com/office/drawing/2014/main" val="3293889359"/>
                    </a:ext>
                  </a:extLst>
                </a:gridCol>
              </a:tblGrid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Resolved</a:t>
                      </a:r>
                      <a:r>
                        <a:rPr lang="en-US" sz="2000" baseline="0" dirty="0" smtClean="0"/>
                        <a:t> way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02666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Can’t install app via </a:t>
                      </a:r>
                      <a:r>
                        <a:rPr lang="en-US" sz="2000" dirty="0" err="1" smtClean="0"/>
                        <a:t>apk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Android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Install using Android Studio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52813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do not come to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CnC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Wi-Fi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AP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37240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Silent</a:t>
                      </a:r>
                      <a:r>
                        <a:rPr lang="en-US" sz="2000" baseline="0" dirty="0" smtClean="0"/>
                        <a:t> c</a:t>
                      </a:r>
                      <a:r>
                        <a:rPr lang="en-US" sz="2000" dirty="0" smtClean="0"/>
                        <a:t>rash</a:t>
                      </a:r>
                      <a:r>
                        <a:rPr lang="en-US" sz="2000" baseline="0" dirty="0" smtClean="0"/>
                        <a:t> of app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Android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Added logging to file in phone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3092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r>
                        <a:rPr lang="en-US" sz="2000" baseline="0" dirty="0" smtClean="0"/>
                        <a:t> related to MQTT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Replace</a:t>
                      </a:r>
                      <a:r>
                        <a:rPr lang="en-US" sz="2000" baseline="0" dirty="0" smtClean="0"/>
                        <a:t> MQTT with HTTP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91122"/>
                  </a:ext>
                </a:extLst>
              </a:tr>
              <a:tr h="8315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</a:t>
                      </a:r>
                      <a:r>
                        <a:rPr lang="en-US" sz="2000" baseline="0" dirty="0" smtClean="0"/>
                        <a:t> to d</a:t>
                      </a:r>
                      <a:r>
                        <a:rPr lang="en-US" sz="2000" dirty="0" smtClean="0"/>
                        <a:t>escribe</a:t>
                      </a:r>
                      <a:r>
                        <a:rPr lang="en-US" sz="2000" baseline="0" dirty="0" smtClean="0"/>
                        <a:t> software architecture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Report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Refactor code to follow MVVM pattern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83595"/>
                  </a:ext>
                </a:extLst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1259632" y="1282519"/>
            <a:ext cx="6969968" cy="4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Table describes significant moments of workflow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5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Experiment 1/6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542399"/>
            <a:ext cx="3013508" cy="27425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07651"/>
            <a:ext cx="2953816" cy="26882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562074"/>
            <a:ext cx="3033957" cy="2761195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3564632" y="2636912"/>
            <a:ext cx="2088232" cy="4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Near-optimal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sz="half" idx="1"/>
          </p:nvPr>
        </p:nvSpPr>
        <p:spPr>
          <a:xfrm>
            <a:off x="1259631" y="3501008"/>
            <a:ext cx="1758783" cy="4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Uniform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sz="half" idx="1"/>
          </p:nvPr>
        </p:nvSpPr>
        <p:spPr>
          <a:xfrm>
            <a:off x="1259632" y="3501008"/>
            <a:ext cx="1758783" cy="4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Uniform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6660232" y="3501008"/>
            <a:ext cx="1800199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Suboptimal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Experiment 2/6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6672"/>
            <a:ext cx="6513099" cy="55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308</Words>
  <Application>Microsoft Office PowerPoint</Application>
  <PresentationFormat>Экран (4:3)</PresentationFormat>
  <Paragraphs>93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Larissa</vt:lpstr>
      <vt:lpstr>Performance analysis framework for base station placement using IEEE 802.11</vt:lpstr>
      <vt:lpstr>Problem Description</vt:lpstr>
      <vt:lpstr>A general use-case for possible solution</vt:lpstr>
      <vt:lpstr>Result of experiment</vt:lpstr>
      <vt:lpstr>Conclusion</vt:lpstr>
      <vt:lpstr>Contact</vt:lpstr>
      <vt:lpstr>Appendix. Resolved problems</vt:lpstr>
      <vt:lpstr>Appendix. Experiment 1/6</vt:lpstr>
      <vt:lpstr>Appendix. Experiment 2/6</vt:lpstr>
      <vt:lpstr>Appendix. Experiment 3/6</vt:lpstr>
      <vt:lpstr>Appendix. Experiment 4/6</vt:lpstr>
      <vt:lpstr>Appendix. Experiment 5/6</vt:lpstr>
      <vt:lpstr>Appendix. Experiment 6/6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Махмутов Зуфар Рефисович</cp:lastModifiedBy>
  <cp:revision>65</cp:revision>
  <dcterms:created xsi:type="dcterms:W3CDTF">2010-10-05T15:15:43Z</dcterms:created>
  <dcterms:modified xsi:type="dcterms:W3CDTF">2020-03-10T18:12:17Z</dcterms:modified>
</cp:coreProperties>
</file>