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5DEB-2D77-40B4-90D8-38D1C70D7C8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4066A-D326-41ED-8B87-404DACE062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0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33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&lt;Title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3348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&lt;Meeting </a:t>
            </a:r>
            <a:r>
              <a:rPr lang="de-DE" dirty="0" err="1" smtClean="0"/>
              <a:t>purpose</a:t>
            </a:r>
            <a:r>
              <a:rPr lang="de-DE" dirty="0" smtClean="0"/>
              <a:t>&gt;</a:t>
            </a:r>
          </a:p>
        </p:txBody>
      </p:sp>
      <p:sp>
        <p:nvSpPr>
          <p:cNvPr id="30" name="Untertitel 2"/>
          <p:cNvSpPr txBox="1">
            <a:spLocks/>
          </p:cNvSpPr>
          <p:nvPr userDrawn="1"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1413920" y="5003391"/>
            <a:ext cx="6400800" cy="330609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(&lt;</a:t>
            </a:r>
            <a:r>
              <a:rPr lang="de-DE" sz="1600" dirty="0" err="1" smtClean="0">
                <a:solidFill>
                  <a:schemeClr val="bg1">
                    <a:lumMod val="65000"/>
                  </a:schemeClr>
                </a:solidFill>
              </a:rPr>
              <a:t>Presentation</a:t>
            </a:r>
            <a:r>
              <a:rPr lang="de-DE" sz="16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baseline="0" dirty="0" err="1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&gt;)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9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61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165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14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0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4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9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55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868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0" y="6082402"/>
            <a:ext cx="9144000" cy="775598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0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grpSp>
        <p:nvGrpSpPr>
          <p:cNvPr id="7" name="Gruppieren 25"/>
          <p:cNvGrpSpPr>
            <a:grpSpLocks/>
          </p:cNvGrpSpPr>
          <p:nvPr userDrawn="1"/>
        </p:nvGrpSpPr>
        <p:grpSpPr bwMode="auto">
          <a:xfrm>
            <a:off x="0" y="0"/>
            <a:ext cx="457200" cy="6082402"/>
            <a:chOff x="0" y="0"/>
            <a:chExt cx="457200" cy="5943600"/>
          </a:xfrm>
        </p:grpSpPr>
        <p:sp>
          <p:nvSpPr>
            <p:cNvPr id="8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pitchFamily="1" charset="-128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 userDrawn="1"/>
          </p:nvSpPr>
          <p:spPr bwMode="auto"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0" y="5867400"/>
              <a:ext cx="457200" cy="762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 userDrawn="1"/>
          </p:nvSpPr>
          <p:spPr bwMode="auto"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 userDrawn="1"/>
          </p:nvSpPr>
          <p:spPr bwMode="auto"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</p:grpSp>
      <p:sp>
        <p:nvSpPr>
          <p:cNvPr id="21" name="Fußzeilenplatzhalter 4"/>
          <p:cNvSpPr txBox="1">
            <a:spLocks noGrp="1"/>
          </p:cNvSpPr>
          <p:nvPr userDrawn="1"/>
        </p:nvSpPr>
        <p:spPr bwMode="auto">
          <a:xfrm>
            <a:off x="3635896" y="6082403"/>
            <a:ext cx="3744416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Group </a:t>
            </a:r>
            <a:r>
              <a:rPr lang="de-DE" sz="1000" dirty="0" err="1" smtClean="0">
                <a:solidFill>
                  <a:schemeClr val="bg1"/>
                </a:solidFill>
              </a:rPr>
              <a:t>study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</a:rPr>
              <a:t>presentaton</a:t>
            </a:r>
            <a:endParaRPr lang="de-DE" sz="1000" dirty="0" smtClean="0">
              <a:solidFill>
                <a:schemeClr val="bg1"/>
              </a:solidFill>
            </a:endParaRPr>
          </a:p>
          <a:p>
            <a:pPr algn="ctr"/>
            <a:r>
              <a:rPr lang="de-DE" sz="1000" dirty="0" err="1" smtClean="0">
                <a:solidFill>
                  <a:schemeClr val="bg1"/>
                </a:solidFill>
              </a:rPr>
              <a:t>Kukartsev</a:t>
            </a:r>
            <a:r>
              <a:rPr lang="de-DE" sz="1000" dirty="0" smtClean="0">
                <a:solidFill>
                  <a:schemeClr val="bg1"/>
                </a:solidFill>
              </a:rPr>
              <a:t>, </a:t>
            </a:r>
            <a:r>
              <a:rPr lang="de-DE" sz="1000" dirty="0" err="1" smtClean="0">
                <a:solidFill>
                  <a:schemeClr val="bg1"/>
                </a:solidFill>
              </a:rPr>
              <a:t>Makhmutov</a:t>
            </a:r>
            <a:r>
              <a:rPr lang="de-DE" sz="1000" dirty="0" smtClean="0">
                <a:solidFill>
                  <a:schemeClr val="bg1"/>
                </a:solidFill>
              </a:rPr>
              <a:t>, </a:t>
            </a:r>
            <a:r>
              <a:rPr lang="de-DE" sz="1000" dirty="0" err="1" smtClean="0">
                <a:solidFill>
                  <a:schemeClr val="bg1"/>
                </a:solidFill>
              </a:rPr>
              <a:t>Khakov</a:t>
            </a:r>
            <a:endParaRPr lang="de-DE" sz="1000" dirty="0">
              <a:solidFill>
                <a:schemeClr val="bg1"/>
              </a:solidFill>
            </a:endParaRPr>
          </a:p>
          <a:p>
            <a:pPr algn="ctr"/>
            <a:r>
              <a:rPr lang="de-DE" sz="1000" i="1" dirty="0">
                <a:solidFill>
                  <a:schemeClr val="bg1"/>
                </a:solidFill>
              </a:rPr>
              <a:t>Page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fld id="{683AE010-9896-4990-86A8-A65F313402B6}" type="slidenum">
              <a:rPr lang="de-DE" sz="1000" smtClean="0">
                <a:solidFill>
                  <a:schemeClr val="bg1"/>
                </a:solidFill>
              </a:rPr>
              <a:pPr algn="ctr"/>
              <a:t>‹#›</a:t>
            </a:fld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22" name="Picture 3" descr="Z:\IHS PR Material and Information\ICS logo\ICS-dark-backgroun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7" y="6155840"/>
            <a:ext cx="614339" cy="5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ußzeilenplatzhalter 4"/>
          <p:cNvSpPr txBox="1">
            <a:spLocks noGrp="1"/>
          </p:cNvSpPr>
          <p:nvPr userDrawn="1"/>
        </p:nvSpPr>
        <p:spPr bwMode="auto">
          <a:xfrm>
            <a:off x="941208" y="6082403"/>
            <a:ext cx="2952750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sz="1000" dirty="0">
                <a:solidFill>
                  <a:schemeClr val="bg1"/>
                </a:solidFill>
              </a:rPr>
              <a:t>Prof. Dr.-Ing. habil. Andreas </a:t>
            </a:r>
            <a:r>
              <a:rPr lang="de-DE" sz="1000" dirty="0" err="1">
                <a:solidFill>
                  <a:schemeClr val="bg1"/>
                </a:solidFill>
              </a:rPr>
              <a:t>Mitschele</a:t>
            </a:r>
            <a:r>
              <a:rPr lang="de-DE" sz="1000" dirty="0">
                <a:solidFill>
                  <a:schemeClr val="bg1"/>
                </a:solidFill>
              </a:rPr>
              <a:t>-Thiel</a:t>
            </a:r>
          </a:p>
          <a:p>
            <a:r>
              <a:rPr lang="de-DE" sz="1000" dirty="0">
                <a:solidFill>
                  <a:schemeClr val="bg1"/>
                </a:solidFill>
              </a:rPr>
              <a:t>Integrated Communication Systems Group</a:t>
            </a:r>
          </a:p>
          <a:p>
            <a:r>
              <a:rPr lang="de-DE" sz="1000" u="sng" dirty="0">
                <a:solidFill>
                  <a:schemeClr val="bg1"/>
                </a:solidFill>
              </a:rPr>
              <a:t>www.tu-ilmenau.de/ics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4" name="Picture 26" descr="ENGLogoWeiss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60" y="6234385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6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Optimal%20Trajectory%20Learning%20for%20UAV-BS%20Video%20Provisioning%20System:%20A%20Deep%20Reinforcement%20Learning%20Approac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-ilmenau.de/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analysis framework for </a:t>
            </a:r>
            <a:r>
              <a:rPr lang="en-US" dirty="0" smtClean="0"/>
              <a:t>base</a:t>
            </a:r>
            <a:r>
              <a:rPr lang="ru-RU" dirty="0" smtClean="0"/>
              <a:t> </a:t>
            </a:r>
            <a:r>
              <a:rPr lang="en-US" dirty="0" smtClean="0"/>
              <a:t>station</a:t>
            </a:r>
            <a:r>
              <a:rPr lang="ru-RU" dirty="0"/>
              <a:t> </a:t>
            </a:r>
            <a:r>
              <a:rPr lang="en-US" dirty="0" smtClean="0"/>
              <a:t>placement </a:t>
            </a:r>
            <a:r>
              <a:rPr lang="en-US" dirty="0"/>
              <a:t>using IEEE 802.11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 study presentation</a:t>
            </a:r>
            <a:endParaRPr lang="en-US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1475656" y="4731283"/>
            <a:ext cx="6400800" cy="1066056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Kirill </a:t>
            </a:r>
            <a:r>
              <a:rPr lang="en-US" dirty="0" err="1" smtClean="0"/>
              <a:t>Kukartsev</a:t>
            </a:r>
            <a:endParaRPr lang="en-US" dirty="0" smtClean="0"/>
          </a:p>
          <a:p>
            <a:pPr lvl="0"/>
            <a:r>
              <a:rPr lang="en-US" dirty="0" err="1" smtClean="0"/>
              <a:t>Zufar</a:t>
            </a:r>
            <a:r>
              <a:rPr lang="en-US" dirty="0" smtClean="0"/>
              <a:t> </a:t>
            </a:r>
            <a:r>
              <a:rPr lang="en-US" dirty="0" err="1" smtClean="0"/>
              <a:t>Makhmutov</a:t>
            </a:r>
            <a:endParaRPr lang="en-US" dirty="0" smtClean="0"/>
          </a:p>
          <a:p>
            <a:pPr lvl="0"/>
            <a:r>
              <a:rPr lang="en-US" dirty="0" err="1" smtClean="0"/>
              <a:t>Rustam</a:t>
            </a:r>
            <a:r>
              <a:rPr lang="en-US" dirty="0" smtClean="0"/>
              <a:t> </a:t>
            </a:r>
            <a:r>
              <a:rPr lang="en-US" dirty="0" err="1" smtClean="0"/>
              <a:t>Khakov</a:t>
            </a:r>
            <a:endParaRPr lang="en-US" dirty="0"/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18.03.2020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220072" y="1772816"/>
            <a:ext cx="3732379" cy="2791888"/>
            <a:chOff x="5163402" y="1916832"/>
            <a:chExt cx="3732379" cy="2791888"/>
          </a:xfrm>
        </p:grpSpPr>
        <p:pic>
          <p:nvPicPr>
            <p:cNvPr id="9" name="Объект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402" y="1916832"/>
              <a:ext cx="3732379" cy="22303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25200" y="4277833"/>
              <a:ext cx="28087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Increasing coverage and capacity </a:t>
              </a:r>
            </a:p>
            <a:p>
              <a:pPr algn="ctr"/>
              <a:r>
                <a:rPr lang="en-US" sz="1100" dirty="0" smtClean="0"/>
                <a:t>with UAV equipped with base stations, </a:t>
              </a:r>
              <a:r>
                <a:rPr lang="en-US" sz="1100" dirty="0" smtClean="0">
                  <a:hlinkClick r:id="rId4"/>
                </a:rPr>
                <a:t>source</a:t>
              </a:r>
              <a:endParaRPr lang="en-US" sz="11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Problem Description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users’ demand increasing</a:t>
            </a:r>
          </a:p>
          <a:p>
            <a:pPr lvl="1"/>
            <a:r>
              <a:rPr lang="en-US" dirty="0" smtClean="0"/>
              <a:t>Higher speed, lower latency</a:t>
            </a:r>
          </a:p>
          <a:p>
            <a:pPr lvl="1"/>
            <a:r>
              <a:rPr lang="en-US" dirty="0" smtClean="0"/>
              <a:t>More data and services</a:t>
            </a:r>
          </a:p>
          <a:p>
            <a:r>
              <a:rPr lang="en-US" dirty="0" smtClean="0"/>
              <a:t>Tendency to be located closely to users</a:t>
            </a:r>
          </a:p>
          <a:p>
            <a:pPr lvl="1"/>
            <a:r>
              <a:rPr lang="en-US" dirty="0" smtClean="0"/>
              <a:t>2G:  Macro-cells</a:t>
            </a:r>
          </a:p>
          <a:p>
            <a:pPr lvl="1"/>
            <a:r>
              <a:rPr lang="en-US" dirty="0" smtClean="0"/>
              <a:t>3G - 4G: Micro-cells</a:t>
            </a:r>
          </a:p>
          <a:p>
            <a:pPr lvl="1"/>
            <a:r>
              <a:rPr lang="en-US" dirty="0" smtClean="0"/>
              <a:t>5G: Pico-cells</a:t>
            </a:r>
          </a:p>
          <a:p>
            <a:r>
              <a:rPr lang="en-US" dirty="0" smtClean="0"/>
              <a:t>Idea: </a:t>
            </a:r>
            <a:r>
              <a:rPr lang="en-US" b="1" dirty="0" smtClean="0"/>
              <a:t>Unmanned Aerial Vehicle with</a:t>
            </a:r>
            <a:br>
              <a:rPr lang="en-US" b="1" dirty="0" smtClean="0"/>
            </a:br>
            <a:r>
              <a:rPr lang="en-US" b="1" dirty="0" smtClean="0"/>
              <a:t>Base Stations (UAV-BS)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How to design a placement algorithm? </a:t>
            </a:r>
          </a:p>
          <a:p>
            <a:pPr lvl="1"/>
            <a:r>
              <a:rPr lang="en-US" dirty="0" smtClean="0"/>
              <a:t>How to evaluate correctness the algorithm?</a:t>
            </a:r>
          </a:p>
          <a:p>
            <a:pPr lvl="1"/>
            <a:r>
              <a:rPr lang="en-US" dirty="0" smtClean="0"/>
              <a:t>How to test the algorithm in the real life?</a:t>
            </a:r>
          </a:p>
          <a:p>
            <a:pPr lvl="1"/>
            <a:r>
              <a:rPr lang="en-US" dirty="0" smtClean="0"/>
              <a:t>How to coordinate the elements of mobile</a:t>
            </a:r>
            <a:br>
              <a:rPr lang="en-US" dirty="0" smtClean="0"/>
            </a:br>
            <a:r>
              <a:rPr lang="en-US" dirty="0" smtClean="0"/>
              <a:t>communication system infrastructure?</a:t>
            </a:r>
          </a:p>
          <a:p>
            <a:pPr lvl="1"/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Contact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6" descr="Z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6338"/>
            <a:ext cx="3971925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Kopie von CuriebauInnenho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16338"/>
            <a:ext cx="1530350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84888" y="3716338"/>
            <a:ext cx="14098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smtClean="0"/>
              <a:t>Visitors address:</a:t>
            </a:r>
            <a:endParaRPr lang="en-US" sz="1400" b="1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084888" y="4005263"/>
            <a:ext cx="251023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smtClean="0"/>
              <a:t>Technische Universität Ilmenau</a:t>
            </a:r>
          </a:p>
          <a:p>
            <a:r>
              <a:rPr lang="en-US" sz="1400" smtClean="0"/>
              <a:t>Gustav-Kirchhoff-Str. 1 </a:t>
            </a:r>
            <a:br>
              <a:rPr lang="en-US" sz="1400" smtClean="0"/>
            </a:br>
            <a:r>
              <a:rPr lang="en-US" sz="1400" smtClean="0"/>
              <a:t>(Informatikgebäude, Room 210)</a:t>
            </a:r>
            <a:br>
              <a:rPr lang="en-US" sz="1400" smtClean="0"/>
            </a:br>
            <a:r>
              <a:rPr lang="en-US" sz="1400" smtClean="0"/>
              <a:t>D-98693 Ilmenau</a:t>
            </a:r>
            <a:br>
              <a:rPr lang="en-US" sz="1400" smtClean="0"/>
            </a:br>
            <a:endParaRPr lang="en-US" sz="14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55650" y="2636838"/>
            <a:ext cx="42751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smtClean="0"/>
              <a:t>fon: 	+49 (0)3677 69 2819</a:t>
            </a:r>
          </a:p>
          <a:p>
            <a:r>
              <a:rPr lang="en-US" sz="1400" smtClean="0"/>
              <a:t>fax: 	+49 (0)3677 69 1226</a:t>
            </a:r>
            <a:br>
              <a:rPr lang="en-US" sz="1400" smtClean="0"/>
            </a:br>
            <a:r>
              <a:rPr lang="en-US" sz="1400" smtClean="0"/>
              <a:t>e-mail: 	mitsch@tu-ilmenau.de</a:t>
            </a:r>
            <a:endParaRPr lang="en-US" sz="1400"/>
          </a:p>
        </p:txBody>
      </p:sp>
      <p:sp>
        <p:nvSpPr>
          <p:cNvPr id="9" name="Text Box 12">
            <a:hlinkClick r:id="rId4"/>
          </p:cNvPr>
          <p:cNvSpPr txBox="1">
            <a:spLocks noChangeArrowheads="1"/>
          </p:cNvSpPr>
          <p:nvPr/>
        </p:nvSpPr>
        <p:spPr bwMode="auto">
          <a:xfrm>
            <a:off x="6084888" y="5516563"/>
            <a:ext cx="2436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E8E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 smtClean="0"/>
              <a:t>www.tu-ilmenau.de/ics</a:t>
            </a:r>
            <a:endParaRPr lang="en-US" sz="1800" b="1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55650" y="1604963"/>
            <a:ext cx="483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E8E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800" b="1" smtClean="0"/>
              <a:t>Integrated Communication Systems Group</a:t>
            </a:r>
          </a:p>
          <a:p>
            <a:pPr eaLnBrk="1" hangingPunct="1"/>
            <a:r>
              <a:rPr lang="en-US" sz="1800" b="1" smtClean="0"/>
              <a:t>Ilmenau University of Technology</a:t>
            </a:r>
            <a:endParaRPr lang="en-US" sz="1800" b="1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55650" y="2349500"/>
            <a:ext cx="33933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 smtClean="0"/>
              <a:t>Univ.-Prof. Dr.-Ing. Andreas Mitschele-Thiel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75823391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104</Words>
  <Application>Microsoft Office PowerPoint</Application>
  <PresentationFormat>Экран (4:3)</PresentationFormat>
  <Paragraphs>33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Larissa</vt:lpstr>
      <vt:lpstr>Performance analysis framework for base station placement using IEEE 802.11</vt:lpstr>
      <vt:lpstr>Problem Description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Integrated Communication Systems Group</dc:creator>
  <cp:lastModifiedBy>Кукарцев Кирилл Сергеевич</cp:lastModifiedBy>
  <cp:revision>36</cp:revision>
  <dcterms:created xsi:type="dcterms:W3CDTF">2010-10-05T15:15:43Z</dcterms:created>
  <dcterms:modified xsi:type="dcterms:W3CDTF">2020-03-08T18:13:31Z</dcterms:modified>
</cp:coreProperties>
</file>