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s/comment6.xml" ContentType="application/vnd.openxmlformats-officedocument.presentationml.comment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notesSlides/_rels/notesSlide5.xml.rels" ContentType="application/vnd.openxmlformats-package.relationships+xml"/>
  <Override PartName="/ppt/notesSlides/notesSlide5.xml" ContentType="application/vnd.openxmlformats-officedocument.presentationml.notesSlide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6858000"/>
  <p:notesSz cx="6858000" cy="9144000"/>
</p:presentation>
</file>

<file path=ppt/commentAuthors.xml><?xml version="1.0" encoding="utf-8"?>
<p:cmAuthorLst xmlns:p="http://schemas.openxmlformats.org/presentationml/2006/main">
  <p:cmAuthor id="0" name="olan4554" initials="o" lastIdx="5" clrIdx="0"/>
</p:cmAuthorLst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commentAuthors" Target="commentAuthors.xml"/>
</Relationships>
</file>

<file path=ppt/comments/comment1.xml><?xml version="1.0" encoding="utf-8"?>
<p:cmLst xmlns:p="http://schemas.openxmlformats.org/presentationml/2006/main">
  <p:cm authorId="0" dt="2020-03-11T16:44:38.119000000" idx="1">
    <p:pos x="0" y="0"/>
    <p:text>capitalize words:
Performance Analysis Framework for Base Station Placement Using IEEE 802.11
it would be very nice if you can put to the footer the title of the presentation (Maybe short one: Performance Analysis Framework for BS Placement)
and please ensure that your names are appear in the order of presenting.</p:text>
  </p:cm>
</p:cmLst>
</file>

<file path=ppt/comments/comment2.xml><?xml version="1.0" encoding="utf-8"?>
<p:cmLst xmlns:p="http://schemas.openxmlformats.org/presentationml/2006/main">
  <p:cm authorId="0" dt="2020-03-11T16:23:27.118000000" idx="2">
    <p:pos x="0" y="0"/>
    <p:text>figure: can you please avoid using white/light grey elements on the slides? I'm afraid that it would be difficult to see them on the beamer
"source" - please use common format [1] - and then cite full source at 'references' slide
title should be rather 'Motivation'</p:text>
  </p:cm>
</p:cmLst>
</file>

<file path=ppt/comments/comment3.xml><?xml version="1.0" encoding="utf-8"?>
<p:cmLst xmlns:p="http://schemas.openxmlformats.org/presentationml/2006/main">
  <p:cm authorId="0" dt="2020-03-11T16:25:07.039000000" idx="3">
    <p:pos x="0" y="720"/>
    <p:text>please capitalize all words in slide titles except those less then 3 letters: "General Use-Case for Possible Solution"</p:text>
  </p:cm>
</p:cmLst>
</file>

<file path=ppt/comments/comment4.xml><?xml version="1.0" encoding="utf-8"?>
<p:cmLst xmlns:p="http://schemas.openxmlformats.org/presentationml/2006/main">
  <p:cm authorId="0" dt="2020-03-11T16:28:16.023000000" idx="4">
    <p:pos x="0" y="0"/>
    <p:text>maybe some pop-ups or several slides with short text explanations of each component? and maybe why which technology was chosen</p:text>
  </p:cm>
</p:cmLst>
</file>

<file path=ppt/comments/comment6.xml><?xml version="1.0" encoding="utf-8"?>
<p:cmLst xmlns:p="http://schemas.openxmlformats.org/presentationml/2006/main">
  <p:cm authorId="0" dt="2020-03-11T16:27:11.267000000" idx="5">
    <p:pos x="1799" y="0"/>
    <p:text>Data collection:
   * GNSS Location
   * RSS of WiFi connection
   * Connection speed
typo: measurement</p:tex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&lt;заголовок&gt;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B99F453-C4BF-44BA-80BD-6463AF1BADF2}" type="slidenum"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Rustam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7517EC7-9EAA-438A-9116-D554890E1452}" type="slidenum"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&lt;номер&gt;</a:t>
            </a:fld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-69840"/>
            <a:ext cx="82281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68360" cy="2157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68360" cy="2157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-69840"/>
            <a:ext cx="82281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28240" cy="2157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97320" y="1600200"/>
            <a:ext cx="228240" cy="2157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97320" y="3963600"/>
            <a:ext cx="228240" cy="2157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228240" cy="2157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-69840"/>
            <a:ext cx="82281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68360" cy="45244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468360" cy="45244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2"/>
          <a:stretch/>
        </p:blipFill>
        <p:spPr>
          <a:xfrm>
            <a:off x="456840" y="3675600"/>
            <a:ext cx="468360" cy="373320"/>
          </a:xfrm>
          <a:prstGeom prst="rect">
            <a:avLst/>
          </a:prstGeom>
          <a:ln>
            <a:noFill/>
          </a:ln>
        </p:spPr>
      </p:pic>
      <p:pic>
        <p:nvPicPr>
          <p:cNvPr id="53" name="" descr=""/>
          <p:cNvPicPr/>
          <p:nvPr/>
        </p:nvPicPr>
        <p:blipFill>
          <a:blip r:embed="rId3"/>
          <a:stretch/>
        </p:blipFill>
        <p:spPr>
          <a:xfrm>
            <a:off x="456840" y="3675600"/>
            <a:ext cx="468360" cy="373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-69840"/>
            <a:ext cx="82281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subTitle"/>
          </p:nvPr>
        </p:nvSpPr>
        <p:spPr>
          <a:xfrm>
            <a:off x="457200" y="-695160"/>
            <a:ext cx="468360" cy="911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-69840"/>
            <a:ext cx="82281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68360" cy="45244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-69840"/>
            <a:ext cx="82281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28240" cy="45244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97320" y="1600200"/>
            <a:ext cx="228240" cy="45244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-69840"/>
            <a:ext cx="82281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ubTitle"/>
          </p:nvPr>
        </p:nvSpPr>
        <p:spPr>
          <a:xfrm>
            <a:off x="457200" y="-69840"/>
            <a:ext cx="8228160" cy="579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-69840"/>
            <a:ext cx="82281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28240" cy="2157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228240" cy="2157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97320" y="1600200"/>
            <a:ext cx="228240" cy="45244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-69840"/>
            <a:ext cx="82281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457200" y="-695160"/>
            <a:ext cx="468360" cy="911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-69840"/>
            <a:ext cx="82281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28240" cy="45244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97320" y="1600200"/>
            <a:ext cx="228240" cy="2157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97320" y="3963600"/>
            <a:ext cx="228240" cy="2157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-69840"/>
            <a:ext cx="82281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28240" cy="2157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97320" y="1600200"/>
            <a:ext cx="228240" cy="2157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468360" cy="2157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-69840"/>
            <a:ext cx="82281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68360" cy="2157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68360" cy="2157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-69840"/>
            <a:ext cx="82281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28240" cy="2157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97320" y="1600200"/>
            <a:ext cx="228240" cy="2157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97320" y="3963600"/>
            <a:ext cx="228240" cy="2157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228240" cy="2157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-69840"/>
            <a:ext cx="82281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68360" cy="45244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468360" cy="45244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456840" y="3675600"/>
            <a:ext cx="468360" cy="373320"/>
          </a:xfrm>
          <a:prstGeom prst="rect">
            <a:avLst/>
          </a:prstGeom>
          <a:ln>
            <a:noFill/>
          </a:ln>
        </p:spPr>
      </p:pic>
      <p:pic>
        <p:nvPicPr>
          <p:cNvPr id="105" name="" descr=""/>
          <p:cNvPicPr/>
          <p:nvPr/>
        </p:nvPicPr>
        <p:blipFill>
          <a:blip r:embed="rId3"/>
          <a:stretch/>
        </p:blipFill>
        <p:spPr>
          <a:xfrm>
            <a:off x="456840" y="3675600"/>
            <a:ext cx="468360" cy="373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-69840"/>
            <a:ext cx="82281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457200" y="-695160"/>
            <a:ext cx="468360" cy="911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-69840"/>
            <a:ext cx="82281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68360" cy="45244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-69840"/>
            <a:ext cx="82281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28240" cy="45244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97320" y="1600200"/>
            <a:ext cx="228240" cy="45244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-69840"/>
            <a:ext cx="82281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-69840"/>
            <a:ext cx="82281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68360" cy="45244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457200" y="-69840"/>
            <a:ext cx="8228160" cy="579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-69840"/>
            <a:ext cx="82281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28240" cy="2157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228240" cy="2157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97320" y="1600200"/>
            <a:ext cx="228240" cy="45244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-69840"/>
            <a:ext cx="82281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28240" cy="45244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97320" y="1600200"/>
            <a:ext cx="228240" cy="2157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697320" y="3963600"/>
            <a:ext cx="228240" cy="2157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-69840"/>
            <a:ext cx="82281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28240" cy="2157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97320" y="1600200"/>
            <a:ext cx="228240" cy="2157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468360" cy="2157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-69840"/>
            <a:ext cx="82281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68360" cy="2157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68360" cy="2157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-69840"/>
            <a:ext cx="82281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28240" cy="2157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97320" y="1600200"/>
            <a:ext cx="228240" cy="2157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97320" y="3963600"/>
            <a:ext cx="228240" cy="2157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228240" cy="2157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-69840"/>
            <a:ext cx="82281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68360" cy="45244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468360" cy="45244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2"/>
          <a:stretch/>
        </p:blipFill>
        <p:spPr>
          <a:xfrm>
            <a:off x="456840" y="3675600"/>
            <a:ext cx="468360" cy="373320"/>
          </a:xfrm>
          <a:prstGeom prst="rect">
            <a:avLst/>
          </a:prstGeom>
          <a:ln>
            <a:noFill/>
          </a:ln>
        </p:spPr>
      </p:pic>
      <p:pic>
        <p:nvPicPr>
          <p:cNvPr id="158" name="" descr=""/>
          <p:cNvPicPr/>
          <p:nvPr/>
        </p:nvPicPr>
        <p:blipFill>
          <a:blip r:embed="rId3"/>
          <a:stretch/>
        </p:blipFill>
        <p:spPr>
          <a:xfrm>
            <a:off x="456840" y="3675600"/>
            <a:ext cx="468360" cy="373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-69840"/>
            <a:ext cx="82281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28240" cy="45244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97320" y="1600200"/>
            <a:ext cx="228240" cy="45244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-69840"/>
            <a:ext cx="82281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subTitle"/>
          </p:nvPr>
        </p:nvSpPr>
        <p:spPr>
          <a:xfrm>
            <a:off x="457200" y="-69840"/>
            <a:ext cx="8228160" cy="579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-69840"/>
            <a:ext cx="82281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28240" cy="2157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228240" cy="2157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97320" y="1600200"/>
            <a:ext cx="228240" cy="45244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-69840"/>
            <a:ext cx="82281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28240" cy="45244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97320" y="1600200"/>
            <a:ext cx="228240" cy="2157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97320" y="3963600"/>
            <a:ext cx="228240" cy="2157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-69840"/>
            <a:ext cx="822816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28240" cy="2157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97320" y="1600200"/>
            <a:ext cx="228240" cy="2157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468360" cy="215784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082560"/>
            <a:ext cx="9142560" cy="774000"/>
          </a:xfrm>
          <a:prstGeom prst="rect">
            <a:avLst/>
          </a:prstGeom>
          <a:solidFill>
            <a:srgbClr val="00335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455760" cy="5301000"/>
          </a:xfrm>
          <a:prstGeom prst="rect">
            <a:avLst/>
          </a:prstGeom>
          <a:solidFill>
            <a:srgbClr val="ff7900">
              <a:alpha val="61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0" y="1949400"/>
            <a:ext cx="455760" cy="934200"/>
          </a:xfrm>
          <a:prstGeom prst="rect">
            <a:avLst/>
          </a:prstGeom>
          <a:solidFill>
            <a:srgbClr val="ff79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0" y="2885400"/>
            <a:ext cx="455760" cy="3195720"/>
          </a:xfrm>
          <a:prstGeom prst="rect">
            <a:avLst/>
          </a:prstGeom>
          <a:solidFill>
            <a:srgbClr val="ff7900">
              <a:alpha val="50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0" y="1559520"/>
            <a:ext cx="455760" cy="3741480"/>
          </a:xfrm>
          <a:prstGeom prst="rect">
            <a:avLst/>
          </a:prstGeom>
          <a:solidFill>
            <a:srgbClr val="ff79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0" y="3197160"/>
            <a:ext cx="455760" cy="76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0" y="389880"/>
            <a:ext cx="455760" cy="76680"/>
          </a:xfrm>
          <a:prstGeom prst="rect">
            <a:avLst/>
          </a:prstGeom>
          <a:solidFill>
            <a:srgbClr val="ff7900">
              <a:alpha val="50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0" y="6004440"/>
            <a:ext cx="455760" cy="76680"/>
          </a:xfrm>
          <a:prstGeom prst="rect">
            <a:avLst/>
          </a:prstGeom>
          <a:solidFill>
            <a:srgbClr val="ffffff">
              <a:alpha val="45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0" y="0"/>
            <a:ext cx="455760" cy="466560"/>
          </a:xfrm>
          <a:prstGeom prst="rect">
            <a:avLst/>
          </a:prstGeom>
          <a:solidFill>
            <a:srgbClr val="ff79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0" y="1247760"/>
            <a:ext cx="455760" cy="154440"/>
          </a:xfrm>
          <a:prstGeom prst="rect">
            <a:avLst/>
          </a:prstGeom>
          <a:solidFill>
            <a:srgbClr val="ff79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0" y="5380560"/>
            <a:ext cx="455760" cy="154440"/>
          </a:xfrm>
          <a:prstGeom prst="rect">
            <a:avLst/>
          </a:prstGeom>
          <a:solidFill>
            <a:srgbClr val="ff79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" name="Picture 3" descr=""/>
          <p:cNvPicPr/>
          <p:nvPr/>
        </p:nvPicPr>
        <p:blipFill>
          <a:blip r:embed="rId2"/>
          <a:stretch/>
        </p:blipFill>
        <p:spPr>
          <a:xfrm>
            <a:off x="141120" y="6156000"/>
            <a:ext cx="612720" cy="556560"/>
          </a:xfrm>
          <a:prstGeom prst="rect">
            <a:avLst/>
          </a:prstGeom>
          <a:ln>
            <a:noFill/>
          </a:ln>
        </p:spPr>
      </p:pic>
      <p:sp>
        <p:nvSpPr>
          <p:cNvPr id="12" name="CustomShape 12"/>
          <p:cNvSpPr/>
          <p:nvPr/>
        </p:nvSpPr>
        <p:spPr>
          <a:xfrm>
            <a:off x="941040" y="6082560"/>
            <a:ext cx="2951280" cy="698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Integrated Communication Systems Group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www.tu-ilmenau.de/ics</a:t>
            </a:r>
            <a:r>
              <a:rPr b="0" lang="ru-RU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" name="Picture 26" descr=""/>
          <p:cNvPicPr/>
          <p:nvPr/>
        </p:nvPicPr>
        <p:blipFill>
          <a:blip r:embed="rId3"/>
          <a:stretch/>
        </p:blipFill>
        <p:spPr>
          <a:xfrm>
            <a:off x="7688160" y="6234480"/>
            <a:ext cx="1293840" cy="433440"/>
          </a:xfrm>
          <a:prstGeom prst="rect">
            <a:avLst/>
          </a:prstGeom>
          <a:ln>
            <a:noFill/>
          </a:ln>
        </p:spPr>
      </p:pic>
      <p:sp>
        <p:nvSpPr>
          <p:cNvPr id="14" name="CustomShape 13"/>
          <p:cNvSpPr/>
          <p:nvPr/>
        </p:nvSpPr>
        <p:spPr>
          <a:xfrm>
            <a:off x="0" y="6781680"/>
            <a:ext cx="9142560" cy="74880"/>
          </a:xfrm>
          <a:prstGeom prst="rect">
            <a:avLst/>
          </a:prstGeom>
          <a:solidFill>
            <a:srgbClr val="00747a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4"/>
          <p:cNvSpPr/>
          <p:nvPr/>
        </p:nvSpPr>
        <p:spPr>
          <a:xfrm>
            <a:off x="1380960" y="4214160"/>
            <a:ext cx="639936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5"/>
          <p:cNvSpPr/>
          <p:nvPr/>
        </p:nvSpPr>
        <p:spPr>
          <a:xfrm>
            <a:off x="0" y="6781680"/>
            <a:ext cx="9142560" cy="74880"/>
          </a:xfrm>
          <a:prstGeom prst="rect">
            <a:avLst/>
          </a:prstGeom>
          <a:solidFill>
            <a:srgbClr val="00747a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6"/>
          <p:cNvSpPr/>
          <p:nvPr/>
        </p:nvSpPr>
        <p:spPr>
          <a:xfrm>
            <a:off x="3528000" y="6082560"/>
            <a:ext cx="4246920" cy="698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ru-RU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Performance Analysis Framework for BS Placement Using IEEE 802.11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Kukartsev, Khakov, Makhmutov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ru-RU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Page</a:t>
            </a:r>
            <a:r>
              <a:rPr b="0" lang="ru-RU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</a:t>
            </a:r>
            <a:fld id="{2D7CCD66-1344-47A0-B846-B5454BF07142}" type="slidenum">
              <a:rPr b="0" lang="ru-RU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2</a:t>
            </a:fld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1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правки 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текста 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заголовка 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щёлкните 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мышью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1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0" y="6082560"/>
            <a:ext cx="9142560" cy="774000"/>
          </a:xfrm>
          <a:prstGeom prst="rect">
            <a:avLst/>
          </a:prstGeom>
          <a:solidFill>
            <a:srgbClr val="00335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2"/>
          <p:cNvSpPr/>
          <p:nvPr/>
        </p:nvSpPr>
        <p:spPr>
          <a:xfrm>
            <a:off x="0" y="0"/>
            <a:ext cx="455760" cy="5301000"/>
          </a:xfrm>
          <a:prstGeom prst="rect">
            <a:avLst/>
          </a:prstGeom>
          <a:solidFill>
            <a:srgbClr val="ff7900">
              <a:alpha val="61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3"/>
          <p:cNvSpPr/>
          <p:nvPr/>
        </p:nvSpPr>
        <p:spPr>
          <a:xfrm>
            <a:off x="0" y="1949400"/>
            <a:ext cx="455760" cy="934200"/>
          </a:xfrm>
          <a:prstGeom prst="rect">
            <a:avLst/>
          </a:prstGeom>
          <a:solidFill>
            <a:srgbClr val="ff79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4"/>
          <p:cNvSpPr/>
          <p:nvPr/>
        </p:nvSpPr>
        <p:spPr>
          <a:xfrm>
            <a:off x="0" y="2885400"/>
            <a:ext cx="455760" cy="3195720"/>
          </a:xfrm>
          <a:prstGeom prst="rect">
            <a:avLst/>
          </a:prstGeom>
          <a:solidFill>
            <a:srgbClr val="ff7900">
              <a:alpha val="50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5"/>
          <p:cNvSpPr/>
          <p:nvPr/>
        </p:nvSpPr>
        <p:spPr>
          <a:xfrm>
            <a:off x="0" y="1559520"/>
            <a:ext cx="455760" cy="3741480"/>
          </a:xfrm>
          <a:prstGeom prst="rect">
            <a:avLst/>
          </a:prstGeom>
          <a:solidFill>
            <a:srgbClr val="ff79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6"/>
          <p:cNvSpPr/>
          <p:nvPr/>
        </p:nvSpPr>
        <p:spPr>
          <a:xfrm>
            <a:off x="0" y="3197160"/>
            <a:ext cx="455760" cy="76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7"/>
          <p:cNvSpPr/>
          <p:nvPr/>
        </p:nvSpPr>
        <p:spPr>
          <a:xfrm>
            <a:off x="0" y="389880"/>
            <a:ext cx="455760" cy="76680"/>
          </a:xfrm>
          <a:prstGeom prst="rect">
            <a:avLst/>
          </a:prstGeom>
          <a:solidFill>
            <a:srgbClr val="ff7900">
              <a:alpha val="50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8"/>
          <p:cNvSpPr/>
          <p:nvPr/>
        </p:nvSpPr>
        <p:spPr>
          <a:xfrm>
            <a:off x="0" y="6004440"/>
            <a:ext cx="455760" cy="76680"/>
          </a:xfrm>
          <a:prstGeom prst="rect">
            <a:avLst/>
          </a:prstGeom>
          <a:solidFill>
            <a:srgbClr val="ffffff">
              <a:alpha val="45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9"/>
          <p:cNvSpPr/>
          <p:nvPr/>
        </p:nvSpPr>
        <p:spPr>
          <a:xfrm>
            <a:off x="0" y="0"/>
            <a:ext cx="455760" cy="466560"/>
          </a:xfrm>
          <a:prstGeom prst="rect">
            <a:avLst/>
          </a:prstGeom>
          <a:solidFill>
            <a:srgbClr val="ff79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10"/>
          <p:cNvSpPr/>
          <p:nvPr/>
        </p:nvSpPr>
        <p:spPr>
          <a:xfrm>
            <a:off x="0" y="1247760"/>
            <a:ext cx="455760" cy="154440"/>
          </a:xfrm>
          <a:prstGeom prst="rect">
            <a:avLst/>
          </a:prstGeom>
          <a:solidFill>
            <a:srgbClr val="ff79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11"/>
          <p:cNvSpPr/>
          <p:nvPr/>
        </p:nvSpPr>
        <p:spPr>
          <a:xfrm>
            <a:off x="0" y="5380560"/>
            <a:ext cx="455760" cy="154440"/>
          </a:xfrm>
          <a:prstGeom prst="rect">
            <a:avLst/>
          </a:prstGeom>
          <a:solidFill>
            <a:srgbClr val="ff79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5" name="Picture 3" descr=""/>
          <p:cNvPicPr/>
          <p:nvPr/>
        </p:nvPicPr>
        <p:blipFill>
          <a:blip r:embed="rId2"/>
          <a:stretch/>
        </p:blipFill>
        <p:spPr>
          <a:xfrm>
            <a:off x="141120" y="6156000"/>
            <a:ext cx="612720" cy="556560"/>
          </a:xfrm>
          <a:prstGeom prst="rect">
            <a:avLst/>
          </a:prstGeom>
          <a:ln>
            <a:noFill/>
          </a:ln>
        </p:spPr>
      </p:pic>
      <p:sp>
        <p:nvSpPr>
          <p:cNvPr id="66" name="CustomShape 12"/>
          <p:cNvSpPr/>
          <p:nvPr/>
        </p:nvSpPr>
        <p:spPr>
          <a:xfrm>
            <a:off x="941040" y="6082560"/>
            <a:ext cx="2951280" cy="698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Integrated Communication Systems Group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www.tu-ilmenau.de/ics</a:t>
            </a:r>
            <a:r>
              <a:rPr b="0" lang="ru-RU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7" name="Picture 26" descr=""/>
          <p:cNvPicPr/>
          <p:nvPr/>
        </p:nvPicPr>
        <p:blipFill>
          <a:blip r:embed="rId3"/>
          <a:stretch/>
        </p:blipFill>
        <p:spPr>
          <a:xfrm>
            <a:off x="7776000" y="6234480"/>
            <a:ext cx="1293840" cy="433440"/>
          </a:xfrm>
          <a:prstGeom prst="rect">
            <a:avLst/>
          </a:prstGeom>
          <a:ln>
            <a:noFill/>
          </a:ln>
        </p:spPr>
      </p:pic>
      <p:sp>
        <p:nvSpPr>
          <p:cNvPr id="68" name="CustomShape 13"/>
          <p:cNvSpPr/>
          <p:nvPr/>
        </p:nvSpPr>
        <p:spPr>
          <a:xfrm>
            <a:off x="0" y="6781680"/>
            <a:ext cx="9142560" cy="74880"/>
          </a:xfrm>
          <a:prstGeom prst="rect">
            <a:avLst/>
          </a:prstGeom>
          <a:solidFill>
            <a:srgbClr val="00747a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14"/>
          <p:cNvSpPr/>
          <p:nvPr/>
        </p:nvSpPr>
        <p:spPr>
          <a:xfrm>
            <a:off x="3528000" y="6082560"/>
            <a:ext cx="4246920" cy="698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ru-RU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Performance Analysis Framework for BS Placement Using IEEE 802.11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Kukartsev, Khakov, Makhmutov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ru-RU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Page</a:t>
            </a:r>
            <a:r>
              <a:rPr b="0" lang="ru-RU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</a:t>
            </a:r>
            <a:fld id="{08837931-2F43-49BD-B853-2523BC68802F}" type="slidenum">
              <a:rPr b="0" lang="ru-RU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&lt;номер&gt;</a:t>
            </a:fld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1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текста заголовка щёлкните мышью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1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0" y="6082560"/>
            <a:ext cx="9142560" cy="774000"/>
          </a:xfrm>
          <a:prstGeom prst="rect">
            <a:avLst/>
          </a:prstGeom>
          <a:solidFill>
            <a:srgbClr val="00335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2"/>
          <p:cNvSpPr/>
          <p:nvPr/>
        </p:nvSpPr>
        <p:spPr>
          <a:xfrm>
            <a:off x="0" y="0"/>
            <a:ext cx="455760" cy="5301000"/>
          </a:xfrm>
          <a:prstGeom prst="rect">
            <a:avLst/>
          </a:prstGeom>
          <a:solidFill>
            <a:srgbClr val="ff7900">
              <a:alpha val="61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3"/>
          <p:cNvSpPr/>
          <p:nvPr/>
        </p:nvSpPr>
        <p:spPr>
          <a:xfrm>
            <a:off x="0" y="1949400"/>
            <a:ext cx="455760" cy="934200"/>
          </a:xfrm>
          <a:prstGeom prst="rect">
            <a:avLst/>
          </a:prstGeom>
          <a:solidFill>
            <a:srgbClr val="ff79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4"/>
          <p:cNvSpPr/>
          <p:nvPr/>
        </p:nvSpPr>
        <p:spPr>
          <a:xfrm>
            <a:off x="0" y="2885400"/>
            <a:ext cx="455760" cy="3195720"/>
          </a:xfrm>
          <a:prstGeom prst="rect">
            <a:avLst/>
          </a:prstGeom>
          <a:solidFill>
            <a:srgbClr val="ff7900">
              <a:alpha val="50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5"/>
          <p:cNvSpPr/>
          <p:nvPr/>
        </p:nvSpPr>
        <p:spPr>
          <a:xfrm>
            <a:off x="0" y="1559520"/>
            <a:ext cx="455760" cy="3741480"/>
          </a:xfrm>
          <a:prstGeom prst="rect">
            <a:avLst/>
          </a:prstGeom>
          <a:solidFill>
            <a:srgbClr val="ff79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6"/>
          <p:cNvSpPr/>
          <p:nvPr/>
        </p:nvSpPr>
        <p:spPr>
          <a:xfrm>
            <a:off x="0" y="3197160"/>
            <a:ext cx="455760" cy="76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7"/>
          <p:cNvSpPr/>
          <p:nvPr/>
        </p:nvSpPr>
        <p:spPr>
          <a:xfrm>
            <a:off x="0" y="389880"/>
            <a:ext cx="455760" cy="76680"/>
          </a:xfrm>
          <a:prstGeom prst="rect">
            <a:avLst/>
          </a:prstGeom>
          <a:solidFill>
            <a:srgbClr val="ff7900">
              <a:alpha val="50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8"/>
          <p:cNvSpPr/>
          <p:nvPr/>
        </p:nvSpPr>
        <p:spPr>
          <a:xfrm>
            <a:off x="0" y="6004440"/>
            <a:ext cx="455760" cy="76680"/>
          </a:xfrm>
          <a:prstGeom prst="rect">
            <a:avLst/>
          </a:prstGeom>
          <a:solidFill>
            <a:srgbClr val="ffffff">
              <a:alpha val="45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9"/>
          <p:cNvSpPr/>
          <p:nvPr/>
        </p:nvSpPr>
        <p:spPr>
          <a:xfrm>
            <a:off x="0" y="0"/>
            <a:ext cx="455760" cy="466560"/>
          </a:xfrm>
          <a:prstGeom prst="rect">
            <a:avLst/>
          </a:prstGeom>
          <a:solidFill>
            <a:srgbClr val="ff79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10"/>
          <p:cNvSpPr/>
          <p:nvPr/>
        </p:nvSpPr>
        <p:spPr>
          <a:xfrm>
            <a:off x="0" y="1247760"/>
            <a:ext cx="455760" cy="154440"/>
          </a:xfrm>
          <a:prstGeom prst="rect">
            <a:avLst/>
          </a:prstGeom>
          <a:solidFill>
            <a:srgbClr val="ff79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11"/>
          <p:cNvSpPr/>
          <p:nvPr/>
        </p:nvSpPr>
        <p:spPr>
          <a:xfrm>
            <a:off x="0" y="5380560"/>
            <a:ext cx="455760" cy="154440"/>
          </a:xfrm>
          <a:prstGeom prst="rect">
            <a:avLst/>
          </a:prstGeom>
          <a:solidFill>
            <a:srgbClr val="ff79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7" name="Picture 3" descr=""/>
          <p:cNvPicPr/>
          <p:nvPr/>
        </p:nvPicPr>
        <p:blipFill>
          <a:blip r:embed="rId2"/>
          <a:stretch/>
        </p:blipFill>
        <p:spPr>
          <a:xfrm>
            <a:off x="141120" y="6156000"/>
            <a:ext cx="612720" cy="556560"/>
          </a:xfrm>
          <a:prstGeom prst="rect">
            <a:avLst/>
          </a:prstGeom>
          <a:ln>
            <a:noFill/>
          </a:ln>
        </p:spPr>
      </p:pic>
      <p:sp>
        <p:nvSpPr>
          <p:cNvPr id="118" name="CustomShape 12"/>
          <p:cNvSpPr/>
          <p:nvPr/>
        </p:nvSpPr>
        <p:spPr>
          <a:xfrm>
            <a:off x="941040" y="6082560"/>
            <a:ext cx="2951280" cy="698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Integrated Communication Systems Group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www.tu-ilmenau.de/ics</a:t>
            </a:r>
            <a:r>
              <a:rPr b="0" lang="ru-RU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9" name="Picture 26" descr=""/>
          <p:cNvPicPr/>
          <p:nvPr/>
        </p:nvPicPr>
        <p:blipFill>
          <a:blip r:embed="rId3"/>
          <a:stretch/>
        </p:blipFill>
        <p:spPr>
          <a:xfrm>
            <a:off x="7688160" y="6234480"/>
            <a:ext cx="1293840" cy="433440"/>
          </a:xfrm>
          <a:prstGeom prst="rect">
            <a:avLst/>
          </a:prstGeom>
          <a:ln>
            <a:noFill/>
          </a:ln>
        </p:spPr>
      </p:pic>
      <p:sp>
        <p:nvSpPr>
          <p:cNvPr id="120" name="CustomShape 13"/>
          <p:cNvSpPr/>
          <p:nvPr/>
        </p:nvSpPr>
        <p:spPr>
          <a:xfrm>
            <a:off x="0" y="6781680"/>
            <a:ext cx="9142560" cy="74880"/>
          </a:xfrm>
          <a:prstGeom prst="rect">
            <a:avLst/>
          </a:prstGeom>
          <a:solidFill>
            <a:srgbClr val="00747a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14"/>
          <p:cNvSpPr/>
          <p:nvPr/>
        </p:nvSpPr>
        <p:spPr>
          <a:xfrm>
            <a:off x="3528000" y="6082560"/>
            <a:ext cx="4246920" cy="698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ru-RU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Performance Analysis Framework for BS Placement Using IEEE 802.11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Kukartsev, Khakov, Makhmutov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ru-RU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Page</a:t>
            </a:r>
            <a:r>
              <a:rPr b="0" lang="ru-RU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</a:t>
            </a:r>
            <a:fld id="{06BD9CF1-C285-4E00-86A2-6D51950AFC89}" type="slidenum">
              <a:rPr b="0" lang="ru-RU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&lt;номер&gt;</a:t>
            </a:fld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15"/>
          <p:cNvSpPr>
            <a:spLocks noGrp="1"/>
          </p:cNvSpPr>
          <p:nvPr>
            <p:ph type="title"/>
          </p:nvPr>
        </p:nvSpPr>
        <p:spPr>
          <a:xfrm>
            <a:off x="457200" y="-69840"/>
            <a:ext cx="8228160" cy="1249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16"/>
          <p:cNvSpPr>
            <a:spLocks noGrp="1"/>
          </p:cNvSpPr>
          <p:nvPr>
            <p:ph type="body"/>
          </p:nvPr>
        </p:nvSpPr>
        <p:spPr>
          <a:xfrm>
            <a:off x="457200" y="1600200"/>
            <a:ext cx="468360" cy="45244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17"/>
          <p:cNvSpPr>
            <a:spLocks noGrp="1"/>
          </p:cNvSpPr>
          <p:nvPr>
            <p:ph type="body"/>
          </p:nvPr>
        </p:nvSpPr>
        <p:spPr>
          <a:xfrm>
            <a:off x="949680" y="1600200"/>
            <a:ext cx="468360" cy="45244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omments" Target="../comments/commen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comments" Target="../comments/commen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comments" Target="../comments/commen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comments" Target="../comments/commen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3" Type="http://schemas.openxmlformats.org/officeDocument/2006/relationships/comments" Target="../comments/comment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5800" y="1700640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ru-RU" sz="3200" spc="-1" strike="noStrike">
                <a:solidFill>
                  <a:srgbClr val="ff79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Performance Analysis Framework for Base Station Placement Using IEEE 802.11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1371600" y="3886200"/>
            <a:ext cx="639936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Group study presentation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1380960" y="4214160"/>
            <a:ext cx="639936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4"/>
          <p:cNvSpPr/>
          <p:nvPr/>
        </p:nvSpPr>
        <p:spPr>
          <a:xfrm>
            <a:off x="1475640" y="4731120"/>
            <a:ext cx="6399360" cy="106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Kirill Kukartsev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Rustam Khakov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Zufar Makhmutov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5"/>
          <p:cNvSpPr/>
          <p:nvPr/>
        </p:nvSpPr>
        <p:spPr>
          <a:xfrm>
            <a:off x="1380960" y="4260960"/>
            <a:ext cx="6399360" cy="2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18.03.2020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457200" y="274680"/>
            <a:ext cx="8228160" cy="56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ru-RU" sz="3000" spc="-1" strike="noStrike">
                <a:solidFill>
                  <a:srgbClr val="ff79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References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576000" y="836280"/>
            <a:ext cx="8228160" cy="106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1.https://www.researchgate.net/profile/Nan_Zhao4/publication/328853522/figure/fig2/AS:691359337938955@1541844319319/Small-cell-networks-based-on-mobile-UAV-base-stations-without-ground-SBSs.ppm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5215680" y="3966840"/>
            <a:ext cx="3023640" cy="4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Increasing coverage and capacity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with UAV equipped with base stations[1]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457200" y="274680"/>
            <a:ext cx="8228160" cy="56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ru-RU" sz="3000" spc="-1" strike="noStrike">
                <a:solidFill>
                  <a:srgbClr val="ff79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Motivation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457200" y="980640"/>
            <a:ext cx="8228160" cy="51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Mobile users’ demand increasing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Higher speed, lower latency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More data and services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Tendency to be located closely to users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2G:  Macro-cells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3G - 4G: Micro-cells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5G: Pico-cells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Idea: </a:t>
            </a:r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Unmanned Aerial Vehicle with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Base Stations (UAV-BS)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Problems: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How to design a placement algorithm?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How to evaluate correctness of the algorithm?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How to coordinate the elements of mobile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communication system infrastructure?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1"/>
          <a:stretch/>
        </p:blipFill>
        <p:spPr>
          <a:xfrm>
            <a:off x="5040000" y="980640"/>
            <a:ext cx="3672000" cy="2928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457200" y="274680"/>
            <a:ext cx="8228160" cy="56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ru-RU" sz="3000" spc="-1" strike="noStrike">
                <a:solidFill>
                  <a:srgbClr val="ff79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General Use-Case for Possible Solution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4" name="Объект 5" descr=""/>
          <p:cNvPicPr/>
          <p:nvPr/>
        </p:nvPicPr>
        <p:blipFill>
          <a:blip r:embed="rId1"/>
          <a:stretch/>
        </p:blipFill>
        <p:spPr>
          <a:xfrm>
            <a:off x="1547640" y="1052640"/>
            <a:ext cx="6586560" cy="4530240"/>
          </a:xfrm>
          <a:prstGeom prst="rect">
            <a:avLst/>
          </a:prstGeom>
          <a:ln>
            <a:noFill/>
          </a:ln>
        </p:spPr>
      </p:pic>
      <p:sp>
        <p:nvSpPr>
          <p:cNvPr id="175" name="CustomShape 2"/>
          <p:cNvSpPr/>
          <p:nvPr/>
        </p:nvSpPr>
        <p:spPr>
          <a:xfrm>
            <a:off x="2627640" y="5584680"/>
            <a:ext cx="3994560" cy="4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Generalized Use-Case for a Placement Algorithm Experimental Framework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457200" y="274680"/>
            <a:ext cx="8228160" cy="56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ru-RU" sz="3000" spc="-1" strike="noStrike">
                <a:solidFill>
                  <a:srgbClr val="ff79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Abstract System Design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7" name="Объект 3" descr=""/>
          <p:cNvPicPr/>
          <p:nvPr/>
        </p:nvPicPr>
        <p:blipFill>
          <a:blip r:embed="rId1"/>
          <a:stretch/>
        </p:blipFill>
        <p:spPr>
          <a:xfrm>
            <a:off x="1331640" y="1092600"/>
            <a:ext cx="6191280" cy="4428000"/>
          </a:xfrm>
          <a:prstGeom prst="rect">
            <a:avLst/>
          </a:prstGeom>
          <a:ln>
            <a:noFill/>
          </a:ln>
        </p:spPr>
      </p:pic>
      <p:sp>
        <p:nvSpPr>
          <p:cNvPr id="178" name="CustomShape 2"/>
          <p:cNvSpPr/>
          <p:nvPr/>
        </p:nvSpPr>
        <p:spPr>
          <a:xfrm>
            <a:off x="1763640" y="5733360"/>
            <a:ext cx="5615280" cy="4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Abstract Design for component interaction for the given possible problem solution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457200" y="274680"/>
            <a:ext cx="8228160" cy="56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ru-RU" sz="3000" spc="-1" strike="noStrike">
                <a:solidFill>
                  <a:srgbClr val="ff79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Framework Architecture Description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0" name="Рисунок 4" descr=""/>
          <p:cNvPicPr/>
          <p:nvPr/>
        </p:nvPicPr>
        <p:blipFill>
          <a:blip r:embed="rId1"/>
          <a:stretch/>
        </p:blipFill>
        <p:spPr>
          <a:xfrm>
            <a:off x="1656000" y="979560"/>
            <a:ext cx="5830560" cy="4343400"/>
          </a:xfrm>
          <a:prstGeom prst="rect">
            <a:avLst/>
          </a:prstGeom>
          <a:ln>
            <a:noFill/>
          </a:ln>
        </p:spPr>
      </p:pic>
      <p:sp>
        <p:nvSpPr>
          <p:cNvPr id="181" name="CustomShape 2"/>
          <p:cNvSpPr/>
          <p:nvPr/>
        </p:nvSpPr>
        <p:spPr>
          <a:xfrm>
            <a:off x="5940000" y="3717000"/>
            <a:ext cx="162972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GPS_Tracker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771120" y="4878720"/>
            <a:ext cx="1602000" cy="43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GPS_Android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4"/>
          <p:cNvSpPr/>
          <p:nvPr/>
        </p:nvSpPr>
        <p:spPr>
          <a:xfrm>
            <a:off x="627120" y="2630520"/>
            <a:ext cx="1798560" cy="43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GPS_Frontend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827640" y="5686560"/>
            <a:ext cx="7857720" cy="4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Three main component of framework: a phone (GPS_Android), user interface (GPS_Frontend), data processing (GPS_Tracker)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457200" y="274680"/>
            <a:ext cx="8228160" cy="56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3000" spc="-1" strike="noStrike">
                <a:solidFill>
                  <a:srgbClr val="ff79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Android Component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457200" y="980640"/>
            <a:ext cx="8228160" cy="51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Measure: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GNSS location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RSS of Wifi connection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4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Connection speed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7" name="Рисунок 3" descr=""/>
          <p:cNvPicPr/>
          <p:nvPr/>
        </p:nvPicPr>
        <p:blipFill>
          <a:blip r:embed="rId1"/>
          <a:stretch/>
        </p:blipFill>
        <p:spPr>
          <a:xfrm>
            <a:off x="6559560" y="166680"/>
            <a:ext cx="2413440" cy="5238720"/>
          </a:xfrm>
          <a:prstGeom prst="rect">
            <a:avLst/>
          </a:prstGeom>
          <a:ln>
            <a:noFill/>
          </a:ln>
        </p:spPr>
      </p:pic>
      <p:sp>
        <p:nvSpPr>
          <p:cNvPr id="188" name="CustomShape 3"/>
          <p:cNvSpPr/>
          <p:nvPr/>
        </p:nvSpPr>
        <p:spPr>
          <a:xfrm>
            <a:off x="6559560" y="5514840"/>
            <a:ext cx="2583000" cy="4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GPS_Android installed on an Android SmartPhone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TextShape 4"/>
          <p:cNvSpPr txBox="1"/>
          <p:nvPr/>
        </p:nvSpPr>
        <p:spPr>
          <a:xfrm>
            <a:off x="504000" y="2694960"/>
            <a:ext cx="4838040" cy="1337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Activities: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Send measurement result to given server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Measure data periodicaly with given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timeout on background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" descr=""/>
          <p:cNvPicPr/>
          <p:nvPr/>
        </p:nvPicPr>
        <p:blipFill>
          <a:blip r:embed="rId1"/>
          <a:stretch/>
        </p:blipFill>
        <p:spPr>
          <a:xfrm>
            <a:off x="5688000" y="72000"/>
            <a:ext cx="3360600" cy="5975280"/>
          </a:xfrm>
          <a:prstGeom prst="rect">
            <a:avLst/>
          </a:prstGeom>
          <a:ln>
            <a:noFill/>
          </a:ln>
        </p:spPr>
      </p:pic>
      <p:sp>
        <p:nvSpPr>
          <p:cNvPr id="191" name="CustomShape 1"/>
          <p:cNvSpPr/>
          <p:nvPr/>
        </p:nvSpPr>
        <p:spPr>
          <a:xfrm>
            <a:off x="504000" y="936000"/>
            <a:ext cx="4837320" cy="133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TextShape 2"/>
          <p:cNvSpPr txBox="1"/>
          <p:nvPr/>
        </p:nvSpPr>
        <p:spPr>
          <a:xfrm>
            <a:off x="633960" y="1080000"/>
            <a:ext cx="4838040" cy="1337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Requirements: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Android above 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4.0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GNSS connection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 Access to Wifi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" descr=""/>
          <p:cNvPicPr/>
          <p:nvPr/>
        </p:nvPicPr>
        <p:blipFill>
          <a:blip r:embed="rId1"/>
          <a:stretch/>
        </p:blipFill>
        <p:spPr>
          <a:xfrm>
            <a:off x="504000" y="1584000"/>
            <a:ext cx="8627400" cy="3383640"/>
          </a:xfrm>
          <a:prstGeom prst="rect">
            <a:avLst/>
          </a:prstGeom>
          <a:ln>
            <a:noFill/>
          </a:ln>
        </p:spPr>
      </p:pic>
      <p:sp>
        <p:nvSpPr>
          <p:cNvPr id="194" name="TextShape 1"/>
          <p:cNvSpPr txBox="1"/>
          <p:nvPr/>
        </p:nvSpPr>
        <p:spPr>
          <a:xfrm>
            <a:off x="2016000" y="432000"/>
            <a:ext cx="6408000" cy="940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ru-RU" sz="3000" spc="-1" strike="noStrike">
                <a:solidFill>
                  <a:srgbClr val="ff79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Android Application Architecture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" descr=""/>
          <p:cNvPicPr/>
          <p:nvPr/>
        </p:nvPicPr>
        <p:blipFill>
          <a:blip r:embed="rId1"/>
          <a:stretch/>
        </p:blipFill>
        <p:spPr>
          <a:xfrm>
            <a:off x="2058120" y="144000"/>
            <a:ext cx="5501160" cy="5794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2010-10-05T15:15:43Z</dcterms:created>
  <dc:creator>Integrated Communication Systems Group</dc:creator>
  <dc:description/>
  <dc:language>ru-RU</dc:language>
  <cp:lastModifiedBy/>
  <dcterms:modified xsi:type="dcterms:W3CDTF">2020-03-18T21:17:58Z</dcterms:modified>
  <cp:revision>146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23</vt:i4>
  </property>
  <property fmtid="{D5CDD505-2E9C-101B-9397-08002B2CF9AE}" pid="8" name="PresentationFormat">
    <vt:lpwstr>Экран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