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7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6.png" ContentType="image/png"/>
  <Override PartName="/ppt/media/image9.gif" ContentType="image/gif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&lt;заголовок&gt;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A7BFBB5-AC8B-410A-BC34-0DB3583967BC}" type="slidenum"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9770613-1D96-4344-A718-8173EE8B191F}" type="slidenum"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374840" y="980640"/>
            <a:ext cx="6393240" cy="510120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374840" y="980640"/>
            <a:ext cx="6393240" cy="5101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1374840" y="980640"/>
            <a:ext cx="6393240" cy="510120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1374840" y="980640"/>
            <a:ext cx="6393240" cy="51012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2604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510120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674240" y="364536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980640"/>
            <a:ext cx="401580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45360"/>
            <a:ext cx="8229240" cy="2433240"/>
          </a:xfrm>
          <a:prstGeom prst="rect">
            <a:avLst/>
          </a:prstGeom>
        </p:spPr>
        <p:txBody>
          <a:bodyPr lIns="0" rIns="0" tIns="0" bIns="0"/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082560"/>
            <a:ext cx="9143640" cy="77508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456840" cy="530208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1949400"/>
            <a:ext cx="456840" cy="9352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2885400"/>
            <a:ext cx="456840" cy="319680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1559520"/>
            <a:ext cx="456840" cy="374256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3197160"/>
            <a:ext cx="456840" cy="7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389880"/>
            <a:ext cx="456840" cy="7776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0" y="6004440"/>
            <a:ext cx="456840" cy="77760"/>
          </a:xfrm>
          <a:prstGeom prst="rect">
            <a:avLst/>
          </a:prstGeom>
          <a:solidFill>
            <a:schemeClr val="bg1">
              <a:alpha val="4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0" y="0"/>
            <a:ext cx="456840" cy="4676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1247760"/>
            <a:ext cx="456840" cy="1555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5380560"/>
            <a:ext cx="456840" cy="1555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636000" y="6082560"/>
            <a:ext cx="374400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Group Study Presentation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Makhmutov, Khakov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70477D16-2106-4109-A68B-C140C7348ABB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3800" cy="557640"/>
          </a:xfrm>
          <a:prstGeom prst="rect">
            <a:avLst/>
          </a:prstGeom>
          <a:ln>
            <a:noFill/>
          </a:ln>
        </p:spPr>
      </p:pic>
      <p:sp>
        <p:nvSpPr>
          <p:cNvPr id="13" name="CustomShape 13"/>
          <p:cNvSpPr/>
          <p:nvPr/>
        </p:nvSpPr>
        <p:spPr>
          <a:xfrm>
            <a:off x="941040" y="6082560"/>
            <a:ext cx="295236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Prof. Dr.-Ing. habil. Andreas Mitschele-Thiel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4920" cy="434520"/>
          </a:xfrm>
          <a:prstGeom prst="rect">
            <a:avLst/>
          </a:prstGeom>
          <a:ln>
            <a:noFill/>
          </a:ln>
        </p:spPr>
      </p:pic>
      <p:sp>
        <p:nvSpPr>
          <p:cNvPr id="15" name="CustomShape 14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PlaceHolder 15"/>
          <p:cNvSpPr>
            <a:spLocks noGrp="1"/>
          </p:cNvSpPr>
          <p:nvPr>
            <p:ph type="title"/>
          </p:nvPr>
        </p:nvSpPr>
        <p:spPr>
          <a:xfrm>
            <a:off x="685800" y="170064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&lt;Title of your talk&gt;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CustomShape 16"/>
          <p:cNvSpPr/>
          <p:nvPr/>
        </p:nvSpPr>
        <p:spPr>
          <a:xfrm>
            <a:off x="1380960" y="4214160"/>
            <a:ext cx="64004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PlaceHolder 17"/>
          <p:cNvSpPr>
            <a:spLocks noGrp="1"/>
          </p:cNvSpPr>
          <p:nvPr>
            <p:ph type="body"/>
          </p:nvPr>
        </p:nvSpPr>
        <p:spPr>
          <a:xfrm>
            <a:off x="1414080" y="5003280"/>
            <a:ext cx="6400440" cy="330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структуры&lt;Your name&gt;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18"/>
          <p:cNvSpPr>
            <a:spLocks noGrp="1"/>
          </p:cNvSpPr>
          <p:nvPr>
            <p:ph type="body"/>
          </p:nvPr>
        </p:nvSpPr>
        <p:spPr>
          <a:xfrm>
            <a:off x="1380960" y="4260960"/>
            <a:ext cx="6400440" cy="2876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6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структуры(&lt;Presentation date&gt;)</a:t>
            </a:r>
            <a:endParaRPr b="0" lang="de-DE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CustomShape 19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6082560"/>
            <a:ext cx="9143640" cy="775080"/>
          </a:xfrm>
          <a:prstGeom prst="rect">
            <a:avLst/>
          </a:prstGeom>
          <a:solidFill>
            <a:srgbClr val="003359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0" y="0"/>
            <a:ext cx="456840" cy="5302080"/>
          </a:xfrm>
          <a:prstGeom prst="rect">
            <a:avLst/>
          </a:prstGeom>
          <a:solidFill>
            <a:srgbClr val="ff7900">
              <a:alpha val="61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0" y="1949400"/>
            <a:ext cx="456840" cy="93528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0" y="2885400"/>
            <a:ext cx="456840" cy="319680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>
            <a:off x="0" y="1559520"/>
            <a:ext cx="456840" cy="374256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0" y="3197160"/>
            <a:ext cx="456840" cy="77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7"/>
          <p:cNvSpPr/>
          <p:nvPr/>
        </p:nvSpPr>
        <p:spPr>
          <a:xfrm>
            <a:off x="0" y="389880"/>
            <a:ext cx="456840" cy="77760"/>
          </a:xfrm>
          <a:prstGeom prst="rect">
            <a:avLst/>
          </a:prstGeom>
          <a:solidFill>
            <a:srgbClr val="ff7900">
              <a:alpha val="50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/>
          <p:cNvSpPr/>
          <p:nvPr/>
        </p:nvSpPr>
        <p:spPr>
          <a:xfrm>
            <a:off x="0" y="6004440"/>
            <a:ext cx="456840" cy="77760"/>
          </a:xfrm>
          <a:prstGeom prst="rect">
            <a:avLst/>
          </a:prstGeom>
          <a:solidFill>
            <a:schemeClr val="bg1">
              <a:alpha val="45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9"/>
          <p:cNvSpPr/>
          <p:nvPr/>
        </p:nvSpPr>
        <p:spPr>
          <a:xfrm>
            <a:off x="0" y="0"/>
            <a:ext cx="456840" cy="46764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0"/>
          <p:cNvSpPr/>
          <p:nvPr/>
        </p:nvSpPr>
        <p:spPr>
          <a:xfrm>
            <a:off x="0" y="1247760"/>
            <a:ext cx="456840" cy="1555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1"/>
          <p:cNvSpPr/>
          <p:nvPr/>
        </p:nvSpPr>
        <p:spPr>
          <a:xfrm>
            <a:off x="0" y="5380560"/>
            <a:ext cx="456840" cy="155520"/>
          </a:xfrm>
          <a:prstGeom prst="rect">
            <a:avLst/>
          </a:prstGeom>
          <a:solidFill>
            <a:srgbClr val="ff79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2"/>
          <p:cNvSpPr/>
          <p:nvPr/>
        </p:nvSpPr>
        <p:spPr>
          <a:xfrm>
            <a:off x="3636000" y="6082560"/>
            <a:ext cx="374400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Group Study Presentation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Kukartsev, Makhmutov, Khakov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Page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 </a:t>
            </a:r>
            <a:fld id="{1A157CD4-8C5E-40FF-98E7-30A11623F611}" type="slidenum"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3" descr=""/>
          <p:cNvPicPr/>
          <p:nvPr/>
        </p:nvPicPr>
        <p:blipFill>
          <a:blip r:embed="rId2"/>
          <a:stretch/>
        </p:blipFill>
        <p:spPr>
          <a:xfrm>
            <a:off x="141120" y="6156000"/>
            <a:ext cx="613800" cy="557640"/>
          </a:xfrm>
          <a:prstGeom prst="rect">
            <a:avLst/>
          </a:prstGeom>
          <a:ln>
            <a:noFill/>
          </a:ln>
        </p:spPr>
      </p:pic>
      <p:sp>
        <p:nvSpPr>
          <p:cNvPr id="68" name="CustomShape 13"/>
          <p:cNvSpPr/>
          <p:nvPr/>
        </p:nvSpPr>
        <p:spPr>
          <a:xfrm>
            <a:off x="941040" y="6082560"/>
            <a:ext cx="2952360" cy="699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Prof. Dr.-Ing. habil. Andreas Mitschele-Thiel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www.tu-ilmenau.de/ics</a:t>
            </a:r>
            <a:r>
              <a:rPr b="0" lang="ru-RU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Picture 26" descr=""/>
          <p:cNvPicPr/>
          <p:nvPr/>
        </p:nvPicPr>
        <p:blipFill>
          <a:blip r:embed="rId3"/>
          <a:stretch/>
        </p:blipFill>
        <p:spPr>
          <a:xfrm>
            <a:off x="7688160" y="6234480"/>
            <a:ext cx="1294920" cy="434520"/>
          </a:xfrm>
          <a:prstGeom prst="rect">
            <a:avLst/>
          </a:prstGeom>
          <a:ln>
            <a:noFill/>
          </a:ln>
        </p:spPr>
      </p:pic>
      <p:sp>
        <p:nvSpPr>
          <p:cNvPr id="70" name="CustomShape 14"/>
          <p:cNvSpPr/>
          <p:nvPr/>
        </p:nvSpPr>
        <p:spPr>
          <a:xfrm>
            <a:off x="0" y="6781680"/>
            <a:ext cx="9143640" cy="75960"/>
          </a:xfrm>
          <a:prstGeom prst="rect">
            <a:avLst/>
          </a:prstGeom>
          <a:solidFill>
            <a:schemeClr val="accent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PlaceHolder 1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5616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0057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Titelmasterformat durch Klicken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16"/>
          <p:cNvSpPr>
            <a:spLocks noGrp="1"/>
          </p:cNvSpPr>
          <p:nvPr>
            <p:ph type="body"/>
          </p:nvPr>
        </p:nvSpPr>
        <p:spPr>
          <a:xfrm>
            <a:off x="457200" y="980640"/>
            <a:ext cx="8229240" cy="510120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структурыTextmasterformat bearbeiten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de-DE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hyperlink" Target="file:///home/rustam/IdeaProjects/GPS_Tracker/docs/presentation/Optimal%20Trajectory%20Learning%20for%20UAV-BS%20Video%20Provisioning%20System:%20A%20Deep%20Reinforcement%20Learning%20Approach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170064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3200" spc="-1" strike="noStrike">
                <a:solidFill>
                  <a:srgbClr val="ff79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Performance analysis framework for base station placement using IEEE 802.11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371600" y="3886200"/>
            <a:ext cx="6400440" cy="334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Group study presentation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380960" y="4214160"/>
            <a:ext cx="6400440" cy="33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Shape 4"/>
          <p:cNvSpPr txBox="1"/>
          <p:nvPr/>
        </p:nvSpPr>
        <p:spPr>
          <a:xfrm>
            <a:off x="1475640" y="4731120"/>
            <a:ext cx="6400440" cy="1065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Kirill Kukartsev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Zufar Makhmutov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Rustam Khakov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5"/>
          <p:cNvSpPr txBox="1"/>
          <p:nvPr/>
        </p:nvSpPr>
        <p:spPr>
          <a:xfrm>
            <a:off x="1380960" y="4260960"/>
            <a:ext cx="6400440" cy="287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de-DE" sz="14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18.03.2020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Объект 6" descr=""/>
          <p:cNvPicPr/>
          <p:nvPr/>
        </p:nvPicPr>
        <p:blipFill>
          <a:blip r:embed="rId1"/>
          <a:stretch/>
        </p:blipFill>
        <p:spPr>
          <a:xfrm>
            <a:off x="5220000" y="1772640"/>
            <a:ext cx="3732120" cy="222984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5397840" y="4133880"/>
            <a:ext cx="3376800" cy="42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Increasing coverage and capacity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with UAV equipped with base stations, </a:t>
            </a:r>
            <a:r>
              <a:rPr b="0" lang="ru-RU" sz="1100" spc="-1" strike="noStrike" u="sng">
                <a:solidFill>
                  <a:srgbClr val="00747a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2"/>
              </a:rPr>
              <a:t>source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 Description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457200" y="980640"/>
            <a:ext cx="8229240" cy="5101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Mobile users’ demand increasing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Higher speed, lower latency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data and services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Tendency to be located closely to users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2G:  Macro-cells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3G - 4G: Micro-cells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5G: Pico-cells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Idea: 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Unmanned Aerial Vehicle with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1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Stations (UAV-BS)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Problems:</a:t>
            </a:r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design a placement algorithm? 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evaluate correctness the algorithm?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test the algorithm in the real life?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coordinate the elements of mobile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de-DE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system infrastructure?</a:t>
            </a:r>
            <a:endParaRPr b="0" lang="de-DE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de-DE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00575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general use-case for possible solution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2" name="Объект 5" descr=""/>
          <p:cNvPicPr/>
          <p:nvPr/>
        </p:nvPicPr>
        <p:blipFill>
          <a:blip r:embed="rId1"/>
          <a:stretch/>
        </p:blipFill>
        <p:spPr>
          <a:xfrm>
            <a:off x="1547640" y="1052640"/>
            <a:ext cx="6587640" cy="453132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663560" y="5584680"/>
            <a:ext cx="54572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ru-RU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generalized use-case for a placement algorithm experimental framework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720000" y="23040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system design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864000" y="880560"/>
            <a:ext cx="7124400" cy="50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26760" y="28800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Framework architecture description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656000" y="1271160"/>
            <a:ext cx="5832000" cy="4344840"/>
          </a:xfrm>
          <a:prstGeom prst="rect">
            <a:avLst/>
          </a:prstGeom>
          <a:ln>
            <a:noFill/>
          </a:ln>
        </p:spPr>
      </p:pic>
      <p:sp>
        <p:nvSpPr>
          <p:cNvPr id="128" name="TextShape 2"/>
          <p:cNvSpPr txBox="1"/>
          <p:nvPr/>
        </p:nvSpPr>
        <p:spPr>
          <a:xfrm>
            <a:off x="6313320" y="3960000"/>
            <a:ext cx="10418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2444400" y="5616000"/>
            <a:ext cx="9396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2222640" y="2952000"/>
            <a:ext cx="101736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368000" y="144000"/>
            <a:ext cx="400680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Android component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271920" y="166680"/>
            <a:ext cx="2702520" cy="5864040"/>
          </a:xfrm>
          <a:prstGeom prst="rect">
            <a:avLst/>
          </a:prstGeom>
          <a:ln>
            <a:noFill/>
          </a:ln>
        </p:spPr>
      </p:pic>
      <p:sp>
        <p:nvSpPr>
          <p:cNvPr id="133" name="TextShape 2"/>
          <p:cNvSpPr txBox="1"/>
          <p:nvPr/>
        </p:nvSpPr>
        <p:spPr>
          <a:xfrm>
            <a:off x="856080" y="949680"/>
            <a:ext cx="5119920" cy="347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Measure: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GPS location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Wifi connection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connection speed using given server by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Mqqt or Http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Activities: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Sent measurment result to given server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Measure data periodicaly with given 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timeout on background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33200" y="216000"/>
            <a:ext cx="314280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UI component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576000" y="1656000"/>
            <a:ext cx="8481960" cy="3960000"/>
          </a:xfrm>
          <a:prstGeom prst="rect">
            <a:avLst/>
          </a:prstGeom>
          <a:ln>
            <a:noFill/>
          </a:ln>
        </p:spPr>
      </p:pic>
      <p:sp>
        <p:nvSpPr>
          <p:cNvPr id="136" name="Line 2"/>
          <p:cNvSpPr/>
          <p:nvPr/>
        </p:nvSpPr>
        <p:spPr>
          <a:xfrm>
            <a:off x="1728000" y="1413720"/>
            <a:ext cx="360000" cy="746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3"/>
          <p:cNvSpPr/>
          <p:nvPr/>
        </p:nvSpPr>
        <p:spPr>
          <a:xfrm flipH="1" flipV="1">
            <a:off x="1656000" y="5256000"/>
            <a:ext cx="180396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4"/>
          <p:cNvSpPr/>
          <p:nvPr/>
        </p:nvSpPr>
        <p:spPr>
          <a:xfrm flipH="1">
            <a:off x="5832000" y="1466280"/>
            <a:ext cx="792000" cy="1341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5"/>
          <p:cNvSpPr txBox="1"/>
          <p:nvPr/>
        </p:nvSpPr>
        <p:spPr>
          <a:xfrm>
            <a:off x="6264000" y="864000"/>
            <a:ext cx="253836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Location data on given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timeframe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6"/>
          <p:cNvSpPr txBox="1"/>
          <p:nvPr/>
        </p:nvSpPr>
        <p:spPr>
          <a:xfrm>
            <a:off x="826560" y="325800"/>
            <a:ext cx="15494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Timeframe,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configuration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7"/>
          <p:cNvSpPr txBox="1"/>
          <p:nvPr/>
        </p:nvSpPr>
        <p:spPr>
          <a:xfrm>
            <a:off x="3459960" y="5400000"/>
            <a:ext cx="12200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Database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statistics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2520000" y="230400"/>
            <a:ext cx="4078800" cy="561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component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8000" y="2160000"/>
            <a:ext cx="8192160" cy="354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57200" y="274680"/>
            <a:ext cx="8229240" cy="561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de-DE" sz="3000" spc="-1" strike="noStrike">
                <a:solidFill>
                  <a:srgbClr val="ff8a1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Contact</a:t>
            </a:r>
            <a:endParaRPr b="0" lang="de-DE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45" name="Picture 6" descr=""/>
          <p:cNvPicPr/>
          <p:nvPr/>
        </p:nvPicPr>
        <p:blipFill>
          <a:blip r:embed="rId1"/>
          <a:stretch/>
        </p:blipFill>
        <p:spPr>
          <a:xfrm>
            <a:off x="457200" y="3716280"/>
            <a:ext cx="3971520" cy="2226960"/>
          </a:xfrm>
          <a:prstGeom prst="rect">
            <a:avLst/>
          </a:prstGeom>
          <a:ln>
            <a:noFill/>
          </a:ln>
        </p:spPr>
      </p:pic>
      <p:pic>
        <p:nvPicPr>
          <p:cNvPr id="146" name="Picture 5" descr=""/>
          <p:cNvPicPr/>
          <p:nvPr/>
        </p:nvPicPr>
        <p:blipFill>
          <a:blip r:embed="rId2"/>
          <a:stretch/>
        </p:blipFill>
        <p:spPr>
          <a:xfrm>
            <a:off x="4427640" y="3716280"/>
            <a:ext cx="1530000" cy="22269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5850720" y="3716280"/>
            <a:ext cx="18774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Visitors address: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5825160" y="4005360"/>
            <a:ext cx="302940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Technische Universität Ilmenau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Gustav-Kirchhoff-Str. 1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(Informatikgebäude, Room 210)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D-98693 Ilmenau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755640" y="2637000"/>
            <a:ext cx="427464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fon: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+49 (0)3677 69 2819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fax: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+49 (0)3677 69 1226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e-mail: 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mitsch@tu-ilmenau.de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5"/>
          <p:cNvSpPr/>
          <p:nvPr/>
        </p:nvSpPr>
        <p:spPr>
          <a:xfrm>
            <a:off x="5742360" y="5516640"/>
            <a:ext cx="3120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www.tu-ilmenau.de/ics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755640" y="1604880"/>
            <a:ext cx="48319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Integrated Communication Systems Group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Ilmenau University of Technology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208080" y="2349360"/>
            <a:ext cx="448812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Univ.-Prof. Dr.-Ing. Andreas Mitschele-Thiel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LibreOffice/5.1.6.2$Linux_X86_64 LibreOffice_project/10m0$Build-2</Application>
  <Words>119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2010-10-05T15:15:43Z</dcterms:created>
  <dc:creator>Integrated Communication Systems Group</dc:creator>
  <dc:description/>
  <dc:language>ru-RU</dc:language>
  <cp:lastModifiedBy/>
  <dcterms:modified xsi:type="dcterms:W3CDTF">2020-03-10T21:42:25Z</dcterms:modified>
  <cp:revision>44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