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77" r:id="rId2"/>
    <p:sldId id="278" r:id="rId3"/>
    <p:sldId id="274" r:id="rId4"/>
    <p:sldId id="275" r:id="rId5"/>
    <p:sldId id="279" r:id="rId6"/>
    <p:sldId id="280" r:id="rId7"/>
    <p:sldId id="282" r:id="rId8"/>
    <p:sldId id="281" r:id="rId9"/>
    <p:sldId id="283" r:id="rId10"/>
    <p:sldId id="284" r:id="rId11"/>
    <p:sldId id="276" r:id="rId12"/>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5" userDrawn="1">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205" autoAdjust="0"/>
    <p:restoredTop sz="77126" autoAdjust="0"/>
  </p:normalViewPr>
  <p:slideViewPr>
    <p:cSldViewPr>
      <p:cViewPr>
        <p:scale>
          <a:sx n="100" d="100"/>
          <a:sy n="100" d="100"/>
        </p:scale>
        <p:origin x="-786" y="-276"/>
      </p:cViewPr>
      <p:guideLst>
        <p:guide orient="horz" pos="2205"/>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6FD5DEB-2D77-40B4-90D8-38D1C70D7C89}" type="datetimeFigureOut">
              <a:rPr lang="de-DE" smtClean="0"/>
              <a:t>18.03.2020</a:t>
            </a:fld>
            <a:endParaRPr lang="de-DE"/>
          </a:p>
        </p:txBody>
      </p:sp>
      <p:sp>
        <p:nvSpPr>
          <p:cNvPr id="4" name="Folienbildplatzhalt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274066A-D326-41ED-8B87-404DACE06210}" type="slidenum">
              <a:rPr lang="de-DE" smtClean="0"/>
              <a:t>‹#›</a:t>
            </a:fld>
            <a:endParaRPr lang="de-DE"/>
          </a:p>
        </p:txBody>
      </p:sp>
    </p:spTree>
    <p:extLst>
      <p:ext uri="{BB962C8B-B14F-4D97-AF65-F5344CB8AC3E}">
        <p14:creationId xmlns:p14="http://schemas.microsoft.com/office/powerpoint/2010/main" val="15710708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Now we will discuss the most visual part of our framework – </a:t>
            </a:r>
            <a:r>
              <a:rPr lang="en-US" dirty="0" err="1" smtClean="0"/>
              <a:t>GPS_Frontend</a:t>
            </a:r>
            <a:r>
              <a:rPr lang="en-US" dirty="0" smtClean="0"/>
              <a:t>.</a:t>
            </a:r>
          </a:p>
          <a:p>
            <a:endParaRPr lang="en-US" dirty="0" smtClean="0"/>
          </a:p>
          <a:p>
            <a:r>
              <a:rPr lang="en-US" dirty="0" smtClean="0"/>
              <a:t>This is a web based user interface</a:t>
            </a:r>
            <a:r>
              <a:rPr lang="en-US" baseline="0" dirty="0" smtClean="0"/>
              <a:t> to access link measurement data from mobile phones. Also it provides functions to run optimization tasks and analyze result of them.</a:t>
            </a:r>
            <a:endParaRPr lang="ru-RU" baseline="0" dirty="0" smtClean="0"/>
          </a:p>
          <a:p>
            <a:endParaRPr lang="en-US" baseline="0" dirty="0" smtClean="0"/>
          </a:p>
          <a:p>
            <a:r>
              <a:rPr lang="en-US" baseline="0" dirty="0" smtClean="0"/>
              <a:t>User Interface built with Model-View-</a:t>
            </a:r>
            <a:r>
              <a:rPr lang="en-US" baseline="0" dirty="0" err="1" smtClean="0"/>
              <a:t>ViewModel</a:t>
            </a:r>
            <a:r>
              <a:rPr lang="en-US" baseline="0" dirty="0" smtClean="0"/>
              <a:t> design pattern shown on the slide.</a:t>
            </a:r>
          </a:p>
          <a:p>
            <a:endParaRPr lang="en-US" baseline="0" dirty="0" smtClean="0"/>
          </a:p>
          <a:p>
            <a:r>
              <a:rPr lang="en-US" baseline="0" dirty="0" smtClean="0"/>
              <a:t>Here we have three components:</a:t>
            </a:r>
          </a:p>
          <a:p>
            <a:endParaRPr lang="en-US" baseline="0" dirty="0" smtClean="0"/>
          </a:p>
          <a:p>
            <a:pPr marL="171450" indent="-171450">
              <a:buFontTx/>
              <a:buChar char="-"/>
            </a:pPr>
            <a:r>
              <a:rPr lang="en-US" baseline="0" dirty="0" smtClean="0"/>
              <a:t>View – objects shown to user, like tables, div, columns, images.</a:t>
            </a:r>
          </a:p>
          <a:p>
            <a:pPr marL="171450" indent="-171450">
              <a:buFontTx/>
              <a:buChar char="-"/>
            </a:pPr>
            <a:r>
              <a:rPr lang="en-US" baseline="0" dirty="0" err="1" smtClean="0"/>
              <a:t>ViewModel</a:t>
            </a:r>
            <a:r>
              <a:rPr lang="en-US" baseline="0" dirty="0" smtClean="0"/>
              <a:t> – component that defines operation on data representing in Model. May separate partly data contract with Model component.</a:t>
            </a:r>
          </a:p>
          <a:p>
            <a:pPr marL="171450" indent="-171450">
              <a:buFontTx/>
              <a:buChar char="-"/>
            </a:pPr>
            <a:r>
              <a:rPr lang="en-US" baseline="0" dirty="0" smtClean="0"/>
              <a:t>Model – storage for user data. There are specified getters and setters for data objects. All data sink communication (to external DB, local DB, different transformation) defined here.</a:t>
            </a:r>
            <a:endParaRPr lang="ru-RU" baseline="0" dirty="0" smtClean="0"/>
          </a:p>
        </p:txBody>
      </p:sp>
      <p:sp>
        <p:nvSpPr>
          <p:cNvPr id="4" name="Номер слайда 3"/>
          <p:cNvSpPr>
            <a:spLocks noGrp="1"/>
          </p:cNvSpPr>
          <p:nvPr>
            <p:ph type="sldNum" sz="quarter" idx="10"/>
          </p:nvPr>
        </p:nvSpPr>
        <p:spPr/>
        <p:txBody>
          <a:bodyPr/>
          <a:lstStyle/>
          <a:p>
            <a:fld id="{B274066A-D326-41ED-8B87-404DACE06210}" type="slidenum">
              <a:rPr lang="de-DE" smtClean="0"/>
              <a:t>1</a:t>
            </a:fld>
            <a:endParaRPr lang="de-DE"/>
          </a:p>
        </p:txBody>
      </p:sp>
    </p:spTree>
    <p:extLst>
      <p:ext uri="{BB962C8B-B14F-4D97-AF65-F5344CB8AC3E}">
        <p14:creationId xmlns:p14="http://schemas.microsoft.com/office/powerpoint/2010/main" val="15490063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Finally, you can see deployment plan using containers.</a:t>
            </a:r>
          </a:p>
          <a:p>
            <a:endParaRPr lang="en-US" dirty="0" smtClean="0"/>
          </a:p>
          <a:p>
            <a:r>
              <a:rPr lang="en-US" dirty="0" smtClean="0"/>
              <a:t>We have three entry points:</a:t>
            </a:r>
          </a:p>
          <a:p>
            <a:endParaRPr lang="en-US" dirty="0" smtClean="0"/>
          </a:p>
          <a:p>
            <a:r>
              <a:rPr lang="en-US" baseline="0" dirty="0" err="1" smtClean="0"/>
              <a:t>Tcp</a:t>
            </a:r>
            <a:r>
              <a:rPr lang="en-US" baseline="0" dirty="0" smtClean="0"/>
              <a:t>  80/443 – to access web interface.</a:t>
            </a:r>
          </a:p>
          <a:p>
            <a:r>
              <a:rPr lang="en-US" dirty="0" err="1" smtClean="0"/>
              <a:t>Tcp</a:t>
            </a:r>
            <a:r>
              <a:rPr lang="en-US" dirty="0" smtClean="0"/>
              <a:t>  5000 –</a:t>
            </a:r>
            <a:r>
              <a:rPr lang="en-US" baseline="0" dirty="0" smtClean="0"/>
              <a:t> to access REST API</a:t>
            </a:r>
          </a:p>
          <a:p>
            <a:r>
              <a:rPr lang="en-US" baseline="0" dirty="0" err="1" smtClean="0"/>
              <a:t>Tcp</a:t>
            </a:r>
            <a:r>
              <a:rPr lang="en-US" baseline="0" dirty="0" smtClean="0"/>
              <a:t> 21 – to access FTP to perform link throughput measurements</a:t>
            </a:r>
          </a:p>
          <a:p>
            <a:endParaRPr lang="en-US" baseline="0" dirty="0" smtClean="0"/>
          </a:p>
          <a:p>
            <a:r>
              <a:rPr lang="en-US" baseline="0" dirty="0" smtClean="0"/>
              <a:t>Internally, Docker (a set of platform to run OS-level virtualization – container) set-up overlay network  for containers and take care of correct routing between them. Therefore, as long as your containers are running in the same machine or cluster, you don’t have to worry about </a:t>
            </a:r>
            <a:r>
              <a:rPr lang="en-US" baseline="0" smtClean="0"/>
              <a:t>network connectivity.</a:t>
            </a:r>
            <a:endParaRPr lang="en-US" dirty="0"/>
          </a:p>
        </p:txBody>
      </p:sp>
      <p:sp>
        <p:nvSpPr>
          <p:cNvPr id="4" name="Номер слайда 3"/>
          <p:cNvSpPr>
            <a:spLocks noGrp="1"/>
          </p:cNvSpPr>
          <p:nvPr>
            <p:ph type="sldNum" sz="quarter" idx="10"/>
          </p:nvPr>
        </p:nvSpPr>
        <p:spPr/>
        <p:txBody>
          <a:bodyPr/>
          <a:lstStyle/>
          <a:p>
            <a:fld id="{B274066A-D326-41ED-8B87-404DACE06210}" type="slidenum">
              <a:rPr lang="de-DE" smtClean="0"/>
              <a:t>10</a:t>
            </a:fld>
            <a:endParaRPr lang="de-DE"/>
          </a:p>
        </p:txBody>
      </p:sp>
    </p:spTree>
    <p:extLst>
      <p:ext uri="{BB962C8B-B14F-4D97-AF65-F5344CB8AC3E}">
        <p14:creationId xmlns:p14="http://schemas.microsoft.com/office/powerpoint/2010/main" val="2016645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We</a:t>
            </a:r>
            <a:r>
              <a:rPr lang="en-US" baseline="0" dirty="0" smtClean="0"/>
              <a:t> can point out 5 technologies in </a:t>
            </a:r>
            <a:r>
              <a:rPr lang="en-US" baseline="0" dirty="0" err="1" smtClean="0"/>
              <a:t>GPS_Frontend</a:t>
            </a:r>
            <a:endParaRPr lang="en-US" baseline="0" dirty="0" smtClean="0"/>
          </a:p>
          <a:p>
            <a:endParaRPr lang="en-US" baseline="0" dirty="0" smtClean="0"/>
          </a:p>
          <a:p>
            <a:r>
              <a:rPr lang="en-US" sz="1200" b="0" kern="1200" dirty="0" smtClean="0">
                <a:solidFill>
                  <a:schemeClr val="tx1"/>
                </a:solidFill>
                <a:effectLst/>
                <a:latin typeface="+mn-lt"/>
                <a:ea typeface="+mn-ea"/>
                <a:cs typeface="+mn-cs"/>
              </a:rPr>
              <a:t>- </a:t>
            </a:r>
            <a:r>
              <a:rPr lang="en-US" sz="1200" b="0" kern="1200" dirty="0" err="1" smtClean="0">
                <a:solidFill>
                  <a:schemeClr val="tx1"/>
                </a:solidFill>
                <a:effectLst/>
                <a:latin typeface="+mn-lt"/>
                <a:ea typeface="+mn-ea"/>
                <a:cs typeface="+mn-cs"/>
              </a:rPr>
              <a:t>VueJS</a:t>
            </a:r>
            <a:r>
              <a:rPr lang="en-US" sz="1200" b="0" kern="1200" dirty="0" smtClean="0">
                <a:solidFill>
                  <a:schemeClr val="tx1"/>
                </a:solidFill>
                <a:effectLst/>
                <a:latin typeface="+mn-lt"/>
                <a:ea typeface="+mn-ea"/>
                <a:cs typeface="+mn-cs"/>
              </a:rPr>
              <a:t> - a </a:t>
            </a:r>
            <a:r>
              <a:rPr lang="en-US" sz="1200" b="0" kern="1200" dirty="0" err="1" smtClean="0">
                <a:solidFill>
                  <a:schemeClr val="tx1"/>
                </a:solidFill>
                <a:effectLst/>
                <a:latin typeface="+mn-lt"/>
                <a:ea typeface="+mn-ea"/>
                <a:cs typeface="+mn-cs"/>
              </a:rPr>
              <a:t>Javascript</a:t>
            </a:r>
            <a:r>
              <a:rPr lang="en-US" sz="1200" b="0" kern="1200" dirty="0" smtClean="0">
                <a:solidFill>
                  <a:schemeClr val="tx1"/>
                </a:solidFill>
                <a:effectLst/>
                <a:latin typeface="+mn-lt"/>
                <a:ea typeface="+mn-ea"/>
                <a:cs typeface="+mn-cs"/>
              </a:rPr>
              <a:t> web framework, the skeleton of application</a:t>
            </a:r>
          </a:p>
          <a:p>
            <a:r>
              <a:rPr lang="en-US" sz="1200" b="0" kern="1200" dirty="0" smtClean="0">
                <a:solidFill>
                  <a:schemeClr val="tx1"/>
                </a:solidFill>
                <a:effectLst/>
                <a:latin typeface="+mn-lt"/>
                <a:ea typeface="+mn-ea"/>
                <a:cs typeface="+mn-cs"/>
              </a:rPr>
              <a:t>- </a:t>
            </a:r>
            <a:r>
              <a:rPr lang="en-US" sz="1200" b="0" kern="1200" dirty="0" err="1" smtClean="0">
                <a:solidFill>
                  <a:schemeClr val="tx1"/>
                </a:solidFill>
                <a:effectLst/>
                <a:latin typeface="+mn-lt"/>
                <a:ea typeface="+mn-ea"/>
                <a:cs typeface="+mn-cs"/>
              </a:rPr>
              <a:t>Vuex</a:t>
            </a:r>
            <a:r>
              <a:rPr lang="en-US" sz="1200" b="0" kern="1200" dirty="0" smtClean="0">
                <a:solidFill>
                  <a:schemeClr val="tx1"/>
                </a:solidFill>
                <a:effectLst/>
                <a:latin typeface="+mn-lt"/>
                <a:ea typeface="+mn-ea"/>
                <a:cs typeface="+mn-cs"/>
              </a:rPr>
              <a:t> - a unite data storage to share between components</a:t>
            </a:r>
          </a:p>
          <a:p>
            <a:r>
              <a:rPr lang="en-US" sz="1200" b="0" kern="1200" dirty="0" smtClean="0">
                <a:solidFill>
                  <a:schemeClr val="tx1"/>
                </a:solidFill>
                <a:effectLst/>
                <a:latin typeface="+mn-lt"/>
                <a:ea typeface="+mn-ea"/>
                <a:cs typeface="+mn-cs"/>
              </a:rPr>
              <a:t>- </a:t>
            </a:r>
            <a:r>
              <a:rPr lang="en-US" sz="1200" b="0" kern="1200" dirty="0" err="1" smtClean="0">
                <a:solidFill>
                  <a:schemeClr val="tx1"/>
                </a:solidFill>
                <a:effectLst/>
                <a:latin typeface="+mn-lt"/>
                <a:ea typeface="+mn-ea"/>
                <a:cs typeface="+mn-cs"/>
              </a:rPr>
              <a:t>Vuerouter</a:t>
            </a:r>
            <a:r>
              <a:rPr lang="en-US" sz="1200" b="0" kern="1200" dirty="0" smtClean="0">
                <a:solidFill>
                  <a:schemeClr val="tx1"/>
                </a:solidFill>
                <a:effectLst/>
                <a:latin typeface="+mn-lt"/>
                <a:ea typeface="+mn-ea"/>
                <a:cs typeface="+mn-cs"/>
              </a:rPr>
              <a:t> - URL path routing</a:t>
            </a:r>
          </a:p>
          <a:p>
            <a:r>
              <a:rPr lang="en-US" sz="1200" b="0" kern="1200" dirty="0" smtClean="0">
                <a:solidFill>
                  <a:schemeClr val="tx1"/>
                </a:solidFill>
                <a:effectLst/>
                <a:latin typeface="+mn-lt"/>
                <a:ea typeface="+mn-ea"/>
                <a:cs typeface="+mn-cs"/>
              </a:rPr>
              <a:t>- </a:t>
            </a:r>
            <a:r>
              <a:rPr lang="en-US" sz="1200" b="0" kern="1200" dirty="0" err="1" smtClean="0">
                <a:solidFill>
                  <a:schemeClr val="tx1"/>
                </a:solidFill>
                <a:effectLst/>
                <a:latin typeface="+mn-lt"/>
                <a:ea typeface="+mn-ea"/>
                <a:cs typeface="+mn-cs"/>
              </a:rPr>
              <a:t>Plotly</a:t>
            </a:r>
            <a:r>
              <a:rPr lang="en-US" sz="1200" b="0" kern="1200" dirty="0" smtClean="0">
                <a:solidFill>
                  <a:schemeClr val="tx1"/>
                </a:solidFill>
                <a:effectLst/>
                <a:latin typeface="+mn-lt"/>
                <a:ea typeface="+mn-ea"/>
                <a:cs typeface="+mn-cs"/>
              </a:rPr>
              <a:t> - to plot figures</a:t>
            </a:r>
          </a:p>
          <a:p>
            <a:r>
              <a:rPr lang="en-US" sz="1200" b="0" kern="1200" dirty="0" smtClean="0">
                <a:solidFill>
                  <a:schemeClr val="tx1"/>
                </a:solidFill>
                <a:effectLst/>
                <a:latin typeface="+mn-lt"/>
                <a:ea typeface="+mn-ea"/>
                <a:cs typeface="+mn-cs"/>
              </a:rPr>
              <a:t>- Bootstrap - an open-source </a:t>
            </a:r>
            <a:r>
              <a:rPr lang="en-US" sz="1200" b="0" kern="1200" dirty="0" err="1" smtClean="0">
                <a:solidFill>
                  <a:schemeClr val="tx1"/>
                </a:solidFill>
                <a:effectLst/>
                <a:latin typeface="+mn-lt"/>
                <a:ea typeface="+mn-ea"/>
                <a:cs typeface="+mn-cs"/>
              </a:rPr>
              <a:t>toolkip</a:t>
            </a:r>
            <a:r>
              <a:rPr lang="en-US" sz="1200" b="0" kern="1200" dirty="0" smtClean="0">
                <a:solidFill>
                  <a:schemeClr val="tx1"/>
                </a:solidFill>
                <a:effectLst/>
                <a:latin typeface="+mn-lt"/>
                <a:ea typeface="+mn-ea"/>
                <a:cs typeface="+mn-cs"/>
              </a:rPr>
              <a:t>, to make UI good looking.</a:t>
            </a:r>
          </a:p>
          <a:p>
            <a:endParaRPr lang="en-US" dirty="0" smtClean="0"/>
          </a:p>
          <a:p>
            <a:endParaRPr lang="en-US" dirty="0" smtClean="0"/>
          </a:p>
          <a:p>
            <a:r>
              <a:rPr lang="en-US" sz="1200" b="0" kern="1200" dirty="0" smtClean="0">
                <a:solidFill>
                  <a:schemeClr val="tx1"/>
                </a:solidFill>
                <a:effectLst/>
                <a:latin typeface="+mn-lt"/>
                <a:ea typeface="+mn-ea"/>
                <a:cs typeface="+mn-cs"/>
              </a:rPr>
              <a:t>- Angular has rich functionality, but too complex for that task.</a:t>
            </a:r>
          </a:p>
          <a:p>
            <a:r>
              <a:rPr lang="en-US" sz="1200" b="0" kern="1200" dirty="0" smtClean="0">
                <a:solidFill>
                  <a:schemeClr val="tx1"/>
                </a:solidFill>
                <a:effectLst/>
                <a:latin typeface="+mn-lt"/>
                <a:ea typeface="+mn-ea"/>
                <a:cs typeface="+mn-cs"/>
              </a:rPr>
              <a:t>- React is more </a:t>
            </a:r>
            <a:r>
              <a:rPr lang="en-US" sz="1200" b="0" kern="1200" dirty="0" err="1" smtClean="0">
                <a:solidFill>
                  <a:schemeClr val="tx1"/>
                </a:solidFill>
                <a:effectLst/>
                <a:latin typeface="+mn-lt"/>
                <a:ea typeface="+mn-ea"/>
                <a:cs typeface="+mn-cs"/>
              </a:rPr>
              <a:t>fexible</a:t>
            </a:r>
            <a:r>
              <a:rPr lang="en-US" sz="1200" b="0" kern="1200" dirty="0" smtClean="0">
                <a:solidFill>
                  <a:schemeClr val="tx1"/>
                </a:solidFill>
                <a:effectLst/>
                <a:latin typeface="+mn-lt"/>
                <a:ea typeface="+mn-ea"/>
                <a:cs typeface="+mn-cs"/>
              </a:rPr>
              <a:t>, but requires more time to get working in.</a:t>
            </a:r>
          </a:p>
          <a:p>
            <a:r>
              <a:rPr lang="en-US" sz="1200" b="0" kern="1200" dirty="0" smtClean="0">
                <a:solidFill>
                  <a:schemeClr val="tx1"/>
                </a:solidFill>
                <a:effectLst/>
                <a:latin typeface="+mn-lt"/>
                <a:ea typeface="+mn-ea"/>
                <a:cs typeface="+mn-cs"/>
              </a:rPr>
              <a:t>- Vue.js is a simple framework with an excellent documentation but has a lack of components in the default con</a:t>
            </a:r>
            <a:r>
              <a:rPr lang="en-US" sz="1200" b="0" kern="1200" dirty="0" err="1" smtClean="0">
                <a:solidFill>
                  <a:schemeClr val="tx1"/>
                </a:solidFill>
                <a:effectLst/>
                <a:latin typeface="+mn-lt"/>
                <a:ea typeface="+mn-ea"/>
                <a:cs typeface="+mn-cs"/>
              </a:rPr>
              <a:t>guration</a:t>
            </a:r>
            <a:r>
              <a:rPr lang="en-US" sz="1200" b="0" kern="1200" dirty="0" smtClean="0">
                <a:solidFill>
                  <a:schemeClr val="tx1"/>
                </a:solidFill>
                <a:effectLst/>
                <a:latin typeface="+mn-lt"/>
                <a:ea typeface="+mn-ea"/>
                <a:cs typeface="+mn-cs"/>
              </a:rPr>
              <a:t>. It requires additional libraries and components to design required functions.</a:t>
            </a:r>
          </a:p>
          <a:p>
            <a:endParaRPr lang="en-US" dirty="0"/>
          </a:p>
        </p:txBody>
      </p:sp>
      <p:sp>
        <p:nvSpPr>
          <p:cNvPr id="4" name="Номер слайда 3"/>
          <p:cNvSpPr>
            <a:spLocks noGrp="1"/>
          </p:cNvSpPr>
          <p:nvPr>
            <p:ph type="sldNum" sz="quarter" idx="10"/>
          </p:nvPr>
        </p:nvSpPr>
        <p:spPr/>
        <p:txBody>
          <a:bodyPr/>
          <a:lstStyle/>
          <a:p>
            <a:fld id="{B274066A-D326-41ED-8B87-404DACE06210}" type="slidenum">
              <a:rPr lang="de-DE" smtClean="0"/>
              <a:t>2</a:t>
            </a:fld>
            <a:endParaRPr lang="de-DE"/>
          </a:p>
        </p:txBody>
      </p:sp>
    </p:spTree>
    <p:extLst>
      <p:ext uri="{BB962C8B-B14F-4D97-AF65-F5344CB8AC3E}">
        <p14:creationId xmlns:p14="http://schemas.microsoft.com/office/powerpoint/2010/main" val="29475891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This is a view where you can show</a:t>
            </a:r>
            <a:r>
              <a:rPr lang="en-US" baseline="0" dirty="0" smtClean="0"/>
              <a:t> and analyze measurements received from the phone.</a:t>
            </a:r>
          </a:p>
          <a:p>
            <a:endParaRPr lang="en-US" baseline="0" dirty="0" smtClean="0"/>
          </a:p>
          <a:p>
            <a:pPr marL="171450" indent="-171450">
              <a:buFontTx/>
              <a:buChar char="-"/>
            </a:pPr>
            <a:r>
              <a:rPr lang="en-US" baseline="0" dirty="0" smtClean="0"/>
              <a:t>Control Menu</a:t>
            </a:r>
          </a:p>
          <a:p>
            <a:pPr marL="171450" indent="-171450">
              <a:buFontTx/>
              <a:buChar char="-"/>
            </a:pPr>
            <a:r>
              <a:rPr lang="en-US" baseline="0" dirty="0" smtClean="0"/>
              <a:t>Database Statistics</a:t>
            </a:r>
          </a:p>
          <a:p>
            <a:pPr marL="171450" indent="-171450">
              <a:buFontTx/>
              <a:buChar char="-"/>
            </a:pPr>
            <a:r>
              <a:rPr lang="en-US" baseline="0" dirty="0" smtClean="0"/>
              <a:t>Graphical View</a:t>
            </a:r>
          </a:p>
          <a:p>
            <a:pPr marL="628650" lvl="1" indent="-171450">
              <a:buFontTx/>
              <a:buChar char="-"/>
            </a:pPr>
            <a:r>
              <a:rPr lang="en-US" baseline="0" dirty="0" smtClean="0"/>
              <a:t>Signal Changes</a:t>
            </a:r>
          </a:p>
          <a:p>
            <a:pPr marL="628650" lvl="1" indent="-171450">
              <a:buFontTx/>
              <a:buChar char="-"/>
            </a:pPr>
            <a:r>
              <a:rPr lang="en-US" baseline="0" dirty="0" smtClean="0"/>
              <a:t>Signal </a:t>
            </a:r>
            <a:r>
              <a:rPr lang="en-US" baseline="0" dirty="0" err="1" smtClean="0"/>
              <a:t>Heatmap</a:t>
            </a:r>
            <a:endParaRPr lang="en-US" baseline="0" dirty="0" smtClean="0"/>
          </a:p>
          <a:p>
            <a:pPr marL="628650" lvl="1" indent="-171450">
              <a:buFontTx/>
              <a:buChar char="-"/>
            </a:pPr>
            <a:r>
              <a:rPr lang="en-US" baseline="0" dirty="0" smtClean="0"/>
              <a:t>Client Measurement Technology</a:t>
            </a:r>
          </a:p>
          <a:p>
            <a:pPr marL="628650" lvl="1" indent="-171450">
              <a:buFontTx/>
              <a:buChar char="-"/>
            </a:pPr>
            <a:r>
              <a:rPr lang="en-US" baseline="0" dirty="0" smtClean="0"/>
              <a:t>Link throughput Measurements</a:t>
            </a:r>
            <a:endParaRPr lang="en-US" dirty="0"/>
          </a:p>
        </p:txBody>
      </p:sp>
      <p:sp>
        <p:nvSpPr>
          <p:cNvPr id="4" name="Номер слайда 3"/>
          <p:cNvSpPr>
            <a:spLocks noGrp="1"/>
          </p:cNvSpPr>
          <p:nvPr>
            <p:ph type="sldNum" sz="quarter" idx="10"/>
          </p:nvPr>
        </p:nvSpPr>
        <p:spPr/>
        <p:txBody>
          <a:bodyPr/>
          <a:lstStyle/>
          <a:p>
            <a:fld id="{B274066A-D326-41ED-8B87-404DACE06210}" type="slidenum">
              <a:rPr lang="de-DE" smtClean="0"/>
              <a:t>3</a:t>
            </a:fld>
            <a:endParaRPr lang="de-DE"/>
          </a:p>
        </p:txBody>
      </p:sp>
    </p:spTree>
    <p:extLst>
      <p:ext uri="{BB962C8B-B14F-4D97-AF65-F5344CB8AC3E}">
        <p14:creationId xmlns:p14="http://schemas.microsoft.com/office/powerpoint/2010/main" val="514568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This is another</a:t>
            </a:r>
            <a:r>
              <a:rPr lang="en-US" baseline="0" dirty="0" smtClean="0"/>
              <a:t> view of </a:t>
            </a:r>
            <a:r>
              <a:rPr lang="en-US" baseline="0" dirty="0" err="1" smtClean="0"/>
              <a:t>GPS_Frontend</a:t>
            </a:r>
            <a:r>
              <a:rPr lang="en-US" baseline="0" dirty="0" smtClean="0"/>
              <a:t> where you work with placement </a:t>
            </a:r>
            <a:r>
              <a:rPr lang="en-US" baseline="0" dirty="0" err="1" smtClean="0"/>
              <a:t>opltimication</a:t>
            </a:r>
            <a:r>
              <a:rPr lang="en-US" baseline="0" dirty="0" smtClean="0"/>
              <a:t> algorithms</a:t>
            </a:r>
          </a:p>
          <a:p>
            <a:endParaRPr lang="en-US" baseline="0" dirty="0" smtClean="0"/>
          </a:p>
          <a:p>
            <a:pPr marL="171450" indent="-171450">
              <a:buFontTx/>
              <a:buChar char="-"/>
            </a:pPr>
            <a:r>
              <a:rPr lang="en-US" baseline="0" dirty="0" smtClean="0"/>
              <a:t>Control Menu</a:t>
            </a:r>
          </a:p>
          <a:p>
            <a:pPr marL="171450" indent="-171450">
              <a:buFontTx/>
              <a:buChar char="-"/>
            </a:pPr>
            <a:r>
              <a:rPr lang="en-US" baseline="0" dirty="0" smtClean="0"/>
              <a:t>Estimation Menu</a:t>
            </a:r>
          </a:p>
          <a:p>
            <a:pPr marL="171450" indent="-171450">
              <a:buFontTx/>
              <a:buChar char="-"/>
            </a:pPr>
            <a:r>
              <a:rPr lang="en-US" baseline="0" dirty="0" smtClean="0"/>
              <a:t>Available Estimation Results</a:t>
            </a:r>
            <a:endParaRPr lang="en-US" dirty="0"/>
          </a:p>
        </p:txBody>
      </p:sp>
      <p:sp>
        <p:nvSpPr>
          <p:cNvPr id="4" name="Номер слайда 3"/>
          <p:cNvSpPr>
            <a:spLocks noGrp="1"/>
          </p:cNvSpPr>
          <p:nvPr>
            <p:ph type="sldNum" sz="quarter" idx="10"/>
          </p:nvPr>
        </p:nvSpPr>
        <p:spPr/>
        <p:txBody>
          <a:bodyPr/>
          <a:lstStyle/>
          <a:p>
            <a:fld id="{B274066A-D326-41ED-8B87-404DACE06210}" type="slidenum">
              <a:rPr lang="de-DE" smtClean="0"/>
              <a:t>4</a:t>
            </a:fld>
            <a:endParaRPr lang="de-DE"/>
          </a:p>
        </p:txBody>
      </p:sp>
    </p:spTree>
    <p:extLst>
      <p:ext uri="{BB962C8B-B14F-4D97-AF65-F5344CB8AC3E}">
        <p14:creationId xmlns:p14="http://schemas.microsoft.com/office/powerpoint/2010/main" val="6528451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Then we are going to discuss</a:t>
            </a:r>
            <a:r>
              <a:rPr lang="en-US" baseline="0" dirty="0" smtClean="0"/>
              <a:t> our backend part called </a:t>
            </a:r>
            <a:r>
              <a:rPr lang="en-US" baseline="0" dirty="0" err="1" smtClean="0"/>
              <a:t>GPS_Tracker</a:t>
            </a:r>
            <a:r>
              <a:rPr lang="en-US" baseline="0" dirty="0" smtClean="0"/>
              <a:t>.</a:t>
            </a:r>
          </a:p>
          <a:p>
            <a:endParaRPr lang="en-US" baseline="0" dirty="0" smtClean="0"/>
          </a:p>
          <a:p>
            <a:r>
              <a:rPr lang="en-US" sz="1200" b="0" kern="1200" dirty="0" smtClean="0">
                <a:solidFill>
                  <a:schemeClr val="tx1"/>
                </a:solidFill>
                <a:effectLst/>
                <a:latin typeface="+mn-lt"/>
                <a:ea typeface="+mn-ea"/>
                <a:cs typeface="+mn-cs"/>
              </a:rPr>
              <a:t>This</a:t>
            </a:r>
            <a:r>
              <a:rPr lang="en-US" sz="1200" b="0" kern="1200" baseline="0" dirty="0" smtClean="0">
                <a:solidFill>
                  <a:schemeClr val="tx1"/>
                </a:solidFill>
                <a:effectLst/>
                <a:latin typeface="+mn-lt"/>
                <a:ea typeface="+mn-ea"/>
                <a:cs typeface="+mn-cs"/>
              </a:rPr>
              <a:t> </a:t>
            </a:r>
            <a:r>
              <a:rPr lang="en-US" sz="1200" b="0" kern="1200" dirty="0" smtClean="0">
                <a:solidFill>
                  <a:schemeClr val="tx1"/>
                </a:solidFill>
                <a:effectLst/>
                <a:latin typeface="+mn-lt"/>
                <a:ea typeface="+mn-ea"/>
                <a:cs typeface="+mn-cs"/>
              </a:rPr>
              <a:t>is</a:t>
            </a:r>
            <a:r>
              <a:rPr lang="en-US" sz="1200" b="0" kern="1200" baseline="0" dirty="0" smtClean="0">
                <a:solidFill>
                  <a:schemeClr val="tx1"/>
                </a:solidFill>
                <a:effectLst/>
                <a:latin typeface="+mn-lt"/>
                <a:ea typeface="+mn-ea"/>
                <a:cs typeface="+mn-cs"/>
              </a:rPr>
              <a:t> </a:t>
            </a:r>
            <a:r>
              <a:rPr lang="en-US" sz="1200" b="0" kern="1200" dirty="0" smtClean="0">
                <a:solidFill>
                  <a:schemeClr val="tx1"/>
                </a:solidFill>
                <a:effectLst/>
                <a:latin typeface="+mn-lt"/>
                <a:ea typeface="+mn-ea"/>
                <a:cs typeface="+mn-cs"/>
              </a:rPr>
              <a:t> set of backend programs intended to serve user requests, process incoming messages from </a:t>
            </a:r>
            <a:r>
              <a:rPr lang="en-US" sz="1200" b="0" kern="1200" dirty="0" err="1" smtClean="0">
                <a:solidFill>
                  <a:schemeClr val="tx1"/>
                </a:solidFill>
                <a:effectLst/>
                <a:latin typeface="+mn-lt"/>
                <a:ea typeface="+mn-ea"/>
                <a:cs typeface="+mn-cs"/>
              </a:rPr>
              <a:t>GPS_Androi</a:t>
            </a:r>
            <a:r>
              <a:rPr lang="en-US" sz="1200" b="0" kern="1200" dirty="0" smtClean="0">
                <a:solidFill>
                  <a:schemeClr val="tx1"/>
                </a:solidFill>
                <a:effectLst/>
                <a:latin typeface="+mn-lt"/>
                <a:ea typeface="+mn-ea"/>
                <a:cs typeface="+mn-cs"/>
              </a:rPr>
              <a:t> and perform optimization tasks.</a:t>
            </a:r>
          </a:p>
          <a:p>
            <a:endParaRPr lang="en-US" sz="1200" b="0" kern="1200" dirty="0" smtClean="0">
              <a:solidFill>
                <a:schemeClr val="tx1"/>
              </a:solidFill>
              <a:effectLst/>
              <a:latin typeface="+mn-lt"/>
              <a:ea typeface="+mn-ea"/>
              <a:cs typeface="+mn-cs"/>
            </a:endParaRPr>
          </a:p>
          <a:p>
            <a:r>
              <a:rPr lang="en-US" sz="1200" b="0" kern="1200" dirty="0" smtClean="0">
                <a:solidFill>
                  <a:schemeClr val="tx1"/>
                </a:solidFill>
                <a:effectLst/>
                <a:latin typeface="+mn-lt"/>
                <a:ea typeface="+mn-ea"/>
                <a:cs typeface="+mn-cs"/>
              </a:rPr>
              <a:t>The GPS Tracker is implemented in Python language. This is a dynamic interpreting language. That is known the performance is not so perfect compared to</a:t>
            </a:r>
          </a:p>
          <a:p>
            <a:r>
              <a:rPr lang="en-US" sz="1200" b="0" kern="1200" dirty="0" smtClean="0">
                <a:solidFill>
                  <a:schemeClr val="tx1"/>
                </a:solidFill>
                <a:effectLst/>
                <a:latin typeface="+mn-lt"/>
                <a:ea typeface="+mn-ea"/>
                <a:cs typeface="+mn-cs"/>
              </a:rPr>
              <a:t>static compiled languages, but it has higher changeability property.</a:t>
            </a:r>
          </a:p>
          <a:p>
            <a:endParaRPr lang="en-US" sz="1200" b="0" kern="1200" dirty="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fld id="{B274066A-D326-41ED-8B87-404DACE06210}" type="slidenum">
              <a:rPr lang="de-DE" smtClean="0"/>
              <a:t>5</a:t>
            </a:fld>
            <a:endParaRPr lang="de-DE"/>
          </a:p>
        </p:txBody>
      </p:sp>
    </p:spTree>
    <p:extLst>
      <p:ext uri="{BB962C8B-B14F-4D97-AF65-F5344CB8AC3E}">
        <p14:creationId xmlns:p14="http://schemas.microsoft.com/office/powerpoint/2010/main" val="25996051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This s component diagram of </a:t>
            </a:r>
            <a:r>
              <a:rPr lang="en-US" dirty="0" err="1" smtClean="0"/>
              <a:t>GPS_Tracker</a:t>
            </a:r>
            <a:endParaRPr lang="en-US" dirty="0" smtClean="0"/>
          </a:p>
          <a:p>
            <a:endParaRPr lang="en-US" dirty="0" smtClean="0"/>
          </a:p>
          <a:p>
            <a:r>
              <a:rPr lang="en-US" dirty="0" smtClean="0"/>
              <a:t>I</a:t>
            </a:r>
            <a:r>
              <a:rPr lang="en-US" baseline="0" dirty="0" smtClean="0"/>
              <a:t> would like to point out two subsystem</a:t>
            </a:r>
          </a:p>
          <a:p>
            <a:endParaRPr lang="en-US" baseline="0" dirty="0" smtClean="0"/>
          </a:p>
          <a:p>
            <a:pPr marL="171450" indent="-171450">
              <a:buFontTx/>
              <a:buChar char="-"/>
            </a:pPr>
            <a:r>
              <a:rPr lang="en-US" baseline="0" dirty="0" smtClean="0"/>
              <a:t>Processing Subsystem</a:t>
            </a:r>
          </a:p>
          <a:p>
            <a:pPr marL="628650" lvl="1" indent="-171450">
              <a:buFontTx/>
              <a:buChar char="-"/>
            </a:pPr>
            <a:r>
              <a:rPr lang="en-US" baseline="0" dirty="0" smtClean="0"/>
              <a:t>FTP</a:t>
            </a:r>
          </a:p>
          <a:p>
            <a:pPr marL="628650" lvl="1" indent="-171450">
              <a:buFontTx/>
              <a:buChar char="-"/>
            </a:pPr>
            <a:r>
              <a:rPr lang="en-US" baseline="0" dirty="0" smtClean="0"/>
              <a:t>MQTT (with middleware) or </a:t>
            </a:r>
            <a:r>
              <a:rPr lang="en-US" baseline="0" dirty="0" err="1" smtClean="0"/>
              <a:t>DataBackend</a:t>
            </a:r>
            <a:endParaRPr lang="en-US" baseline="0" dirty="0" smtClean="0"/>
          </a:p>
          <a:p>
            <a:pPr marL="171450" indent="-171450">
              <a:buFontTx/>
              <a:buChar char="-"/>
            </a:pPr>
            <a:r>
              <a:rPr lang="en-US" baseline="0" dirty="0" smtClean="0"/>
              <a:t>Storage Subsystem</a:t>
            </a:r>
          </a:p>
          <a:p>
            <a:pPr marL="628650" lvl="1" indent="-171450">
              <a:buFontTx/>
              <a:buChar char="-"/>
            </a:pPr>
            <a:r>
              <a:rPr lang="en-US" baseline="0" dirty="0" smtClean="0"/>
              <a:t>Interface</a:t>
            </a:r>
          </a:p>
          <a:p>
            <a:pPr marL="628650" lvl="1" indent="-171450">
              <a:buFontTx/>
              <a:buChar char="-"/>
            </a:pPr>
            <a:r>
              <a:rPr lang="en-US" baseline="0" dirty="0" smtClean="0"/>
              <a:t>MongoDB</a:t>
            </a:r>
            <a:endParaRPr lang="en-US" dirty="0"/>
          </a:p>
        </p:txBody>
      </p:sp>
      <p:sp>
        <p:nvSpPr>
          <p:cNvPr id="4" name="Номер слайда 3"/>
          <p:cNvSpPr>
            <a:spLocks noGrp="1"/>
          </p:cNvSpPr>
          <p:nvPr>
            <p:ph type="sldNum" sz="quarter" idx="10"/>
          </p:nvPr>
        </p:nvSpPr>
        <p:spPr/>
        <p:txBody>
          <a:bodyPr/>
          <a:lstStyle/>
          <a:p>
            <a:fld id="{B274066A-D326-41ED-8B87-404DACE06210}" type="slidenum">
              <a:rPr lang="de-DE" smtClean="0"/>
              <a:t>6</a:t>
            </a:fld>
            <a:endParaRPr lang="de-DE"/>
          </a:p>
        </p:txBody>
      </p:sp>
    </p:spTree>
    <p:extLst>
      <p:ext uri="{BB962C8B-B14F-4D97-AF65-F5344CB8AC3E}">
        <p14:creationId xmlns:p14="http://schemas.microsoft.com/office/powerpoint/2010/main" val="4775373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Speaking</a:t>
            </a:r>
            <a:r>
              <a:rPr lang="en-US" baseline="0" dirty="0" smtClean="0"/>
              <a:t> about Worker design pattern, it provides useful architecture:</a:t>
            </a:r>
          </a:p>
          <a:p>
            <a:endParaRPr lang="en-US" baseline="0" dirty="0" smtClean="0"/>
          </a:p>
          <a:p>
            <a:r>
              <a:rPr lang="en-US" baseline="0" dirty="0" smtClean="0"/>
              <a:t>-  Linear performance scaling</a:t>
            </a:r>
          </a:p>
          <a:p>
            <a:pPr marL="171450" indent="-171450">
              <a:buFontTx/>
              <a:buChar char="-"/>
            </a:pPr>
            <a:r>
              <a:rPr lang="en-US" baseline="0" dirty="0" smtClean="0"/>
              <a:t>Load balancing</a:t>
            </a:r>
          </a:p>
          <a:p>
            <a:pPr marL="171450" indent="-171450">
              <a:buFontTx/>
              <a:buChar char="-"/>
            </a:pPr>
            <a:r>
              <a:rPr lang="en-US" baseline="0" dirty="0" smtClean="0"/>
              <a:t>Fast feedback to users</a:t>
            </a:r>
            <a:endParaRPr lang="en-US" dirty="0"/>
          </a:p>
        </p:txBody>
      </p:sp>
      <p:sp>
        <p:nvSpPr>
          <p:cNvPr id="4" name="Номер слайда 3"/>
          <p:cNvSpPr>
            <a:spLocks noGrp="1"/>
          </p:cNvSpPr>
          <p:nvPr>
            <p:ph type="sldNum" sz="quarter" idx="10"/>
          </p:nvPr>
        </p:nvSpPr>
        <p:spPr/>
        <p:txBody>
          <a:bodyPr/>
          <a:lstStyle/>
          <a:p>
            <a:fld id="{B274066A-D326-41ED-8B87-404DACE06210}" type="slidenum">
              <a:rPr lang="de-DE" smtClean="0"/>
              <a:t>7</a:t>
            </a:fld>
            <a:endParaRPr lang="de-DE"/>
          </a:p>
        </p:txBody>
      </p:sp>
    </p:spTree>
    <p:extLst>
      <p:ext uri="{BB962C8B-B14F-4D97-AF65-F5344CB8AC3E}">
        <p14:creationId xmlns:p14="http://schemas.microsoft.com/office/powerpoint/2010/main" val="36025228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Now I would like to discuss one of the most interesting features</a:t>
            </a:r>
            <a:r>
              <a:rPr lang="en-US" baseline="0" dirty="0" smtClean="0"/>
              <a:t> implemented in </a:t>
            </a:r>
            <a:r>
              <a:rPr lang="en-US" baseline="0" dirty="0" err="1" smtClean="0"/>
              <a:t>GPS_Tracker</a:t>
            </a:r>
            <a:r>
              <a:rPr lang="en-US" baseline="0" dirty="0" smtClean="0"/>
              <a:t>.</a:t>
            </a:r>
          </a:p>
          <a:p>
            <a:endParaRPr lang="en-US" baseline="0" dirty="0" smtClean="0"/>
          </a:p>
          <a:p>
            <a:r>
              <a:rPr lang="en-US" baseline="0" dirty="0" smtClean="0"/>
              <a:t>Optimization tasks can take long to complete, and if we start optimization task in the same thread that serving a user request, it will hand the user until the task is done. To make UI responsible and interactive, we use Python Celery library to implement Worker pattern when performing an optimization task.</a:t>
            </a:r>
            <a:endParaRPr lang="en-US" dirty="0"/>
          </a:p>
        </p:txBody>
      </p:sp>
      <p:sp>
        <p:nvSpPr>
          <p:cNvPr id="4" name="Номер слайда 3"/>
          <p:cNvSpPr>
            <a:spLocks noGrp="1"/>
          </p:cNvSpPr>
          <p:nvPr>
            <p:ph type="sldNum" sz="quarter" idx="10"/>
          </p:nvPr>
        </p:nvSpPr>
        <p:spPr/>
        <p:txBody>
          <a:bodyPr/>
          <a:lstStyle/>
          <a:p>
            <a:fld id="{B274066A-D326-41ED-8B87-404DACE06210}" type="slidenum">
              <a:rPr lang="de-DE" smtClean="0"/>
              <a:t>8</a:t>
            </a:fld>
            <a:endParaRPr lang="de-DE"/>
          </a:p>
        </p:txBody>
      </p:sp>
    </p:spTree>
    <p:extLst>
      <p:ext uri="{BB962C8B-B14F-4D97-AF65-F5344CB8AC3E}">
        <p14:creationId xmlns:p14="http://schemas.microsoft.com/office/powerpoint/2010/main" val="38512364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Another interesting thins is the deployment process of our framework.</a:t>
            </a:r>
          </a:p>
          <a:p>
            <a:endParaRPr lang="en-US" dirty="0" smtClean="0"/>
          </a:p>
          <a:p>
            <a:r>
              <a:rPr lang="en-US" dirty="0" smtClean="0"/>
              <a:t>We provide</a:t>
            </a:r>
            <a:r>
              <a:rPr lang="en-US" baseline="0" dirty="0" smtClean="0"/>
              <a:t> flexible way to install and run the system – you can use real hardware that gives you the maximum performance, or you can use containerized environment.</a:t>
            </a:r>
          </a:p>
          <a:p>
            <a:endParaRPr lang="en-US" baseline="0" dirty="0" smtClean="0"/>
          </a:p>
          <a:p>
            <a:r>
              <a:rPr lang="en-US" baseline="0" dirty="0" smtClean="0"/>
              <a:t>We provide already prepared virtual machine image, where software components are running in containers.</a:t>
            </a:r>
          </a:p>
          <a:p>
            <a:endParaRPr lang="en-US" baseline="0" dirty="0" smtClean="0"/>
          </a:p>
          <a:p>
            <a:r>
              <a:rPr lang="en-US" baseline="0" dirty="0" smtClean="0"/>
              <a:t>There are pros and cons  when your add so many run-time abstraction, but nevertheless, advantages outweighs possible problems.</a:t>
            </a:r>
            <a:endParaRPr lang="en-US" dirty="0"/>
          </a:p>
        </p:txBody>
      </p:sp>
      <p:sp>
        <p:nvSpPr>
          <p:cNvPr id="4" name="Номер слайда 3"/>
          <p:cNvSpPr>
            <a:spLocks noGrp="1"/>
          </p:cNvSpPr>
          <p:nvPr>
            <p:ph type="sldNum" sz="quarter" idx="10"/>
          </p:nvPr>
        </p:nvSpPr>
        <p:spPr/>
        <p:txBody>
          <a:bodyPr/>
          <a:lstStyle/>
          <a:p>
            <a:fld id="{B274066A-D326-41ED-8B87-404DACE06210}" type="slidenum">
              <a:rPr lang="de-DE" smtClean="0"/>
              <a:t>9</a:t>
            </a:fld>
            <a:endParaRPr lang="de-DE"/>
          </a:p>
        </p:txBody>
      </p:sp>
    </p:spTree>
    <p:extLst>
      <p:ext uri="{BB962C8B-B14F-4D97-AF65-F5344CB8AC3E}">
        <p14:creationId xmlns:p14="http://schemas.microsoft.com/office/powerpoint/2010/main" val="3163855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685800" y="1700808"/>
            <a:ext cx="7772400" cy="1470025"/>
          </a:xfrm>
        </p:spPr>
        <p:txBody>
          <a:bodyPr>
            <a:normAutofit/>
          </a:bodyPr>
          <a:lstStyle>
            <a:lvl1pPr>
              <a:defRPr sz="3200" b="1" baseline="0">
                <a:solidFill>
                  <a:schemeClr val="accent1"/>
                </a:solidFill>
                <a:latin typeface="Arial" pitchFamily="34" charset="0"/>
                <a:cs typeface="Arial" pitchFamily="34" charset="0"/>
              </a:defRPr>
            </a:lvl1pPr>
          </a:lstStyle>
          <a:p>
            <a:r>
              <a:rPr lang="de-DE" dirty="0" smtClean="0"/>
              <a:t>&lt;Title </a:t>
            </a:r>
            <a:r>
              <a:rPr lang="de-DE" dirty="0" err="1" smtClean="0"/>
              <a:t>of</a:t>
            </a:r>
            <a:r>
              <a:rPr lang="de-DE" dirty="0" smtClean="0"/>
              <a:t> </a:t>
            </a:r>
            <a:r>
              <a:rPr lang="de-DE" dirty="0" err="1" smtClean="0"/>
              <a:t>your</a:t>
            </a:r>
            <a:r>
              <a:rPr lang="de-DE" dirty="0" smtClean="0"/>
              <a:t> </a:t>
            </a:r>
            <a:r>
              <a:rPr lang="de-DE" dirty="0" err="1" smtClean="0"/>
              <a:t>talk</a:t>
            </a:r>
            <a:r>
              <a:rPr lang="de-DE" dirty="0" smtClean="0"/>
              <a:t>&gt;</a:t>
            </a:r>
            <a:endParaRPr lang="de-DE" dirty="0"/>
          </a:p>
        </p:txBody>
      </p:sp>
      <p:sp>
        <p:nvSpPr>
          <p:cNvPr id="3" name="Untertitel 2"/>
          <p:cNvSpPr>
            <a:spLocks noGrp="1"/>
          </p:cNvSpPr>
          <p:nvPr>
            <p:ph type="subTitle" idx="1" hasCustomPrompt="1"/>
          </p:nvPr>
        </p:nvSpPr>
        <p:spPr>
          <a:xfrm>
            <a:off x="1371600" y="3886200"/>
            <a:ext cx="6400800" cy="334888"/>
          </a:xfrm>
        </p:spPr>
        <p:txBody>
          <a:bodyPr>
            <a:normAutofit/>
          </a:bodyPr>
          <a:lstStyle>
            <a:lvl1pPr marL="0" indent="0" algn="ctr">
              <a:buNone/>
              <a:defRPr sz="2000">
                <a:solidFill>
                  <a:schemeClr val="tx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dirty="0" smtClean="0"/>
              <a:t>&lt;Meeting </a:t>
            </a:r>
            <a:r>
              <a:rPr lang="de-DE" dirty="0" err="1" smtClean="0"/>
              <a:t>purpose</a:t>
            </a:r>
            <a:r>
              <a:rPr lang="de-DE" dirty="0" smtClean="0"/>
              <a:t>&gt;</a:t>
            </a:r>
          </a:p>
        </p:txBody>
      </p:sp>
      <p:sp>
        <p:nvSpPr>
          <p:cNvPr id="30" name="Untertitel 2"/>
          <p:cNvSpPr txBox="1">
            <a:spLocks/>
          </p:cNvSpPr>
          <p:nvPr userDrawn="1"/>
        </p:nvSpPr>
        <p:spPr>
          <a:xfrm>
            <a:off x="1381033" y="4214056"/>
            <a:ext cx="6400800" cy="334888"/>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2000" kern="1200">
                <a:solidFill>
                  <a:schemeClr val="tx1"/>
                </a:solidFill>
                <a:latin typeface="Arial" pitchFamily="34" charset="0"/>
                <a:ea typeface="+mn-ea"/>
                <a:cs typeface="Arial" pitchFamily="34" charset="0"/>
              </a:defRPr>
            </a:lvl1pPr>
            <a:lvl2pPr marL="457200" indent="0" algn="ctr" defTabSz="914400" rtl="0" eaLnBrk="1" latinLnBrk="0" hangingPunct="1">
              <a:spcBef>
                <a:spcPct val="20000"/>
              </a:spcBef>
              <a:buFont typeface="Arial" pitchFamily="34" charset="0"/>
              <a:buNone/>
              <a:defRPr sz="2200" kern="1200">
                <a:solidFill>
                  <a:schemeClr val="tx1">
                    <a:tint val="75000"/>
                  </a:schemeClr>
                </a:solidFill>
                <a:latin typeface="Arial" pitchFamily="34" charset="0"/>
                <a:ea typeface="+mn-ea"/>
                <a:cs typeface="Arial" pitchFamily="34" charset="0"/>
              </a:defRPr>
            </a:lvl2pPr>
            <a:lvl3pPr marL="914400" indent="0" algn="ctr" defTabSz="914400" rtl="0" eaLnBrk="1" latinLnBrk="0" hangingPunct="1">
              <a:spcBef>
                <a:spcPct val="20000"/>
              </a:spcBef>
              <a:buFont typeface="Arial" pitchFamily="34" charset="0"/>
              <a:buNone/>
              <a:defRPr sz="2000" kern="1200">
                <a:solidFill>
                  <a:schemeClr val="tx1">
                    <a:tint val="75000"/>
                  </a:schemeClr>
                </a:solidFill>
                <a:latin typeface="Arial" pitchFamily="34" charset="0"/>
                <a:ea typeface="+mn-ea"/>
                <a:cs typeface="Arial" pitchFamily="34" charset="0"/>
              </a:defRPr>
            </a:lvl3pPr>
            <a:lvl4pPr marL="1371600" indent="0" algn="ctr" defTabSz="914400" rtl="0" eaLnBrk="1" latinLnBrk="0" hangingPunct="1">
              <a:spcBef>
                <a:spcPct val="20000"/>
              </a:spcBef>
              <a:buFont typeface="Arial" pitchFamily="34" charset="0"/>
              <a:buNone/>
              <a:defRPr sz="1800" kern="1200">
                <a:solidFill>
                  <a:schemeClr val="tx1">
                    <a:tint val="75000"/>
                  </a:schemeClr>
                </a:solidFill>
                <a:latin typeface="Arial" pitchFamily="34" charset="0"/>
                <a:ea typeface="+mn-ea"/>
                <a:cs typeface="Arial"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Arial" pitchFamily="34" charset="0"/>
                <a:ea typeface="+mn-ea"/>
                <a:cs typeface="Arial"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endParaRPr lang="de-DE" sz="1600" dirty="0">
              <a:solidFill>
                <a:schemeClr val="bg1">
                  <a:lumMod val="65000"/>
                </a:schemeClr>
              </a:solidFill>
            </a:endParaRPr>
          </a:p>
        </p:txBody>
      </p:sp>
      <p:sp>
        <p:nvSpPr>
          <p:cNvPr id="24" name="Textplatzhalter 23"/>
          <p:cNvSpPr>
            <a:spLocks noGrp="1"/>
          </p:cNvSpPr>
          <p:nvPr>
            <p:ph type="body" sz="quarter" idx="10" hasCustomPrompt="1"/>
          </p:nvPr>
        </p:nvSpPr>
        <p:spPr>
          <a:xfrm>
            <a:off x="1413920" y="5003391"/>
            <a:ext cx="6400800" cy="330609"/>
          </a:xfrm>
        </p:spPr>
        <p:txBody>
          <a:bodyPr>
            <a:noAutofit/>
          </a:bodyPr>
          <a:lstStyle>
            <a:lvl1pPr marL="0" indent="0" algn="ctr">
              <a:buNone/>
              <a:defRPr sz="1800"/>
            </a:lvl1pPr>
          </a:lstStyle>
          <a:p>
            <a:pPr lvl="0"/>
            <a:r>
              <a:rPr lang="de-DE" dirty="0" smtClean="0"/>
              <a:t>&lt;</a:t>
            </a:r>
            <a:r>
              <a:rPr lang="de-DE" dirty="0" err="1" smtClean="0"/>
              <a:t>Your</a:t>
            </a:r>
            <a:r>
              <a:rPr lang="de-DE" dirty="0" smtClean="0"/>
              <a:t> </a:t>
            </a:r>
            <a:r>
              <a:rPr lang="de-DE" dirty="0" err="1" smtClean="0"/>
              <a:t>name</a:t>
            </a:r>
            <a:r>
              <a:rPr lang="de-DE" dirty="0" smtClean="0"/>
              <a:t>&gt;</a:t>
            </a:r>
            <a:endParaRPr lang="de-DE" dirty="0"/>
          </a:p>
        </p:txBody>
      </p:sp>
      <p:sp>
        <p:nvSpPr>
          <p:cNvPr id="31" name="Textplatzhalter 23"/>
          <p:cNvSpPr>
            <a:spLocks noGrp="1"/>
          </p:cNvSpPr>
          <p:nvPr>
            <p:ph type="body" sz="quarter" idx="11" hasCustomPrompt="1"/>
          </p:nvPr>
        </p:nvSpPr>
        <p:spPr>
          <a:xfrm>
            <a:off x="1381033" y="4260912"/>
            <a:ext cx="6400800" cy="288032"/>
          </a:xfrm>
        </p:spPr>
        <p:txBody>
          <a:bodyPr>
            <a:noAutofit/>
          </a:bodyPr>
          <a:lstStyle>
            <a:lvl1pPr marL="0" indent="0" algn="ctr">
              <a:buNone/>
              <a:defRPr sz="1400">
                <a:latin typeface="Arial" pitchFamily="34" charset="0"/>
                <a:cs typeface="Arial" pitchFamily="34" charset="0"/>
              </a:defRPr>
            </a:lvl1pPr>
          </a:lstStyle>
          <a:p>
            <a:r>
              <a:rPr lang="de-DE" sz="1600" dirty="0" smtClean="0">
                <a:solidFill>
                  <a:schemeClr val="bg1">
                    <a:lumMod val="65000"/>
                  </a:schemeClr>
                </a:solidFill>
              </a:rPr>
              <a:t>(&lt;</a:t>
            </a:r>
            <a:r>
              <a:rPr lang="de-DE" sz="1600" dirty="0" err="1" smtClean="0">
                <a:solidFill>
                  <a:schemeClr val="bg1">
                    <a:lumMod val="65000"/>
                  </a:schemeClr>
                </a:solidFill>
              </a:rPr>
              <a:t>Presentation</a:t>
            </a:r>
            <a:r>
              <a:rPr lang="de-DE" sz="1600" baseline="0" dirty="0" smtClean="0">
                <a:solidFill>
                  <a:schemeClr val="bg1">
                    <a:lumMod val="65000"/>
                  </a:schemeClr>
                </a:solidFill>
              </a:rPr>
              <a:t> </a:t>
            </a:r>
            <a:r>
              <a:rPr lang="de-DE" sz="1600" baseline="0" dirty="0" err="1" smtClean="0">
                <a:solidFill>
                  <a:schemeClr val="bg1">
                    <a:lumMod val="65000"/>
                  </a:schemeClr>
                </a:solidFill>
              </a:rPr>
              <a:t>date</a:t>
            </a:r>
            <a:r>
              <a:rPr lang="de-DE" sz="1600" dirty="0" smtClean="0">
                <a:solidFill>
                  <a:schemeClr val="bg1">
                    <a:lumMod val="65000"/>
                  </a:schemeClr>
                </a:solidFill>
              </a:rPr>
              <a:t>&gt;)</a:t>
            </a:r>
            <a:endParaRPr lang="de-DE" sz="1600" dirty="0">
              <a:solidFill>
                <a:schemeClr val="bg1">
                  <a:lumMod val="65000"/>
                </a:schemeClr>
              </a:solidFill>
            </a:endParaRPr>
          </a:p>
        </p:txBody>
      </p:sp>
      <p:sp>
        <p:nvSpPr>
          <p:cNvPr id="26" name="Rectangle 8"/>
          <p:cNvSpPr>
            <a:spLocks noChangeArrowheads="1"/>
          </p:cNvSpPr>
          <p:nvPr userDrawn="1"/>
        </p:nvSpPr>
        <p:spPr bwMode="auto">
          <a:xfrm>
            <a:off x="0" y="6781800"/>
            <a:ext cx="9144000" cy="76200"/>
          </a:xfrm>
          <a:prstGeom prst="rect">
            <a:avLst/>
          </a:prstGeom>
          <a:solidFill>
            <a:schemeClr val="accent6"/>
          </a:solidFill>
          <a:ln w="9525">
            <a:noFill/>
            <a:miter lim="800000"/>
            <a:headEnd/>
            <a:tailEnd/>
          </a:ln>
        </p:spPr>
        <p:txBody>
          <a:bodyPr wrap="none" anchor="ctr"/>
          <a:lstStyle/>
          <a:p>
            <a:pPr>
              <a:defRPr/>
            </a:pPr>
            <a:endParaRPr lang="en-GB">
              <a:ea typeface="ＭＳ Ｐゴシック" pitchFamily="1" charset="-128"/>
              <a:cs typeface="+mn-cs"/>
            </a:endParaRPr>
          </a:p>
        </p:txBody>
      </p:sp>
    </p:spTree>
    <p:extLst>
      <p:ext uri="{BB962C8B-B14F-4D97-AF65-F5344CB8AC3E}">
        <p14:creationId xmlns:p14="http://schemas.microsoft.com/office/powerpoint/2010/main" val="287977413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Tree>
    <p:extLst>
      <p:ext uri="{BB962C8B-B14F-4D97-AF65-F5344CB8AC3E}">
        <p14:creationId xmlns:p14="http://schemas.microsoft.com/office/powerpoint/2010/main" val="22999222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74638"/>
            <a:ext cx="2057400" cy="5851525"/>
          </a:xfrm>
        </p:spPr>
        <p:txBody>
          <a:bodyPr vert="eaVert"/>
          <a:lstStyle/>
          <a:p>
            <a:r>
              <a:rPr lang="de-DE" dirty="0" smtClean="0"/>
              <a:t>Titelmasterformat durch Klicken bearbeiten</a:t>
            </a:r>
            <a:endParaRPr lang="de-DE" dirty="0"/>
          </a:p>
        </p:txBody>
      </p:sp>
      <p:sp>
        <p:nvSpPr>
          <p:cNvPr id="3" name="Vertikaler Textplatzhalter 2"/>
          <p:cNvSpPr>
            <a:spLocks noGrp="1"/>
          </p:cNvSpPr>
          <p:nvPr>
            <p:ph type="body" orient="vert" idx="1"/>
          </p:nvPr>
        </p:nvSpPr>
        <p:spPr>
          <a:xfrm>
            <a:off x="457200" y="274638"/>
            <a:ext cx="6019800" cy="5851525"/>
          </a:xfr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Tree>
    <p:extLst>
      <p:ext uri="{BB962C8B-B14F-4D97-AF65-F5344CB8AC3E}">
        <p14:creationId xmlns:p14="http://schemas.microsoft.com/office/powerpoint/2010/main" val="22621407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Titelmasterformat durch Klicken bearbeiten</a:t>
            </a:r>
            <a:endParaRPr lang="de-DE" dirty="0"/>
          </a:p>
        </p:txBody>
      </p:sp>
      <p:sp>
        <p:nvSpPr>
          <p:cNvPr id="3" name="Inhaltsplatzhalter 2"/>
          <p:cNvSpPr>
            <a:spLocks noGrp="1"/>
          </p:cNvSpPr>
          <p:nvPr>
            <p:ph idx="1"/>
          </p:nvPr>
        </p:nvSpPr>
        <p:spPr/>
        <p:txBody>
          <a:bodyPr>
            <a:normAutofit/>
          </a:bodyPr>
          <a:lstStyle>
            <a:lvl1pPr>
              <a:defRPr sz="1800"/>
            </a:lvl1pPr>
            <a:lvl2pPr>
              <a:defRPr sz="1400"/>
            </a:lvl2pPr>
            <a:lvl3pPr>
              <a:defRPr sz="1600"/>
            </a:lvl3pPr>
            <a:lvl4pPr>
              <a:defRPr sz="1400"/>
            </a:lvl4pPr>
            <a:lvl5pPr>
              <a:defRPr sz="1200"/>
            </a:lvl5p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Tree>
    <p:extLst>
      <p:ext uri="{BB962C8B-B14F-4D97-AF65-F5344CB8AC3E}">
        <p14:creationId xmlns:p14="http://schemas.microsoft.com/office/powerpoint/2010/main" val="92861179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normAutofit/>
          </a:bodyPr>
          <a:lstStyle>
            <a:lvl1pPr algn="l">
              <a:defRPr sz="3200" b="1" cap="all"/>
            </a:lvl1pPr>
          </a:lstStyle>
          <a:p>
            <a:r>
              <a:rPr lang="de-DE" dirty="0" smtClean="0"/>
              <a:t>Titelmasterformat durch Klicken bearbeiten</a:t>
            </a:r>
            <a:endParaRPr lang="de-DE" dirty="0"/>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dirty="0" smtClean="0"/>
              <a:t>Textmasterformat bearbeiten</a:t>
            </a:r>
          </a:p>
        </p:txBody>
      </p:sp>
    </p:spTree>
    <p:extLst>
      <p:ext uri="{BB962C8B-B14F-4D97-AF65-F5344CB8AC3E}">
        <p14:creationId xmlns:p14="http://schemas.microsoft.com/office/powerpoint/2010/main" val="357165263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457200" y="1600200"/>
            <a:ext cx="4038600" cy="4525963"/>
          </a:xfrm>
        </p:spPr>
        <p:txBody>
          <a:bodyPr/>
          <a:lstStyle>
            <a:lvl1pPr>
              <a:defRPr sz="2400"/>
            </a:lvl1pPr>
            <a:lvl2pPr>
              <a:defRPr sz="2200"/>
            </a:lvl2pPr>
            <a:lvl3pPr>
              <a:defRPr sz="2000"/>
            </a:lvl3pPr>
            <a:lvl4pPr>
              <a:defRPr sz="1800"/>
            </a:lvl4pPr>
            <a:lvl5pPr>
              <a:defRPr sz="1600"/>
            </a:lvl5pPr>
            <a:lvl6pPr>
              <a:defRPr sz="1800"/>
            </a:lvl6pPr>
            <a:lvl7pPr>
              <a:defRPr sz="1800"/>
            </a:lvl7pPr>
            <a:lvl8pPr>
              <a:defRPr sz="1800"/>
            </a:lvl8pPr>
            <a:lvl9pPr>
              <a:defRPr sz="1800"/>
            </a:lvl9p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Inhaltsplatzhalter 3"/>
          <p:cNvSpPr>
            <a:spLocks noGrp="1"/>
          </p:cNvSpPr>
          <p:nvPr>
            <p:ph sz="half" idx="2"/>
          </p:nvPr>
        </p:nvSpPr>
        <p:spPr>
          <a:xfrm>
            <a:off x="4648200" y="1600200"/>
            <a:ext cx="4038600" cy="4525963"/>
          </a:xfrm>
        </p:spPr>
        <p:txBody>
          <a:bodyPr/>
          <a:lstStyle>
            <a:lvl1pPr>
              <a:defRPr sz="2400"/>
            </a:lvl1pPr>
            <a:lvl2pPr>
              <a:defRPr sz="2200"/>
            </a:lvl2pPr>
            <a:lvl3pPr>
              <a:defRPr sz="2000"/>
            </a:lvl3pPr>
            <a:lvl4pPr>
              <a:defRPr sz="1800"/>
            </a:lvl4pPr>
            <a:lvl5pPr>
              <a:defRPr sz="1600"/>
            </a:lvl5pPr>
            <a:lvl6pPr>
              <a:defRPr sz="1800"/>
            </a:lvl6pPr>
            <a:lvl7pPr>
              <a:defRPr sz="1800"/>
            </a:lvl7pPr>
            <a:lvl8pPr>
              <a:defRPr sz="1800"/>
            </a:lvl8pPr>
            <a:lvl9pPr>
              <a:defRPr sz="1800"/>
            </a:lvl9p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Tree>
    <p:extLst>
      <p:ext uri="{BB962C8B-B14F-4D97-AF65-F5344CB8AC3E}">
        <p14:creationId xmlns:p14="http://schemas.microsoft.com/office/powerpoint/2010/main" val="42681485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smtClean="0"/>
              <a:t>Textmasterformat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Tree>
    <p:extLst>
      <p:ext uri="{BB962C8B-B14F-4D97-AF65-F5344CB8AC3E}">
        <p14:creationId xmlns:p14="http://schemas.microsoft.com/office/powerpoint/2010/main" val="14690795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Tree>
    <p:extLst>
      <p:ext uri="{BB962C8B-B14F-4D97-AF65-F5344CB8AC3E}">
        <p14:creationId xmlns:p14="http://schemas.microsoft.com/office/powerpoint/2010/main" val="35504352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5439381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de-DE"/>
          </a:p>
        </p:txBody>
      </p:sp>
      <p:sp>
        <p:nvSpPr>
          <p:cNvPr id="3" name="Inhaltsplatzhalter 2"/>
          <p:cNvSpPr>
            <a:spLocks noGrp="1"/>
          </p:cNvSpPr>
          <p:nvPr>
            <p:ph idx="1"/>
          </p:nvPr>
        </p:nvSpPr>
        <p:spPr>
          <a:xfrm>
            <a:off x="3575050" y="273050"/>
            <a:ext cx="5111750" cy="5853113"/>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Tree>
    <p:extLst>
      <p:ext uri="{BB962C8B-B14F-4D97-AF65-F5344CB8AC3E}">
        <p14:creationId xmlns:p14="http://schemas.microsoft.com/office/powerpoint/2010/main" val="42745510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1792288" y="612775"/>
            <a:ext cx="5486400" cy="4114800"/>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dirty="0"/>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Tree>
    <p:extLst>
      <p:ext uri="{BB962C8B-B14F-4D97-AF65-F5344CB8AC3E}">
        <p14:creationId xmlns:p14="http://schemas.microsoft.com/office/powerpoint/2010/main" val="8186876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8" name="Rectangle 12"/>
          <p:cNvSpPr>
            <a:spLocks noChangeArrowheads="1"/>
          </p:cNvSpPr>
          <p:nvPr userDrawn="1"/>
        </p:nvSpPr>
        <p:spPr bwMode="auto">
          <a:xfrm>
            <a:off x="0" y="6082402"/>
            <a:ext cx="9144000" cy="775598"/>
          </a:xfrm>
          <a:prstGeom prst="rect">
            <a:avLst/>
          </a:prstGeom>
          <a:solidFill>
            <a:srgbClr val="003359"/>
          </a:solidFill>
          <a:ln w="9525">
            <a:noFill/>
            <a:miter lim="800000"/>
            <a:headEnd/>
            <a:tailEnd/>
          </a:ln>
        </p:spPr>
        <p:txBody>
          <a:bodyPr wrap="none" anchor="ctr"/>
          <a:lstStyle/>
          <a:p>
            <a:pPr>
              <a:defRPr/>
            </a:pPr>
            <a:endParaRPr lang="en-GB">
              <a:ea typeface="ＭＳ Ｐゴシック" pitchFamily="1" charset="-128"/>
            </a:endParaRPr>
          </a:p>
        </p:txBody>
      </p:sp>
      <p:sp>
        <p:nvSpPr>
          <p:cNvPr id="2" name="Titelplatzhalter 1"/>
          <p:cNvSpPr>
            <a:spLocks noGrp="1"/>
          </p:cNvSpPr>
          <p:nvPr>
            <p:ph type="title"/>
          </p:nvPr>
        </p:nvSpPr>
        <p:spPr>
          <a:xfrm>
            <a:off x="457200" y="274638"/>
            <a:ext cx="8229600" cy="562074"/>
          </a:xfrm>
          <a:prstGeom prst="rect">
            <a:avLst/>
          </a:prstGeom>
        </p:spPr>
        <p:txBody>
          <a:bodyPr vert="horz" lIns="91440" tIns="45720" rIns="91440" bIns="45720" rtlCol="0" anchor="ctr">
            <a:normAutofit/>
          </a:bodyPr>
          <a:lstStyle/>
          <a:p>
            <a:r>
              <a:rPr lang="de-DE" dirty="0" smtClean="0"/>
              <a:t>Titelmasterformat durch Klicken bearbeiten</a:t>
            </a:r>
            <a:endParaRPr lang="de-DE" dirty="0"/>
          </a:p>
        </p:txBody>
      </p:sp>
      <p:sp>
        <p:nvSpPr>
          <p:cNvPr id="3" name="Textplatzhalter 2"/>
          <p:cNvSpPr>
            <a:spLocks noGrp="1"/>
          </p:cNvSpPr>
          <p:nvPr>
            <p:ph type="body" idx="1"/>
          </p:nvPr>
        </p:nvSpPr>
        <p:spPr>
          <a:xfrm>
            <a:off x="457200" y="980728"/>
            <a:ext cx="8229600" cy="5101674"/>
          </a:xfrm>
          <a:prstGeom prst="rect">
            <a:avLst/>
          </a:prstGeom>
        </p:spPr>
        <p:txBody>
          <a:bodyPr vert="horz" lIns="91440" tIns="45720" rIns="91440" bIns="45720" rtlCol="0">
            <a:normAutofit/>
          </a:body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grpSp>
        <p:nvGrpSpPr>
          <p:cNvPr id="7" name="Gruppieren 25"/>
          <p:cNvGrpSpPr>
            <a:grpSpLocks/>
          </p:cNvGrpSpPr>
          <p:nvPr userDrawn="1"/>
        </p:nvGrpSpPr>
        <p:grpSpPr bwMode="auto">
          <a:xfrm>
            <a:off x="0" y="0"/>
            <a:ext cx="457200" cy="6082402"/>
            <a:chOff x="0" y="0"/>
            <a:chExt cx="457200" cy="5943600"/>
          </a:xfrm>
        </p:grpSpPr>
        <p:sp>
          <p:nvSpPr>
            <p:cNvPr id="8" name="Rectangle 15"/>
            <p:cNvSpPr>
              <a:spLocks noChangeArrowheads="1"/>
            </p:cNvSpPr>
            <p:nvPr userDrawn="1"/>
          </p:nvSpPr>
          <p:spPr bwMode="auto">
            <a:xfrm>
              <a:off x="0" y="0"/>
              <a:ext cx="457200" cy="5181600"/>
            </a:xfrm>
            <a:prstGeom prst="rect">
              <a:avLst/>
            </a:prstGeom>
            <a:solidFill>
              <a:srgbClr val="FF7900">
                <a:alpha val="60001"/>
              </a:srgbClr>
            </a:solidFill>
            <a:ln w="9525">
              <a:noFill/>
              <a:miter lim="800000"/>
              <a:headEnd/>
              <a:tailEnd/>
            </a:ln>
          </p:spPr>
          <p:txBody>
            <a:bodyPr wrap="none" anchor="ctr"/>
            <a:lstStyle/>
            <a:p>
              <a:pPr algn="ctr">
                <a:defRPr/>
              </a:pPr>
              <a:endParaRPr lang="en-US">
                <a:ea typeface="ＭＳ Ｐゴシック" pitchFamily="1" charset="-128"/>
              </a:endParaRPr>
            </a:p>
          </p:txBody>
        </p:sp>
        <p:sp>
          <p:nvSpPr>
            <p:cNvPr id="9" name="Rectangle 10"/>
            <p:cNvSpPr>
              <a:spLocks noChangeArrowheads="1"/>
            </p:cNvSpPr>
            <p:nvPr userDrawn="1"/>
          </p:nvSpPr>
          <p:spPr bwMode="auto">
            <a:xfrm>
              <a:off x="0" y="1905000"/>
              <a:ext cx="457200" cy="914400"/>
            </a:xfrm>
            <a:prstGeom prst="rect">
              <a:avLst/>
            </a:prstGeom>
            <a:solidFill>
              <a:srgbClr val="FF7900">
                <a:alpha val="99001"/>
              </a:srgbClr>
            </a:solidFill>
            <a:ln w="9525">
              <a:noFill/>
              <a:miter lim="800000"/>
              <a:headEnd/>
              <a:tailEnd/>
            </a:ln>
          </p:spPr>
          <p:txBody>
            <a:bodyPr wrap="none" anchor="ctr"/>
            <a:lstStyle/>
            <a:p>
              <a:pPr algn="ctr">
                <a:defRPr/>
              </a:pPr>
              <a:endParaRPr lang="en-US">
                <a:ea typeface="ＭＳ Ｐゴシック" pitchFamily="1" charset="-128"/>
              </a:endParaRPr>
            </a:p>
          </p:txBody>
        </p:sp>
        <p:sp>
          <p:nvSpPr>
            <p:cNvPr id="10" name="Rectangle 13"/>
            <p:cNvSpPr>
              <a:spLocks noChangeArrowheads="1"/>
            </p:cNvSpPr>
            <p:nvPr userDrawn="1"/>
          </p:nvSpPr>
          <p:spPr bwMode="auto">
            <a:xfrm>
              <a:off x="0" y="2819400"/>
              <a:ext cx="457200" cy="3124200"/>
            </a:xfrm>
            <a:prstGeom prst="rect">
              <a:avLst/>
            </a:prstGeom>
            <a:solidFill>
              <a:srgbClr val="FF7900">
                <a:alpha val="50000"/>
              </a:srgbClr>
            </a:solidFill>
            <a:ln w="9525">
              <a:noFill/>
              <a:miter lim="800000"/>
              <a:headEnd/>
              <a:tailEnd/>
            </a:ln>
          </p:spPr>
          <p:txBody>
            <a:bodyPr wrap="none" anchor="ctr"/>
            <a:lstStyle/>
            <a:p>
              <a:pPr>
                <a:defRPr/>
              </a:pPr>
              <a:endParaRPr lang="en-GB">
                <a:ea typeface="ＭＳ Ｐゴシック" pitchFamily="1" charset="-128"/>
              </a:endParaRPr>
            </a:p>
          </p:txBody>
        </p:sp>
        <p:sp>
          <p:nvSpPr>
            <p:cNvPr id="11" name="Rectangle 14"/>
            <p:cNvSpPr>
              <a:spLocks noChangeArrowheads="1"/>
            </p:cNvSpPr>
            <p:nvPr userDrawn="1"/>
          </p:nvSpPr>
          <p:spPr bwMode="auto">
            <a:xfrm>
              <a:off x="0" y="1524000"/>
              <a:ext cx="457200" cy="3657600"/>
            </a:xfrm>
            <a:prstGeom prst="rect">
              <a:avLst/>
            </a:prstGeom>
            <a:solidFill>
              <a:srgbClr val="FF7900"/>
            </a:solidFill>
            <a:ln w="9525">
              <a:noFill/>
              <a:miter lim="800000"/>
              <a:headEnd/>
              <a:tailEnd/>
            </a:ln>
          </p:spPr>
          <p:txBody>
            <a:bodyPr wrap="none" anchor="ctr"/>
            <a:lstStyle/>
            <a:p>
              <a:pPr algn="ctr">
                <a:defRPr/>
              </a:pPr>
              <a:endParaRPr lang="en-US">
                <a:ea typeface="ＭＳ Ｐゴシック" pitchFamily="1" charset="-128"/>
              </a:endParaRPr>
            </a:p>
          </p:txBody>
        </p:sp>
        <p:sp>
          <p:nvSpPr>
            <p:cNvPr id="12" name="Rectangle 16"/>
            <p:cNvSpPr>
              <a:spLocks noChangeArrowheads="1"/>
            </p:cNvSpPr>
            <p:nvPr userDrawn="1"/>
          </p:nvSpPr>
          <p:spPr bwMode="auto">
            <a:xfrm>
              <a:off x="0" y="3124200"/>
              <a:ext cx="457200" cy="76200"/>
            </a:xfrm>
            <a:prstGeom prst="rect">
              <a:avLst/>
            </a:prstGeom>
            <a:solidFill>
              <a:srgbClr val="FF7900">
                <a:alpha val="0"/>
              </a:srgbClr>
            </a:solidFill>
            <a:ln w="9525">
              <a:noFill/>
              <a:miter lim="800000"/>
              <a:headEnd/>
              <a:tailEnd/>
            </a:ln>
          </p:spPr>
          <p:txBody>
            <a:bodyPr wrap="none" anchor="ctr"/>
            <a:lstStyle/>
            <a:p>
              <a:pPr algn="ctr">
                <a:defRPr/>
              </a:pPr>
              <a:endParaRPr lang="en-US">
                <a:solidFill>
                  <a:schemeClr val="hlink"/>
                </a:solidFill>
                <a:ea typeface="ＭＳ Ｐゴシック" pitchFamily="1" charset="-128"/>
              </a:endParaRPr>
            </a:p>
          </p:txBody>
        </p:sp>
        <p:sp>
          <p:nvSpPr>
            <p:cNvPr id="13" name="Rectangle 17"/>
            <p:cNvSpPr>
              <a:spLocks noChangeArrowheads="1"/>
            </p:cNvSpPr>
            <p:nvPr userDrawn="1"/>
          </p:nvSpPr>
          <p:spPr bwMode="auto">
            <a:xfrm>
              <a:off x="0" y="381000"/>
              <a:ext cx="457200" cy="76200"/>
            </a:xfrm>
            <a:prstGeom prst="rect">
              <a:avLst/>
            </a:prstGeom>
            <a:solidFill>
              <a:srgbClr val="FF7900">
                <a:alpha val="50000"/>
              </a:srgbClr>
            </a:solidFill>
            <a:ln w="9525">
              <a:noFill/>
              <a:miter lim="800000"/>
              <a:headEnd/>
              <a:tailEnd/>
            </a:ln>
          </p:spPr>
          <p:txBody>
            <a:bodyPr wrap="none" anchor="ctr"/>
            <a:lstStyle/>
            <a:p>
              <a:pPr algn="ctr">
                <a:defRPr/>
              </a:pPr>
              <a:endParaRPr lang="en-US">
                <a:solidFill>
                  <a:schemeClr val="hlink"/>
                </a:solidFill>
                <a:ea typeface="ＭＳ Ｐゴシック" pitchFamily="1" charset="-128"/>
              </a:endParaRPr>
            </a:p>
          </p:txBody>
        </p:sp>
        <p:sp>
          <p:nvSpPr>
            <p:cNvPr id="14" name="Rectangle 18"/>
            <p:cNvSpPr>
              <a:spLocks noChangeArrowheads="1"/>
            </p:cNvSpPr>
            <p:nvPr userDrawn="1"/>
          </p:nvSpPr>
          <p:spPr bwMode="auto">
            <a:xfrm>
              <a:off x="0" y="5867400"/>
              <a:ext cx="457200" cy="76200"/>
            </a:xfrm>
            <a:prstGeom prst="rect">
              <a:avLst/>
            </a:prstGeom>
            <a:solidFill>
              <a:schemeClr val="bg1">
                <a:alpha val="45000"/>
              </a:schemeClr>
            </a:solidFill>
            <a:ln w="9525">
              <a:noFill/>
              <a:miter lim="800000"/>
              <a:headEnd/>
              <a:tailEnd/>
            </a:ln>
          </p:spPr>
          <p:txBody>
            <a:bodyPr wrap="none" anchor="ctr"/>
            <a:lstStyle/>
            <a:p>
              <a:pPr algn="ctr">
                <a:defRPr/>
              </a:pPr>
              <a:endParaRPr lang="en-US">
                <a:solidFill>
                  <a:schemeClr val="hlink"/>
                </a:solidFill>
                <a:ea typeface="ＭＳ Ｐゴシック" pitchFamily="1" charset="-128"/>
              </a:endParaRPr>
            </a:p>
          </p:txBody>
        </p:sp>
        <p:sp>
          <p:nvSpPr>
            <p:cNvPr id="15" name="Rectangle 22"/>
            <p:cNvSpPr>
              <a:spLocks noChangeArrowheads="1"/>
            </p:cNvSpPr>
            <p:nvPr userDrawn="1"/>
          </p:nvSpPr>
          <p:spPr bwMode="auto">
            <a:xfrm>
              <a:off x="0" y="0"/>
              <a:ext cx="457200" cy="457200"/>
            </a:xfrm>
            <a:prstGeom prst="rect">
              <a:avLst/>
            </a:prstGeom>
            <a:solidFill>
              <a:srgbClr val="FF7900"/>
            </a:solidFill>
            <a:ln w="9525">
              <a:noFill/>
              <a:miter lim="800000"/>
              <a:headEnd/>
              <a:tailEnd/>
            </a:ln>
          </p:spPr>
          <p:txBody>
            <a:bodyPr wrap="none" anchor="ctr"/>
            <a:lstStyle/>
            <a:p>
              <a:pPr algn="ctr">
                <a:defRPr/>
              </a:pPr>
              <a:endParaRPr lang="en-US">
                <a:ea typeface="ＭＳ Ｐゴシック" pitchFamily="1" charset="-128"/>
              </a:endParaRPr>
            </a:p>
          </p:txBody>
        </p:sp>
        <p:sp>
          <p:nvSpPr>
            <p:cNvPr id="16" name="Rectangle 23"/>
            <p:cNvSpPr>
              <a:spLocks noChangeArrowheads="1"/>
            </p:cNvSpPr>
            <p:nvPr userDrawn="1"/>
          </p:nvSpPr>
          <p:spPr bwMode="auto">
            <a:xfrm>
              <a:off x="0" y="1219200"/>
              <a:ext cx="457200" cy="152400"/>
            </a:xfrm>
            <a:prstGeom prst="rect">
              <a:avLst/>
            </a:prstGeom>
            <a:solidFill>
              <a:srgbClr val="FF7900"/>
            </a:solidFill>
            <a:ln w="9525">
              <a:noFill/>
              <a:miter lim="800000"/>
              <a:headEnd/>
              <a:tailEnd/>
            </a:ln>
          </p:spPr>
          <p:txBody>
            <a:bodyPr wrap="none" anchor="ctr"/>
            <a:lstStyle/>
            <a:p>
              <a:pPr algn="ctr">
                <a:defRPr/>
              </a:pPr>
              <a:endParaRPr lang="en-US">
                <a:ea typeface="ＭＳ Ｐゴシック" pitchFamily="1" charset="-128"/>
              </a:endParaRPr>
            </a:p>
          </p:txBody>
        </p:sp>
        <p:sp>
          <p:nvSpPr>
            <p:cNvPr id="17" name="Rectangle 24"/>
            <p:cNvSpPr>
              <a:spLocks noChangeArrowheads="1"/>
            </p:cNvSpPr>
            <p:nvPr userDrawn="1"/>
          </p:nvSpPr>
          <p:spPr bwMode="auto">
            <a:xfrm>
              <a:off x="0" y="5257800"/>
              <a:ext cx="457200" cy="152400"/>
            </a:xfrm>
            <a:prstGeom prst="rect">
              <a:avLst/>
            </a:prstGeom>
            <a:solidFill>
              <a:srgbClr val="FF7900"/>
            </a:solidFill>
            <a:ln w="9525">
              <a:noFill/>
              <a:miter lim="800000"/>
              <a:headEnd/>
              <a:tailEnd/>
            </a:ln>
          </p:spPr>
          <p:txBody>
            <a:bodyPr wrap="none" anchor="ctr"/>
            <a:lstStyle/>
            <a:p>
              <a:pPr algn="ctr">
                <a:defRPr/>
              </a:pPr>
              <a:endParaRPr lang="en-US">
                <a:ea typeface="ＭＳ Ｐゴシック" pitchFamily="1" charset="-128"/>
              </a:endParaRPr>
            </a:p>
          </p:txBody>
        </p:sp>
      </p:grpSp>
      <p:sp>
        <p:nvSpPr>
          <p:cNvPr id="21" name="Fußzeilenplatzhalter 4"/>
          <p:cNvSpPr txBox="1">
            <a:spLocks noGrp="1"/>
          </p:cNvSpPr>
          <p:nvPr userDrawn="1"/>
        </p:nvSpPr>
        <p:spPr bwMode="auto">
          <a:xfrm>
            <a:off x="3419872" y="6082403"/>
            <a:ext cx="4176464" cy="699398"/>
          </a:xfrm>
          <a:prstGeom prst="rect">
            <a:avLst/>
          </a:prstGeom>
          <a:noFill/>
          <a:ln w="9525">
            <a:noFill/>
            <a:miter lim="800000"/>
            <a:headEnd/>
            <a:tailEnd/>
          </a:ln>
        </p:spPr>
        <p:txBody>
          <a:bodyPr anchor="ct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a:r>
              <a:rPr lang="en-US" sz="1000" dirty="0" smtClean="0">
                <a:solidFill>
                  <a:schemeClr val="bg1"/>
                </a:solidFill>
              </a:rPr>
              <a:t>Performance analysis framework for BS placement using IEEE 802.11</a:t>
            </a:r>
          </a:p>
          <a:p>
            <a:pPr algn="ctr"/>
            <a:r>
              <a:rPr lang="de-DE" sz="1000" dirty="0" err="1" smtClean="0">
                <a:solidFill>
                  <a:schemeClr val="bg1"/>
                </a:solidFill>
              </a:rPr>
              <a:t>Kukartsev</a:t>
            </a:r>
            <a:r>
              <a:rPr lang="de-DE" sz="1000" dirty="0" smtClean="0">
                <a:solidFill>
                  <a:schemeClr val="bg1"/>
                </a:solidFill>
              </a:rPr>
              <a:t>, </a:t>
            </a:r>
            <a:r>
              <a:rPr lang="de-DE" sz="1000" dirty="0" err="1" smtClean="0">
                <a:solidFill>
                  <a:schemeClr val="bg1"/>
                </a:solidFill>
              </a:rPr>
              <a:t>Makhmutov</a:t>
            </a:r>
            <a:r>
              <a:rPr lang="de-DE" sz="1000" dirty="0" smtClean="0">
                <a:solidFill>
                  <a:schemeClr val="bg1"/>
                </a:solidFill>
              </a:rPr>
              <a:t>, </a:t>
            </a:r>
            <a:r>
              <a:rPr lang="de-DE" sz="1000" dirty="0" err="1" smtClean="0">
                <a:solidFill>
                  <a:schemeClr val="bg1"/>
                </a:solidFill>
              </a:rPr>
              <a:t>Khakov</a:t>
            </a:r>
            <a:endParaRPr lang="de-DE" sz="1000" dirty="0" smtClean="0">
              <a:solidFill>
                <a:schemeClr val="bg1"/>
              </a:solidFill>
            </a:endParaRPr>
          </a:p>
          <a:p>
            <a:pPr algn="ctr"/>
            <a:r>
              <a:rPr lang="de-DE" sz="1000" i="1" dirty="0" smtClean="0">
                <a:solidFill>
                  <a:schemeClr val="bg1"/>
                </a:solidFill>
              </a:rPr>
              <a:t>Page</a:t>
            </a:r>
            <a:r>
              <a:rPr lang="de-DE" sz="1000" dirty="0" smtClean="0">
                <a:solidFill>
                  <a:schemeClr val="bg1"/>
                </a:solidFill>
              </a:rPr>
              <a:t>  </a:t>
            </a:r>
            <a:fld id="{683AE010-9896-4990-86A8-A65F313402B6}" type="slidenum">
              <a:rPr lang="de-DE" sz="1000" smtClean="0">
                <a:solidFill>
                  <a:schemeClr val="bg1"/>
                </a:solidFill>
              </a:rPr>
              <a:pPr algn="ctr"/>
              <a:t>‹#›</a:t>
            </a:fld>
            <a:endParaRPr lang="de-DE" sz="1000" dirty="0">
              <a:solidFill>
                <a:schemeClr val="bg1"/>
              </a:solidFill>
            </a:endParaRPr>
          </a:p>
        </p:txBody>
      </p:sp>
      <p:pic>
        <p:nvPicPr>
          <p:cNvPr id="22" name="Picture 3" descr="Z:\IHS PR Material and Information\ICS logo\ICS-dark-background.pn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141237" y="6155840"/>
            <a:ext cx="614339" cy="557941"/>
          </a:xfrm>
          <a:prstGeom prst="rect">
            <a:avLst/>
          </a:prstGeom>
          <a:noFill/>
          <a:extLst>
            <a:ext uri="{909E8E84-426E-40DD-AFC4-6F175D3DCCD1}">
              <a14:hiddenFill xmlns:a14="http://schemas.microsoft.com/office/drawing/2010/main">
                <a:solidFill>
                  <a:srgbClr val="FFFFFF"/>
                </a:solidFill>
              </a14:hiddenFill>
            </a:ext>
          </a:extLst>
        </p:spPr>
      </p:pic>
      <p:sp>
        <p:nvSpPr>
          <p:cNvPr id="23" name="Fußzeilenplatzhalter 4"/>
          <p:cNvSpPr txBox="1">
            <a:spLocks noGrp="1"/>
          </p:cNvSpPr>
          <p:nvPr userDrawn="1"/>
        </p:nvSpPr>
        <p:spPr bwMode="auto">
          <a:xfrm>
            <a:off x="941208" y="6082403"/>
            <a:ext cx="2952750" cy="699398"/>
          </a:xfrm>
          <a:prstGeom prst="rect">
            <a:avLst/>
          </a:prstGeom>
          <a:noFill/>
          <a:ln w="9525">
            <a:noFill/>
            <a:miter lim="800000"/>
            <a:headEnd/>
            <a:tailEnd/>
          </a:ln>
        </p:spPr>
        <p:txBody>
          <a:bodyPr anchor="ct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r>
              <a:rPr lang="de-DE" sz="1000" dirty="0" smtClean="0">
                <a:solidFill>
                  <a:schemeClr val="bg1"/>
                </a:solidFill>
              </a:rPr>
              <a:t>Integrated </a:t>
            </a:r>
            <a:r>
              <a:rPr lang="de-DE" sz="1000" dirty="0">
                <a:solidFill>
                  <a:schemeClr val="bg1"/>
                </a:solidFill>
              </a:rPr>
              <a:t>Communication Systems Group</a:t>
            </a:r>
          </a:p>
          <a:p>
            <a:r>
              <a:rPr lang="de-DE" sz="1000" u="sng" dirty="0">
                <a:solidFill>
                  <a:schemeClr val="bg1"/>
                </a:solidFill>
              </a:rPr>
              <a:t>www.tu-ilmenau.de/ics</a:t>
            </a:r>
            <a:r>
              <a:rPr lang="de-DE" sz="1000" dirty="0">
                <a:solidFill>
                  <a:schemeClr val="bg1"/>
                </a:solidFill>
              </a:rPr>
              <a:t> </a:t>
            </a:r>
          </a:p>
        </p:txBody>
      </p:sp>
      <p:pic>
        <p:nvPicPr>
          <p:cNvPr id="24" name="Picture 26" descr="ENGLogoWeiss"/>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7688060" y="6234385"/>
            <a:ext cx="1295400"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Rectangle 8"/>
          <p:cNvSpPr>
            <a:spLocks noChangeArrowheads="1"/>
          </p:cNvSpPr>
          <p:nvPr userDrawn="1"/>
        </p:nvSpPr>
        <p:spPr bwMode="auto">
          <a:xfrm>
            <a:off x="0" y="6781800"/>
            <a:ext cx="9144000" cy="76200"/>
          </a:xfrm>
          <a:prstGeom prst="rect">
            <a:avLst/>
          </a:prstGeom>
          <a:solidFill>
            <a:schemeClr val="accent6"/>
          </a:solidFill>
          <a:ln w="9525">
            <a:noFill/>
            <a:miter lim="800000"/>
            <a:headEnd/>
            <a:tailEnd/>
          </a:ln>
        </p:spPr>
        <p:txBody>
          <a:bodyPr wrap="none" anchor="ctr"/>
          <a:lstStyle/>
          <a:p>
            <a:pPr>
              <a:defRPr/>
            </a:pPr>
            <a:endParaRPr lang="en-GB">
              <a:ea typeface="ＭＳ Ｐゴシック" pitchFamily="1" charset="-128"/>
              <a:cs typeface="+mn-cs"/>
            </a:endParaRPr>
          </a:p>
        </p:txBody>
      </p:sp>
    </p:spTree>
    <p:extLst>
      <p:ext uri="{BB962C8B-B14F-4D97-AF65-F5344CB8AC3E}">
        <p14:creationId xmlns:p14="http://schemas.microsoft.com/office/powerpoint/2010/main" val="5687385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914400" rtl="0" eaLnBrk="1" latinLnBrk="0" hangingPunct="1">
        <a:spcBef>
          <a:spcPct val="0"/>
        </a:spcBef>
        <a:buNone/>
        <a:defRPr lang="de-DE" sz="3000" b="1" kern="1200" dirty="0" smtClean="0">
          <a:solidFill>
            <a:schemeClr val="accent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2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smtClean="0"/>
              <a:t>GPS_Frontend</a:t>
            </a:r>
            <a:endParaRPr lang="en-US" dirty="0"/>
          </a:p>
        </p:txBody>
      </p:sp>
      <p:sp>
        <p:nvSpPr>
          <p:cNvPr id="3" name="Объект 2"/>
          <p:cNvSpPr>
            <a:spLocks noGrp="1"/>
          </p:cNvSpPr>
          <p:nvPr>
            <p:ph idx="1"/>
          </p:nvPr>
        </p:nvSpPr>
        <p:spPr>
          <a:xfrm>
            <a:off x="457200" y="980728"/>
            <a:ext cx="8229600" cy="2519710"/>
          </a:xfrm>
        </p:spPr>
        <p:txBody>
          <a:bodyPr numCol="2"/>
          <a:lstStyle/>
          <a:p>
            <a:r>
              <a:rPr lang="en-US" dirty="0" smtClean="0"/>
              <a:t>User Interface to interact with </a:t>
            </a:r>
            <a:r>
              <a:rPr lang="en-US" dirty="0" err="1" smtClean="0"/>
              <a:t>GPS_Tracker</a:t>
            </a:r>
            <a:endParaRPr lang="en-US" dirty="0" smtClean="0"/>
          </a:p>
          <a:p>
            <a:r>
              <a:rPr lang="en-US" dirty="0" smtClean="0"/>
              <a:t>Single Page Application (SPA)</a:t>
            </a:r>
          </a:p>
          <a:p>
            <a:r>
              <a:rPr lang="en-US" dirty="0" smtClean="0"/>
              <a:t>Based on web technologies</a:t>
            </a:r>
          </a:p>
          <a:p>
            <a:endParaRPr lang="en-US" dirty="0" smtClean="0"/>
          </a:p>
          <a:p>
            <a:endParaRPr lang="en-US" dirty="0"/>
          </a:p>
          <a:p>
            <a:endParaRPr lang="en-US" dirty="0" smtClean="0"/>
          </a:p>
          <a:p>
            <a:r>
              <a:rPr lang="en-US" dirty="0" smtClean="0"/>
              <a:t>Main features</a:t>
            </a:r>
          </a:p>
          <a:p>
            <a:pPr lvl="1"/>
            <a:r>
              <a:rPr lang="en-US" dirty="0" smtClean="0"/>
              <a:t>Model-View-</a:t>
            </a:r>
            <a:r>
              <a:rPr lang="en-US" dirty="0" err="1" smtClean="0"/>
              <a:t>ViewModel</a:t>
            </a:r>
            <a:r>
              <a:rPr lang="en-US" dirty="0" smtClean="0"/>
              <a:t> design pattern</a:t>
            </a:r>
          </a:p>
          <a:p>
            <a:pPr lvl="1"/>
            <a:r>
              <a:rPr lang="en-US" dirty="0" smtClean="0"/>
              <a:t>Parallel execution, asynchronous calls</a:t>
            </a:r>
          </a:p>
          <a:p>
            <a:pPr lvl="1"/>
            <a:r>
              <a:rPr lang="en-US" dirty="0" smtClean="0"/>
              <a:t>Reactivity</a:t>
            </a:r>
          </a:p>
          <a:p>
            <a:pPr lvl="1"/>
            <a:r>
              <a:rPr lang="en-US" dirty="0" smtClean="0"/>
              <a:t>Extensibility</a:t>
            </a:r>
          </a:p>
          <a:p>
            <a:pPr lvl="1"/>
            <a:endParaRPr lang="ru-RU" dirty="0" smtClean="0"/>
          </a:p>
        </p:txBody>
      </p:sp>
      <p:pic>
        <p:nvPicPr>
          <p:cNvPr id="9" name="Рисунок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3608" y="3068960"/>
            <a:ext cx="7380312" cy="2271438"/>
          </a:xfrm>
          <a:prstGeom prst="rect">
            <a:avLst/>
          </a:prstGeom>
        </p:spPr>
      </p:pic>
      <p:sp>
        <p:nvSpPr>
          <p:cNvPr id="11" name="CustomShape 8"/>
          <p:cNvSpPr/>
          <p:nvPr/>
        </p:nvSpPr>
        <p:spPr>
          <a:xfrm>
            <a:off x="827640" y="5732280"/>
            <a:ext cx="7858800" cy="257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0" strike="noStrike" spc="-1" dirty="0" smtClean="0">
                <a:solidFill>
                  <a:srgbClr val="000000"/>
                </a:solidFill>
                <a:uFill>
                  <a:solidFill>
                    <a:srgbClr val="FFFFFF"/>
                  </a:solidFill>
                </a:uFill>
                <a:latin typeface="Calibri"/>
              </a:rPr>
              <a:t>Representation of MVVM design pattern elements</a:t>
            </a:r>
            <a:endParaRPr lang="ru-RU" sz="1800" b="0" strike="noStrike" spc="-1" dirty="0">
              <a:solidFill>
                <a:srgbClr val="000000"/>
              </a:solidFill>
              <a:uFill>
                <a:solidFill>
                  <a:srgbClr val="FFFFFF"/>
                </a:solidFill>
              </a:uFill>
              <a:latin typeface="Arial"/>
            </a:endParaRPr>
          </a:p>
        </p:txBody>
      </p:sp>
    </p:spTree>
    <p:extLst>
      <p:ext uri="{BB962C8B-B14F-4D97-AF65-F5344CB8AC3E}">
        <p14:creationId xmlns:p14="http://schemas.microsoft.com/office/powerpoint/2010/main" val="28695887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en-US"/>
          </a:p>
        </p:txBody>
      </p:sp>
      <p:pic>
        <p:nvPicPr>
          <p:cNvPr id="4" name="Объект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339752" y="0"/>
            <a:ext cx="5976664" cy="5770750"/>
          </a:xfrm>
        </p:spPr>
      </p:pic>
      <p:sp>
        <p:nvSpPr>
          <p:cNvPr id="5" name="Заголовок 1"/>
          <p:cNvSpPr txBox="1">
            <a:spLocks/>
          </p:cNvSpPr>
          <p:nvPr/>
        </p:nvSpPr>
        <p:spPr>
          <a:xfrm rot="16200000">
            <a:off x="-2298067" y="2765611"/>
            <a:ext cx="6093296" cy="562074"/>
          </a:xfrm>
          <a:prstGeom prst="rect">
            <a:avLst/>
          </a:prstGeom>
        </p:spPr>
        <p:txBody>
          <a:bodyPr vert="horz" lIns="91440" tIns="45720" rIns="91440" bIns="45720" rtlCol="0" anchor="ctr">
            <a:normAutofit fontScale="85000" lnSpcReduction="10000"/>
          </a:bodyPr>
          <a:lstStyle>
            <a:lvl1pPr algn="ctr" defTabSz="914400" rtl="0" eaLnBrk="1" latinLnBrk="0" hangingPunct="1">
              <a:spcBef>
                <a:spcPct val="0"/>
              </a:spcBef>
              <a:buNone/>
              <a:defRPr lang="de-DE" sz="3000" b="1" kern="1200" dirty="0" smtClean="0">
                <a:solidFill>
                  <a:schemeClr val="accent1"/>
                </a:solidFill>
                <a:latin typeface="Arial" pitchFamily="34" charset="0"/>
                <a:ea typeface="+mj-ea"/>
                <a:cs typeface="Arial" pitchFamily="34" charset="0"/>
              </a:defRPr>
            </a:lvl1pPr>
          </a:lstStyle>
          <a:p>
            <a:r>
              <a:rPr lang="en-US" dirty="0" smtClean="0"/>
              <a:t>Deployment </a:t>
            </a:r>
            <a:r>
              <a:rPr lang="en-US" dirty="0" smtClean="0"/>
              <a:t>Diagram In Containers</a:t>
            </a:r>
            <a:endParaRPr lang="en-US" dirty="0"/>
          </a:p>
        </p:txBody>
      </p:sp>
    </p:spTree>
    <p:extLst>
      <p:ext uri="{BB962C8B-B14F-4D97-AF65-F5344CB8AC3E}">
        <p14:creationId xmlns:p14="http://schemas.microsoft.com/office/powerpoint/2010/main" val="7963397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References</a:t>
            </a:r>
            <a:endParaRPr lang="en-US" dirty="0"/>
          </a:p>
        </p:txBody>
      </p:sp>
      <p:sp>
        <p:nvSpPr>
          <p:cNvPr id="3" name="Объект 2"/>
          <p:cNvSpPr>
            <a:spLocks noGrp="1"/>
          </p:cNvSpPr>
          <p:nvPr>
            <p:ph idx="1"/>
          </p:nvPr>
        </p:nvSpPr>
        <p:spPr/>
        <p:txBody>
          <a:bodyPr/>
          <a:lstStyle/>
          <a:p>
            <a:r>
              <a:rPr lang="en-US" dirty="0"/>
              <a:t>A. </a:t>
            </a:r>
            <a:r>
              <a:rPr lang="en-US" dirty="0" err="1"/>
              <a:t>Syromiatnikov</a:t>
            </a:r>
            <a:r>
              <a:rPr lang="en-US" dirty="0"/>
              <a:t> and D. </a:t>
            </a:r>
            <a:r>
              <a:rPr lang="en-US" dirty="0" err="1"/>
              <a:t>Weyns</a:t>
            </a:r>
            <a:r>
              <a:rPr lang="en-US" dirty="0"/>
              <a:t>, "A Journey through the Land of Model-View-Design Patterns," </a:t>
            </a:r>
            <a:r>
              <a:rPr lang="en-US" i="1" dirty="0"/>
              <a:t>2014 IEEE/IFIP Conference on Software Architecture</a:t>
            </a:r>
            <a:r>
              <a:rPr lang="en-US" dirty="0"/>
              <a:t>, Sydney, NSW, 2014, pp. 21-30.</a:t>
            </a:r>
            <a:br>
              <a:rPr lang="en-US" dirty="0"/>
            </a:br>
            <a:r>
              <a:rPr lang="en-US" dirty="0" err="1"/>
              <a:t>doi</a:t>
            </a:r>
            <a:r>
              <a:rPr lang="en-US" dirty="0"/>
              <a:t>: </a:t>
            </a:r>
            <a:r>
              <a:rPr lang="en-US" dirty="0" smtClean="0"/>
              <a:t>10.1109/WICSA.2014.13</a:t>
            </a:r>
          </a:p>
          <a:p>
            <a:r>
              <a:rPr lang="en-US" dirty="0" err="1"/>
              <a:t>Ropero</a:t>
            </a:r>
            <a:r>
              <a:rPr lang="en-US" dirty="0"/>
              <a:t>, Juan &amp; Tamura, Gabriel. (2017). Characterizing the Impact of Context-Variables in Software Performance Factors: a Domain-Specific Design Patterns </a:t>
            </a:r>
            <a:r>
              <a:rPr lang="en-US" dirty="0" smtClean="0"/>
              <a:t>Perspective</a:t>
            </a:r>
            <a:r>
              <a:rPr lang="en-US" dirty="0"/>
              <a:t>. 10.13140/RG.2.2.13879.42408. </a:t>
            </a:r>
            <a:endParaRPr lang="en-US" dirty="0" smtClean="0"/>
          </a:p>
          <a:p>
            <a:r>
              <a:rPr lang="en-US" dirty="0" err="1"/>
              <a:t>Prateek</a:t>
            </a:r>
            <a:r>
              <a:rPr lang="en-US" dirty="0"/>
              <a:t> Sharma, Lucas </a:t>
            </a:r>
            <a:r>
              <a:rPr lang="en-US" dirty="0" err="1"/>
              <a:t>Chaufournier</a:t>
            </a:r>
            <a:r>
              <a:rPr lang="en-US" dirty="0"/>
              <a:t>, Prashant </a:t>
            </a:r>
            <a:r>
              <a:rPr lang="en-US" dirty="0" err="1"/>
              <a:t>Shenoy</a:t>
            </a:r>
            <a:r>
              <a:rPr lang="en-US" dirty="0"/>
              <a:t>, and Y. C. </a:t>
            </a:r>
            <a:r>
              <a:rPr lang="en-US" dirty="0" err="1"/>
              <a:t>Tay</a:t>
            </a:r>
            <a:r>
              <a:rPr lang="en-US" dirty="0"/>
              <a:t>. 2016. Containers and Virtual Machines at Scale: A Comparative Study. In Proceedings of the 17th International Middleware Conference (Middleware ’16). Association for Computing Machinery, New York, NY, USA, Article 1, 1–13</a:t>
            </a:r>
            <a:r>
              <a:rPr lang="en-US" dirty="0" smtClean="0"/>
              <a:t>.</a:t>
            </a:r>
            <a:endParaRPr lang="en-US" dirty="0"/>
          </a:p>
        </p:txBody>
      </p:sp>
    </p:spTree>
    <p:extLst>
      <p:ext uri="{BB962C8B-B14F-4D97-AF65-F5344CB8AC3E}">
        <p14:creationId xmlns:p14="http://schemas.microsoft.com/office/powerpoint/2010/main" val="13653360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Technologies for </a:t>
            </a:r>
            <a:r>
              <a:rPr lang="en-US" dirty="0" err="1" smtClean="0"/>
              <a:t>GPS_Frontend</a:t>
            </a:r>
            <a:endParaRPr lang="en-US" dirty="0"/>
          </a:p>
        </p:txBody>
      </p:sp>
      <p:sp>
        <p:nvSpPr>
          <p:cNvPr id="3" name="Объект 2"/>
          <p:cNvSpPr>
            <a:spLocks noGrp="1"/>
          </p:cNvSpPr>
          <p:nvPr>
            <p:ph idx="1"/>
          </p:nvPr>
        </p:nvSpPr>
        <p:spPr/>
        <p:txBody>
          <a:bodyPr/>
          <a:lstStyle/>
          <a:p>
            <a:r>
              <a:rPr lang="en-US" dirty="0"/>
              <a:t>Components</a:t>
            </a:r>
          </a:p>
          <a:p>
            <a:pPr lvl="1"/>
            <a:r>
              <a:rPr lang="en-US" dirty="0" err="1"/>
              <a:t>VueJS</a:t>
            </a:r>
            <a:r>
              <a:rPr lang="en-US" dirty="0"/>
              <a:t> – a </a:t>
            </a:r>
            <a:r>
              <a:rPr lang="en-US" dirty="0" err="1"/>
              <a:t>Javascript</a:t>
            </a:r>
            <a:r>
              <a:rPr lang="en-US" dirty="0"/>
              <a:t> framework for SPA</a:t>
            </a:r>
          </a:p>
          <a:p>
            <a:pPr lvl="1"/>
            <a:r>
              <a:rPr lang="en-US" dirty="0" err="1"/>
              <a:t>Vuex</a:t>
            </a:r>
            <a:r>
              <a:rPr lang="en-US" dirty="0"/>
              <a:t> – data storage library</a:t>
            </a:r>
          </a:p>
          <a:p>
            <a:pPr lvl="1"/>
            <a:r>
              <a:rPr lang="en-US" dirty="0" err="1"/>
              <a:t>Vuerouter</a:t>
            </a:r>
            <a:r>
              <a:rPr lang="en-US" dirty="0"/>
              <a:t> – URL path router</a:t>
            </a:r>
          </a:p>
          <a:p>
            <a:pPr lvl="1"/>
            <a:r>
              <a:rPr lang="en-US" dirty="0" err="1"/>
              <a:t>Plotly</a:t>
            </a:r>
            <a:r>
              <a:rPr lang="en-US" dirty="0"/>
              <a:t> – plotting library</a:t>
            </a:r>
          </a:p>
          <a:p>
            <a:pPr lvl="1"/>
            <a:r>
              <a:rPr lang="en-US" dirty="0"/>
              <a:t>Bootstrap – web design library</a:t>
            </a:r>
            <a:endParaRPr lang="ru-RU" dirty="0"/>
          </a:p>
          <a:p>
            <a:r>
              <a:rPr lang="en-US" dirty="0"/>
              <a:t>Alternatives</a:t>
            </a:r>
          </a:p>
          <a:p>
            <a:pPr lvl="1"/>
            <a:r>
              <a:rPr lang="en-US" dirty="0"/>
              <a:t>Angular – by Google, functional, but monolithic</a:t>
            </a:r>
          </a:p>
          <a:p>
            <a:pPr lvl="1"/>
            <a:r>
              <a:rPr lang="en-US" dirty="0"/>
              <a:t>React – by Facebook, flexible, but not easy-to-go</a:t>
            </a:r>
          </a:p>
          <a:p>
            <a:pPr lvl="1"/>
            <a:r>
              <a:rPr lang="en-US" dirty="0" err="1"/>
              <a:t>VueJS</a:t>
            </a:r>
            <a:r>
              <a:rPr lang="en-US" dirty="0"/>
              <a:t> – by community, flexible, lightweight, but not so functional</a:t>
            </a:r>
          </a:p>
          <a:p>
            <a:endParaRPr lang="en-US" dirty="0"/>
          </a:p>
        </p:txBody>
      </p:sp>
      <p:pic>
        <p:nvPicPr>
          <p:cNvPr id="5" name="Рисунок 4" descr="&lt;strong&gt;Angular&lt;/strong&gt; (framework) – Wikipédia, a enciclopédia livre"/>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03648" y="3933056"/>
            <a:ext cx="1628800" cy="1628800"/>
          </a:xfrm>
          <a:prstGeom prst="rect">
            <a:avLst/>
          </a:prstGeom>
        </p:spPr>
      </p:pic>
      <p:pic>
        <p:nvPicPr>
          <p:cNvPr id="6" name="Рисунок 5" descr="&lt;strong&gt;React&lt;/strong&gt; (web framework) - Wikipedia"/>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519689" y="4075084"/>
            <a:ext cx="2104622" cy="1487266"/>
          </a:xfrm>
          <a:prstGeom prst="rect">
            <a:avLst/>
          </a:prstGeom>
        </p:spPr>
      </p:pic>
      <p:pic>
        <p:nvPicPr>
          <p:cNvPr id="7" name="Рисунок 6" descr="&lt;strong&gt;Vue.js&lt;/strong&gt; - Wikipedia"/>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111552" y="4221088"/>
            <a:ext cx="1347081" cy="1167470"/>
          </a:xfrm>
          <a:prstGeom prst="rect">
            <a:avLst/>
          </a:prstGeom>
        </p:spPr>
      </p:pic>
      <p:sp>
        <p:nvSpPr>
          <p:cNvPr id="8" name="CustomShape 8"/>
          <p:cNvSpPr/>
          <p:nvPr/>
        </p:nvSpPr>
        <p:spPr>
          <a:xfrm>
            <a:off x="827640" y="5732280"/>
            <a:ext cx="7858800" cy="257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spc="-1" dirty="0" smtClean="0">
                <a:solidFill>
                  <a:srgbClr val="000000"/>
                </a:solidFill>
                <a:uFill>
                  <a:solidFill>
                    <a:srgbClr val="FFFFFF"/>
                  </a:solidFill>
                </a:uFill>
                <a:latin typeface="Calibri"/>
              </a:rPr>
              <a:t>The most popular libraries logos for modern web projects: Angular, React, </a:t>
            </a:r>
            <a:r>
              <a:rPr lang="en-US" sz="1100" spc="-1" dirty="0" err="1" smtClean="0">
                <a:solidFill>
                  <a:srgbClr val="000000"/>
                </a:solidFill>
                <a:uFill>
                  <a:solidFill>
                    <a:srgbClr val="FFFFFF"/>
                  </a:solidFill>
                </a:uFill>
                <a:latin typeface="Calibri"/>
              </a:rPr>
              <a:t>VueJS</a:t>
            </a:r>
            <a:endParaRPr lang="ru-RU" sz="1800" b="0" strike="noStrike" spc="-1" dirty="0">
              <a:solidFill>
                <a:srgbClr val="000000"/>
              </a:solidFill>
              <a:uFill>
                <a:solidFill>
                  <a:srgbClr val="FFFFFF"/>
                </a:solidFill>
              </a:uFill>
              <a:latin typeface="Arial"/>
            </a:endParaRPr>
          </a:p>
        </p:txBody>
      </p:sp>
    </p:spTree>
    <p:extLst>
      <p:ext uri="{BB962C8B-B14F-4D97-AF65-F5344CB8AC3E}">
        <p14:creationId xmlns:p14="http://schemas.microsoft.com/office/powerpoint/2010/main" val="722010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de-DE" dirty="0" err="1" smtClean="0"/>
              <a:t>GPS_Frontend-Visualization</a:t>
            </a:r>
            <a:endParaRPr lang="en-US" dirty="0"/>
          </a:p>
        </p:txBody>
      </p:sp>
      <p:sp>
        <p:nvSpPr>
          <p:cNvPr id="14" name="Объект 13"/>
          <p:cNvSpPr>
            <a:spLocks noGrp="1"/>
          </p:cNvSpPr>
          <p:nvPr>
            <p:ph idx="1"/>
          </p:nvPr>
        </p:nvSpPr>
        <p:spPr/>
        <p:txBody>
          <a:bodyPr/>
          <a:lstStyle/>
          <a:p>
            <a:endParaRPr lang="en-US" dirty="0"/>
          </a:p>
        </p:txBody>
      </p:sp>
      <p:pic>
        <p:nvPicPr>
          <p:cNvPr id="5" name="Рисунок 3"/>
          <p:cNvPicPr/>
          <p:nvPr/>
        </p:nvPicPr>
        <p:blipFill>
          <a:blip r:embed="rId3"/>
          <a:stretch/>
        </p:blipFill>
        <p:spPr>
          <a:xfrm>
            <a:off x="193293" y="1124744"/>
            <a:ext cx="8950707" cy="4490062"/>
          </a:xfrm>
          <a:prstGeom prst="rect">
            <a:avLst/>
          </a:prstGeom>
          <a:ln>
            <a:noFill/>
          </a:ln>
        </p:spPr>
      </p:pic>
      <p:sp>
        <p:nvSpPr>
          <p:cNvPr id="6" name="Line 2"/>
          <p:cNvSpPr/>
          <p:nvPr/>
        </p:nvSpPr>
        <p:spPr>
          <a:xfrm>
            <a:off x="1312333" y="1005840"/>
            <a:ext cx="775667" cy="115416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7" name="Line 3"/>
          <p:cNvSpPr/>
          <p:nvPr/>
        </p:nvSpPr>
        <p:spPr>
          <a:xfrm flipH="1">
            <a:off x="1656000" y="5147280"/>
            <a:ext cx="1475640" cy="10872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8" name="Line 4"/>
          <p:cNvSpPr/>
          <p:nvPr/>
        </p:nvSpPr>
        <p:spPr>
          <a:xfrm flipH="1">
            <a:off x="5831999" y="2780928"/>
            <a:ext cx="863723" cy="27072"/>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9" name="CustomShape 5"/>
          <p:cNvSpPr/>
          <p:nvPr/>
        </p:nvSpPr>
        <p:spPr>
          <a:xfrm>
            <a:off x="6695723" y="2636912"/>
            <a:ext cx="1990717" cy="601920"/>
          </a:xfrm>
          <a:prstGeom prst="rect">
            <a:avLst/>
          </a:prstGeom>
          <a:solidFill>
            <a:schemeClr val="bg1"/>
          </a:solid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ru-RU" sz="1400" b="0" strike="noStrike" spc="-1" dirty="0" err="1">
                <a:solidFill>
                  <a:srgbClr val="000000"/>
                </a:solidFill>
                <a:uFill>
                  <a:solidFill>
                    <a:srgbClr val="FFFFFF"/>
                  </a:solidFill>
                </a:uFill>
                <a:latin typeface="Arial"/>
              </a:rPr>
              <a:t>Location</a:t>
            </a:r>
            <a:r>
              <a:rPr lang="ru-RU" sz="1400" b="0" strike="noStrike" spc="-1" dirty="0">
                <a:solidFill>
                  <a:srgbClr val="000000"/>
                </a:solidFill>
                <a:uFill>
                  <a:solidFill>
                    <a:srgbClr val="FFFFFF"/>
                  </a:solidFill>
                </a:uFill>
                <a:latin typeface="Arial"/>
              </a:rPr>
              <a:t> </a:t>
            </a:r>
            <a:r>
              <a:rPr lang="ru-RU" sz="1400" b="0" strike="noStrike" spc="-1" dirty="0" err="1">
                <a:solidFill>
                  <a:srgbClr val="000000"/>
                </a:solidFill>
                <a:uFill>
                  <a:solidFill>
                    <a:srgbClr val="FFFFFF"/>
                  </a:solidFill>
                </a:uFill>
                <a:latin typeface="Arial"/>
              </a:rPr>
              <a:t>data</a:t>
            </a:r>
            <a:r>
              <a:rPr lang="ru-RU" sz="1400" b="0" strike="noStrike" spc="-1" dirty="0">
                <a:solidFill>
                  <a:srgbClr val="000000"/>
                </a:solidFill>
                <a:uFill>
                  <a:solidFill>
                    <a:srgbClr val="FFFFFF"/>
                  </a:solidFill>
                </a:uFill>
                <a:latin typeface="Arial"/>
              </a:rPr>
              <a:t> </a:t>
            </a:r>
            <a:r>
              <a:rPr lang="ru-RU" sz="1400" b="0" strike="noStrike" spc="-1" dirty="0" err="1">
                <a:solidFill>
                  <a:srgbClr val="000000"/>
                </a:solidFill>
                <a:uFill>
                  <a:solidFill>
                    <a:srgbClr val="FFFFFF"/>
                  </a:solidFill>
                </a:uFill>
                <a:latin typeface="Arial"/>
              </a:rPr>
              <a:t>on</a:t>
            </a:r>
            <a:r>
              <a:rPr lang="ru-RU" sz="1400" b="0" strike="noStrike" spc="-1" dirty="0">
                <a:solidFill>
                  <a:srgbClr val="000000"/>
                </a:solidFill>
                <a:uFill>
                  <a:solidFill>
                    <a:srgbClr val="FFFFFF"/>
                  </a:solidFill>
                </a:uFill>
                <a:latin typeface="Arial"/>
              </a:rPr>
              <a:t> </a:t>
            </a:r>
            <a:r>
              <a:rPr lang="ru-RU" sz="1400" b="0" strike="noStrike" spc="-1" dirty="0" err="1">
                <a:solidFill>
                  <a:srgbClr val="000000"/>
                </a:solidFill>
                <a:uFill>
                  <a:solidFill>
                    <a:srgbClr val="FFFFFF"/>
                  </a:solidFill>
                </a:uFill>
                <a:latin typeface="Arial"/>
              </a:rPr>
              <a:t>given</a:t>
            </a:r>
            <a:r>
              <a:rPr lang="ru-RU" sz="1400" b="0" strike="noStrike" spc="-1" dirty="0">
                <a:solidFill>
                  <a:srgbClr val="000000"/>
                </a:solidFill>
                <a:uFill>
                  <a:solidFill>
                    <a:srgbClr val="FFFFFF"/>
                  </a:solidFill>
                </a:uFill>
                <a:latin typeface="Arial"/>
              </a:rPr>
              <a:t> </a:t>
            </a:r>
          </a:p>
          <a:p>
            <a:pPr algn="ctr">
              <a:lnSpc>
                <a:spcPct val="100000"/>
              </a:lnSpc>
            </a:pPr>
            <a:r>
              <a:rPr lang="ru-RU" sz="1400" b="0" strike="noStrike" spc="-1" dirty="0" err="1">
                <a:solidFill>
                  <a:srgbClr val="000000"/>
                </a:solidFill>
                <a:uFill>
                  <a:solidFill>
                    <a:srgbClr val="FFFFFF"/>
                  </a:solidFill>
                </a:uFill>
                <a:latin typeface="Arial"/>
              </a:rPr>
              <a:t>timeframe</a:t>
            </a:r>
            <a:endParaRPr lang="ru-RU" sz="1400" b="0" strike="noStrike" spc="-1" dirty="0">
              <a:solidFill>
                <a:srgbClr val="000000"/>
              </a:solidFill>
              <a:uFill>
                <a:solidFill>
                  <a:srgbClr val="FFFFFF"/>
                </a:solidFill>
              </a:uFill>
              <a:latin typeface="Arial"/>
            </a:endParaRPr>
          </a:p>
        </p:txBody>
      </p:sp>
      <p:sp>
        <p:nvSpPr>
          <p:cNvPr id="10" name="CustomShape 6"/>
          <p:cNvSpPr/>
          <p:nvPr/>
        </p:nvSpPr>
        <p:spPr>
          <a:xfrm>
            <a:off x="193293" y="-9427"/>
            <a:ext cx="1205440" cy="1015267"/>
          </a:xfrm>
          <a:prstGeom prst="rect">
            <a:avLst/>
          </a:prstGeom>
          <a:solidFill>
            <a:schemeClr val="bg1"/>
          </a:solid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ru-RU" sz="1400" b="0" strike="noStrike" spc="-1" dirty="0" err="1">
                <a:solidFill>
                  <a:srgbClr val="000000"/>
                </a:solidFill>
                <a:uFill>
                  <a:solidFill>
                    <a:srgbClr val="FFFFFF"/>
                  </a:solidFill>
                </a:uFill>
                <a:latin typeface="Arial"/>
              </a:rPr>
              <a:t>Timeframe</a:t>
            </a:r>
            <a:r>
              <a:rPr lang="ru-RU" sz="1400" b="0" strike="noStrike" spc="-1" dirty="0">
                <a:solidFill>
                  <a:srgbClr val="000000"/>
                </a:solidFill>
                <a:uFill>
                  <a:solidFill>
                    <a:srgbClr val="FFFFFF"/>
                  </a:solidFill>
                </a:uFill>
                <a:latin typeface="Arial"/>
              </a:rPr>
              <a:t>, </a:t>
            </a:r>
          </a:p>
          <a:p>
            <a:pPr algn="ctr">
              <a:lnSpc>
                <a:spcPct val="100000"/>
              </a:lnSpc>
            </a:pPr>
            <a:r>
              <a:rPr lang="ru-RU" sz="1400" b="0" strike="noStrike" spc="-1" dirty="0" err="1">
                <a:solidFill>
                  <a:srgbClr val="000000"/>
                </a:solidFill>
                <a:uFill>
                  <a:solidFill>
                    <a:srgbClr val="FFFFFF"/>
                  </a:solidFill>
                </a:uFill>
                <a:latin typeface="Arial"/>
              </a:rPr>
              <a:t>update</a:t>
            </a:r>
            <a:r>
              <a:rPr lang="ru-RU" sz="1400" b="0" strike="noStrike" spc="-1" dirty="0">
                <a:solidFill>
                  <a:srgbClr val="000000"/>
                </a:solidFill>
                <a:uFill>
                  <a:solidFill>
                    <a:srgbClr val="FFFFFF"/>
                  </a:solidFill>
                </a:uFill>
                <a:latin typeface="Arial"/>
              </a:rPr>
              <a:t> </a:t>
            </a:r>
          </a:p>
          <a:p>
            <a:pPr algn="ctr">
              <a:lnSpc>
                <a:spcPct val="100000"/>
              </a:lnSpc>
            </a:pPr>
            <a:r>
              <a:rPr lang="ru-RU" sz="1400" b="0" strike="noStrike" spc="-1" dirty="0" err="1">
                <a:solidFill>
                  <a:srgbClr val="000000"/>
                </a:solidFill>
                <a:uFill>
                  <a:solidFill>
                    <a:srgbClr val="FFFFFF"/>
                  </a:solidFill>
                </a:uFill>
                <a:latin typeface="Arial"/>
              </a:rPr>
              <a:t>frequency</a:t>
            </a:r>
            <a:endParaRPr lang="ru-RU" sz="1400" b="0" strike="noStrike" spc="-1" dirty="0">
              <a:solidFill>
                <a:srgbClr val="000000"/>
              </a:solidFill>
              <a:uFill>
                <a:solidFill>
                  <a:srgbClr val="FFFFFF"/>
                </a:solidFill>
              </a:uFill>
              <a:latin typeface="Arial"/>
            </a:endParaRPr>
          </a:p>
          <a:p>
            <a:pPr algn="ctr">
              <a:lnSpc>
                <a:spcPct val="100000"/>
              </a:lnSpc>
            </a:pPr>
            <a:r>
              <a:rPr lang="ru-RU" sz="1400" b="0" strike="noStrike" spc="-1" dirty="0" err="1">
                <a:solidFill>
                  <a:srgbClr val="000000"/>
                </a:solidFill>
                <a:uFill>
                  <a:solidFill>
                    <a:srgbClr val="FFFFFF"/>
                  </a:solidFill>
                </a:uFill>
                <a:latin typeface="Arial"/>
              </a:rPr>
              <a:t>configuration</a:t>
            </a:r>
            <a:r>
              <a:rPr lang="ru-RU" sz="1400" b="0" strike="noStrike" spc="-1" dirty="0">
                <a:solidFill>
                  <a:srgbClr val="000000"/>
                </a:solidFill>
                <a:uFill>
                  <a:solidFill>
                    <a:srgbClr val="FFFFFF"/>
                  </a:solidFill>
                </a:uFill>
                <a:latin typeface="Arial"/>
              </a:rPr>
              <a:t> </a:t>
            </a:r>
          </a:p>
        </p:txBody>
      </p:sp>
      <p:sp>
        <p:nvSpPr>
          <p:cNvPr id="11" name="CustomShape 7"/>
          <p:cNvSpPr/>
          <p:nvPr/>
        </p:nvSpPr>
        <p:spPr>
          <a:xfrm>
            <a:off x="3132000" y="4842360"/>
            <a:ext cx="1219680" cy="601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ru-RU" sz="1800" b="0" strike="noStrike" spc="-1" dirty="0" err="1">
                <a:solidFill>
                  <a:srgbClr val="000000"/>
                </a:solidFill>
                <a:uFill>
                  <a:solidFill>
                    <a:srgbClr val="FFFFFF"/>
                  </a:solidFill>
                </a:uFill>
                <a:latin typeface="Arial"/>
              </a:rPr>
              <a:t>Database</a:t>
            </a:r>
            <a:r>
              <a:rPr lang="ru-RU" sz="1800" b="0" strike="noStrike" spc="-1" dirty="0">
                <a:solidFill>
                  <a:srgbClr val="000000"/>
                </a:solidFill>
                <a:uFill>
                  <a:solidFill>
                    <a:srgbClr val="FFFFFF"/>
                  </a:solidFill>
                </a:uFill>
                <a:latin typeface="Arial"/>
              </a:rPr>
              <a:t> </a:t>
            </a:r>
          </a:p>
          <a:p>
            <a:pPr algn="ctr">
              <a:lnSpc>
                <a:spcPct val="100000"/>
              </a:lnSpc>
            </a:pPr>
            <a:r>
              <a:rPr lang="ru-RU" sz="1800" b="0" strike="noStrike" spc="-1" dirty="0" err="1">
                <a:solidFill>
                  <a:srgbClr val="000000"/>
                </a:solidFill>
                <a:uFill>
                  <a:solidFill>
                    <a:srgbClr val="FFFFFF"/>
                  </a:solidFill>
                </a:uFill>
                <a:latin typeface="Arial"/>
              </a:rPr>
              <a:t>statistics</a:t>
            </a:r>
            <a:endParaRPr lang="ru-RU" sz="1800" b="0" strike="noStrike" spc="-1" dirty="0">
              <a:solidFill>
                <a:srgbClr val="000000"/>
              </a:solidFill>
              <a:uFill>
                <a:solidFill>
                  <a:srgbClr val="FFFFFF"/>
                </a:solidFill>
              </a:uFill>
              <a:latin typeface="Arial"/>
            </a:endParaRPr>
          </a:p>
        </p:txBody>
      </p:sp>
      <p:sp>
        <p:nvSpPr>
          <p:cNvPr id="12" name="CustomShape 8"/>
          <p:cNvSpPr/>
          <p:nvPr/>
        </p:nvSpPr>
        <p:spPr>
          <a:xfrm>
            <a:off x="827640" y="5732280"/>
            <a:ext cx="7858800" cy="257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ru-RU" sz="1100" b="0" strike="noStrike" spc="-1" dirty="0" err="1">
                <a:solidFill>
                  <a:srgbClr val="000000"/>
                </a:solidFill>
                <a:uFill>
                  <a:solidFill>
                    <a:srgbClr val="FFFFFF"/>
                  </a:solidFill>
                </a:uFill>
                <a:latin typeface="Calibri"/>
              </a:rPr>
              <a:t>Layout</a:t>
            </a:r>
            <a:r>
              <a:rPr lang="ru-RU" sz="1100" b="0" strike="noStrike" spc="-1" dirty="0">
                <a:solidFill>
                  <a:srgbClr val="000000"/>
                </a:solidFill>
                <a:uFill>
                  <a:solidFill>
                    <a:srgbClr val="FFFFFF"/>
                  </a:solidFill>
                </a:uFill>
                <a:latin typeface="Calibri"/>
              </a:rPr>
              <a:t> </a:t>
            </a:r>
            <a:r>
              <a:rPr lang="ru-RU" sz="1100" b="0" strike="noStrike" spc="-1" dirty="0" err="1">
                <a:solidFill>
                  <a:srgbClr val="000000"/>
                </a:solidFill>
                <a:uFill>
                  <a:solidFill>
                    <a:srgbClr val="FFFFFF"/>
                  </a:solidFill>
                </a:uFill>
                <a:latin typeface="Calibri"/>
              </a:rPr>
              <a:t>of</a:t>
            </a:r>
            <a:r>
              <a:rPr lang="ru-RU" sz="1100" b="0" strike="noStrike" spc="-1" dirty="0">
                <a:solidFill>
                  <a:srgbClr val="000000"/>
                </a:solidFill>
                <a:uFill>
                  <a:solidFill>
                    <a:srgbClr val="FFFFFF"/>
                  </a:solidFill>
                </a:uFill>
                <a:latin typeface="Calibri"/>
              </a:rPr>
              <a:t> </a:t>
            </a:r>
            <a:r>
              <a:rPr lang="ru-RU" sz="1100" b="0" strike="noStrike" spc="-1" dirty="0" err="1">
                <a:solidFill>
                  <a:srgbClr val="000000"/>
                </a:solidFill>
                <a:uFill>
                  <a:solidFill>
                    <a:srgbClr val="FFFFFF"/>
                  </a:solidFill>
                </a:uFill>
                <a:latin typeface="Calibri"/>
              </a:rPr>
              <a:t>the</a:t>
            </a:r>
            <a:r>
              <a:rPr lang="ru-RU" sz="1100" b="0" strike="noStrike" spc="-1" dirty="0">
                <a:solidFill>
                  <a:srgbClr val="000000"/>
                </a:solidFill>
                <a:uFill>
                  <a:solidFill>
                    <a:srgbClr val="FFFFFF"/>
                  </a:solidFill>
                </a:uFill>
                <a:latin typeface="Calibri"/>
              </a:rPr>
              <a:t> UI </a:t>
            </a:r>
            <a:r>
              <a:rPr lang="ru-RU" sz="1100" b="0" strike="noStrike" spc="-1" dirty="0" err="1">
                <a:solidFill>
                  <a:srgbClr val="000000"/>
                </a:solidFill>
                <a:uFill>
                  <a:solidFill>
                    <a:srgbClr val="FFFFFF"/>
                  </a:solidFill>
                </a:uFill>
                <a:latin typeface="Calibri"/>
              </a:rPr>
              <a:t>implemented</a:t>
            </a:r>
            <a:r>
              <a:rPr lang="ru-RU" sz="1100" b="0" strike="noStrike" spc="-1" dirty="0">
                <a:solidFill>
                  <a:srgbClr val="000000"/>
                </a:solidFill>
                <a:uFill>
                  <a:solidFill>
                    <a:srgbClr val="FFFFFF"/>
                  </a:solidFill>
                </a:uFill>
                <a:latin typeface="Calibri"/>
              </a:rPr>
              <a:t> </a:t>
            </a:r>
            <a:r>
              <a:rPr lang="ru-RU" sz="1100" b="0" strike="noStrike" spc="-1" dirty="0" err="1">
                <a:solidFill>
                  <a:srgbClr val="000000"/>
                </a:solidFill>
                <a:uFill>
                  <a:solidFill>
                    <a:srgbClr val="FFFFFF"/>
                  </a:solidFill>
                </a:uFill>
                <a:latin typeface="Calibri"/>
              </a:rPr>
              <a:t>by</a:t>
            </a:r>
            <a:r>
              <a:rPr lang="ru-RU" sz="1100" b="0" strike="noStrike" spc="-1" dirty="0">
                <a:solidFill>
                  <a:srgbClr val="000000"/>
                </a:solidFill>
                <a:uFill>
                  <a:solidFill>
                    <a:srgbClr val="FFFFFF"/>
                  </a:solidFill>
                </a:uFill>
                <a:latin typeface="Calibri"/>
              </a:rPr>
              <a:t> </a:t>
            </a:r>
            <a:r>
              <a:rPr lang="ru-RU" sz="1100" b="0" strike="noStrike" spc="-1" dirty="0" err="1">
                <a:solidFill>
                  <a:srgbClr val="000000"/>
                </a:solidFill>
                <a:uFill>
                  <a:solidFill>
                    <a:srgbClr val="FFFFFF"/>
                  </a:solidFill>
                </a:uFill>
                <a:latin typeface="Calibri"/>
              </a:rPr>
              <a:t>GPS_Frontend</a:t>
            </a:r>
            <a:r>
              <a:rPr lang="ru-RU" sz="1100" b="0" strike="noStrike" spc="-1" dirty="0">
                <a:solidFill>
                  <a:srgbClr val="000000"/>
                </a:solidFill>
                <a:uFill>
                  <a:solidFill>
                    <a:srgbClr val="FFFFFF"/>
                  </a:solidFill>
                </a:uFill>
                <a:latin typeface="Calibri"/>
              </a:rPr>
              <a:t>. </a:t>
            </a:r>
            <a:r>
              <a:rPr lang="ru-RU" sz="1100" b="0" strike="noStrike" spc="-1" dirty="0" err="1">
                <a:solidFill>
                  <a:srgbClr val="000000"/>
                </a:solidFill>
                <a:uFill>
                  <a:solidFill>
                    <a:srgbClr val="FFFFFF"/>
                  </a:solidFill>
                </a:uFill>
                <a:latin typeface="Calibri"/>
              </a:rPr>
              <a:t>The</a:t>
            </a:r>
            <a:r>
              <a:rPr lang="ru-RU" sz="1100" b="0" strike="noStrike" spc="-1" dirty="0">
                <a:solidFill>
                  <a:srgbClr val="000000"/>
                </a:solidFill>
                <a:uFill>
                  <a:solidFill>
                    <a:srgbClr val="FFFFFF"/>
                  </a:solidFill>
                </a:uFill>
                <a:latin typeface="Calibri"/>
              </a:rPr>
              <a:t> user </a:t>
            </a:r>
            <a:r>
              <a:rPr lang="en-US" sz="1100" b="0" strike="noStrike" spc="-1" dirty="0" smtClean="0">
                <a:solidFill>
                  <a:srgbClr val="000000"/>
                </a:solidFill>
                <a:uFill>
                  <a:solidFill>
                    <a:srgbClr val="FFFFFF"/>
                  </a:solidFill>
                </a:uFill>
                <a:latin typeface="Calibri"/>
              </a:rPr>
              <a:t>access UI in </a:t>
            </a:r>
            <a:r>
              <a:rPr lang="ru-RU" sz="1100" b="0" strike="noStrike" spc="-1" dirty="0" smtClean="0">
                <a:solidFill>
                  <a:srgbClr val="000000"/>
                </a:solidFill>
                <a:uFill>
                  <a:solidFill>
                    <a:srgbClr val="FFFFFF"/>
                  </a:solidFill>
                </a:uFill>
                <a:latin typeface="Calibri"/>
              </a:rPr>
              <a:t>a </a:t>
            </a:r>
            <a:r>
              <a:rPr lang="ru-RU" sz="1100" b="0" strike="noStrike" spc="-1" dirty="0" err="1" smtClean="0">
                <a:solidFill>
                  <a:srgbClr val="000000"/>
                </a:solidFill>
                <a:uFill>
                  <a:solidFill>
                    <a:srgbClr val="FFFFFF"/>
                  </a:solidFill>
                </a:uFill>
                <a:latin typeface="Calibri"/>
              </a:rPr>
              <a:t>web-browser</a:t>
            </a:r>
            <a:endParaRPr lang="ru-RU" sz="1800" b="0" strike="noStrike" spc="-1" dirty="0">
              <a:solidFill>
                <a:srgbClr val="000000"/>
              </a:solidFill>
              <a:uFill>
                <a:solidFill>
                  <a:srgbClr val="FFFFFF"/>
                </a:solidFill>
              </a:uFill>
              <a:latin typeface="Arial"/>
            </a:endParaRPr>
          </a:p>
        </p:txBody>
      </p:sp>
    </p:spTree>
    <p:extLst>
      <p:ext uri="{BB962C8B-B14F-4D97-AF65-F5344CB8AC3E}">
        <p14:creationId xmlns:p14="http://schemas.microsoft.com/office/powerpoint/2010/main" val="18244391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smtClean="0"/>
              <a:t>GPS_Frontend</a:t>
            </a:r>
            <a:r>
              <a:rPr lang="en-US" dirty="0" smtClean="0"/>
              <a:t>-Estimation</a:t>
            </a:r>
            <a:endParaRPr lang="en-US" dirty="0"/>
          </a:p>
        </p:txBody>
      </p:sp>
      <p:pic>
        <p:nvPicPr>
          <p:cNvPr id="6" name="Объект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93294" y="1124743"/>
            <a:ext cx="8950706" cy="4176465"/>
          </a:xfrm>
        </p:spPr>
      </p:pic>
      <p:sp>
        <p:nvSpPr>
          <p:cNvPr id="7" name="CustomShape 6"/>
          <p:cNvSpPr/>
          <p:nvPr/>
        </p:nvSpPr>
        <p:spPr>
          <a:xfrm>
            <a:off x="193293" y="-9427"/>
            <a:ext cx="1205440" cy="1015267"/>
          </a:xfrm>
          <a:prstGeom prst="rect">
            <a:avLst/>
          </a:prstGeom>
          <a:solidFill>
            <a:schemeClr val="bg1"/>
          </a:solid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spc="-1" dirty="0" smtClean="0">
                <a:solidFill>
                  <a:srgbClr val="000000"/>
                </a:solidFill>
                <a:uFill>
                  <a:solidFill>
                    <a:srgbClr val="FFFFFF"/>
                  </a:solidFill>
                </a:uFill>
                <a:latin typeface="Arial"/>
              </a:rPr>
              <a:t>UEs positions for optimization task</a:t>
            </a:r>
            <a:endParaRPr lang="ru-RU" sz="1400" b="0" strike="noStrike" spc="-1" dirty="0">
              <a:solidFill>
                <a:srgbClr val="000000"/>
              </a:solidFill>
              <a:uFill>
                <a:solidFill>
                  <a:srgbClr val="FFFFFF"/>
                </a:solidFill>
              </a:uFill>
              <a:latin typeface="Arial"/>
            </a:endParaRPr>
          </a:p>
        </p:txBody>
      </p:sp>
      <p:sp>
        <p:nvSpPr>
          <p:cNvPr id="8" name="Line 2"/>
          <p:cNvSpPr/>
          <p:nvPr/>
        </p:nvSpPr>
        <p:spPr>
          <a:xfrm>
            <a:off x="1312333" y="1005840"/>
            <a:ext cx="1603483" cy="478944"/>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9" name="CustomShape 6"/>
          <p:cNvSpPr/>
          <p:nvPr/>
        </p:nvSpPr>
        <p:spPr>
          <a:xfrm>
            <a:off x="2915816" y="5517232"/>
            <a:ext cx="1205440" cy="506713"/>
          </a:xfrm>
          <a:prstGeom prst="rect">
            <a:avLst/>
          </a:prstGeom>
          <a:solidFill>
            <a:schemeClr val="bg1"/>
          </a:solid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spc="-1" dirty="0" smtClean="0">
                <a:solidFill>
                  <a:srgbClr val="000000"/>
                </a:solidFill>
                <a:uFill>
                  <a:solidFill>
                    <a:srgbClr val="FFFFFF"/>
                  </a:solidFill>
                </a:uFill>
                <a:latin typeface="Arial"/>
              </a:rPr>
              <a:t>Available task results</a:t>
            </a:r>
            <a:endParaRPr lang="ru-RU" sz="1400" b="0" strike="noStrike" spc="-1" dirty="0">
              <a:solidFill>
                <a:srgbClr val="000000"/>
              </a:solidFill>
              <a:uFill>
                <a:solidFill>
                  <a:srgbClr val="FFFFFF"/>
                </a:solidFill>
              </a:uFill>
              <a:latin typeface="Arial"/>
            </a:endParaRPr>
          </a:p>
        </p:txBody>
      </p:sp>
      <p:sp>
        <p:nvSpPr>
          <p:cNvPr id="10" name="Line 2"/>
          <p:cNvSpPr/>
          <p:nvPr/>
        </p:nvSpPr>
        <p:spPr>
          <a:xfrm flipH="1" flipV="1">
            <a:off x="2123728" y="5013176"/>
            <a:ext cx="792088" cy="576064"/>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11" name="CustomShape 6"/>
          <p:cNvSpPr/>
          <p:nvPr/>
        </p:nvSpPr>
        <p:spPr>
          <a:xfrm>
            <a:off x="5220072" y="4974481"/>
            <a:ext cx="1205440" cy="1015267"/>
          </a:xfrm>
          <a:prstGeom prst="rect">
            <a:avLst/>
          </a:prstGeom>
          <a:solidFill>
            <a:schemeClr val="bg1"/>
          </a:solid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spc="-1" dirty="0" smtClean="0">
                <a:solidFill>
                  <a:srgbClr val="000000"/>
                </a:solidFill>
                <a:uFill>
                  <a:solidFill>
                    <a:srgbClr val="FFFFFF"/>
                  </a:solidFill>
                </a:uFill>
                <a:latin typeface="Arial"/>
              </a:rPr>
              <a:t>Choose parameters for new task</a:t>
            </a:r>
            <a:endParaRPr lang="ru-RU" sz="1400" b="0" strike="noStrike" spc="-1" dirty="0">
              <a:solidFill>
                <a:srgbClr val="000000"/>
              </a:solidFill>
              <a:uFill>
                <a:solidFill>
                  <a:srgbClr val="FFFFFF"/>
                </a:solidFill>
              </a:uFill>
              <a:latin typeface="Arial"/>
            </a:endParaRPr>
          </a:p>
        </p:txBody>
      </p:sp>
      <p:sp>
        <p:nvSpPr>
          <p:cNvPr id="12" name="Line 2"/>
          <p:cNvSpPr/>
          <p:nvPr/>
        </p:nvSpPr>
        <p:spPr>
          <a:xfrm flipV="1">
            <a:off x="6156176" y="2924944"/>
            <a:ext cx="792088" cy="2088232"/>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34085624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smtClean="0"/>
              <a:t>GPS_Tracker</a:t>
            </a:r>
            <a:endParaRPr lang="en-US" dirty="0"/>
          </a:p>
        </p:txBody>
      </p:sp>
      <p:sp>
        <p:nvSpPr>
          <p:cNvPr id="3" name="Объект 2"/>
          <p:cNvSpPr>
            <a:spLocks noGrp="1"/>
          </p:cNvSpPr>
          <p:nvPr>
            <p:ph idx="1"/>
          </p:nvPr>
        </p:nvSpPr>
        <p:spPr/>
        <p:txBody>
          <a:bodyPr>
            <a:normAutofit/>
          </a:bodyPr>
          <a:lstStyle/>
          <a:p>
            <a:r>
              <a:rPr lang="en-US" sz="2400" dirty="0" smtClean="0"/>
              <a:t>Functions</a:t>
            </a:r>
          </a:p>
          <a:p>
            <a:pPr lvl="1"/>
            <a:r>
              <a:rPr lang="en-US" sz="1800" dirty="0" smtClean="0"/>
              <a:t>Serve HTTP REST inquires</a:t>
            </a:r>
          </a:p>
          <a:p>
            <a:pPr lvl="1"/>
            <a:r>
              <a:rPr lang="en-US" sz="1800" dirty="0" smtClean="0"/>
              <a:t>Process incoming messages from </a:t>
            </a:r>
            <a:r>
              <a:rPr lang="en-US" sz="1800" dirty="0" err="1" smtClean="0"/>
              <a:t>GPS_Android</a:t>
            </a:r>
            <a:endParaRPr lang="en-US" sz="1800" dirty="0" smtClean="0"/>
          </a:p>
          <a:p>
            <a:pPr lvl="1"/>
            <a:r>
              <a:rPr lang="en-US" sz="1800" dirty="0" smtClean="0"/>
              <a:t>Dispatch optimization tasks</a:t>
            </a:r>
          </a:p>
          <a:p>
            <a:r>
              <a:rPr lang="en-US" sz="2400" dirty="0" smtClean="0"/>
              <a:t>Key features</a:t>
            </a:r>
          </a:p>
          <a:p>
            <a:pPr lvl="1"/>
            <a:r>
              <a:rPr lang="en-US" sz="1800" dirty="0" smtClean="0"/>
              <a:t>Worker design pattern</a:t>
            </a:r>
          </a:p>
          <a:p>
            <a:pPr lvl="1"/>
            <a:r>
              <a:rPr lang="en-US" sz="1800" dirty="0" smtClean="0"/>
              <a:t>Python programming language</a:t>
            </a:r>
          </a:p>
          <a:p>
            <a:r>
              <a:rPr lang="en-US" sz="2400" dirty="0" smtClean="0"/>
              <a:t>Key technologies</a:t>
            </a:r>
          </a:p>
          <a:p>
            <a:pPr lvl="1"/>
            <a:r>
              <a:rPr lang="en-US" sz="1800" dirty="0" smtClean="0"/>
              <a:t>Lightweight Flask library for </a:t>
            </a:r>
            <a:br>
              <a:rPr lang="en-US" sz="1800" dirty="0" smtClean="0"/>
            </a:br>
            <a:r>
              <a:rPr lang="en-US" sz="1800" dirty="0" smtClean="0"/>
              <a:t>HTTP server</a:t>
            </a:r>
          </a:p>
          <a:p>
            <a:pPr lvl="1"/>
            <a:r>
              <a:rPr lang="en-US" sz="1800" dirty="0" smtClean="0"/>
              <a:t>Celery task scheduling library</a:t>
            </a:r>
          </a:p>
          <a:p>
            <a:pPr lvl="1"/>
            <a:r>
              <a:rPr lang="en-US" sz="1800" dirty="0" smtClean="0"/>
              <a:t>MongoDB NoSQL database</a:t>
            </a:r>
          </a:p>
          <a:p>
            <a:pPr lvl="1"/>
            <a:r>
              <a:rPr lang="en-US" sz="1800" dirty="0" err="1" smtClean="0"/>
              <a:t>RabbitMQ</a:t>
            </a:r>
            <a:r>
              <a:rPr lang="en-US" sz="1800" dirty="0" smtClean="0"/>
              <a:t> message queue </a:t>
            </a:r>
          </a:p>
          <a:p>
            <a:pPr lvl="1"/>
            <a:endParaRPr lang="en-US" sz="1800" dirty="0"/>
          </a:p>
        </p:txBody>
      </p:sp>
    </p:spTree>
    <p:extLst>
      <p:ext uri="{BB962C8B-B14F-4D97-AF65-F5344CB8AC3E}">
        <p14:creationId xmlns:p14="http://schemas.microsoft.com/office/powerpoint/2010/main" val="14162020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smtClean="0"/>
              <a:t>GPS_Tracker</a:t>
            </a:r>
            <a:r>
              <a:rPr lang="en-US" dirty="0" smtClean="0"/>
              <a:t> Subsystems</a:t>
            </a:r>
            <a:endParaRPr lang="en-US" dirty="0"/>
          </a:p>
        </p:txBody>
      </p:sp>
      <p:pic>
        <p:nvPicPr>
          <p:cNvPr id="8" name="Объект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12266" y="1196752"/>
            <a:ext cx="8540758" cy="4119592"/>
          </a:xfrm>
        </p:spPr>
      </p:pic>
      <p:sp>
        <p:nvSpPr>
          <p:cNvPr id="10" name="CustomShape 8"/>
          <p:cNvSpPr/>
          <p:nvPr/>
        </p:nvSpPr>
        <p:spPr>
          <a:xfrm>
            <a:off x="539552" y="5475496"/>
            <a:ext cx="7858800" cy="257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0" strike="noStrike" spc="-1" dirty="0" smtClean="0">
                <a:solidFill>
                  <a:srgbClr val="000000"/>
                </a:solidFill>
                <a:uFill>
                  <a:solidFill>
                    <a:srgbClr val="FFFFFF"/>
                  </a:solidFill>
                </a:uFill>
                <a:latin typeface="Calibri"/>
              </a:rPr>
              <a:t>Component Diagram for </a:t>
            </a:r>
            <a:r>
              <a:rPr lang="en-US" sz="1100" b="0" strike="noStrike" spc="-1" dirty="0" err="1" smtClean="0">
                <a:solidFill>
                  <a:srgbClr val="000000"/>
                </a:solidFill>
                <a:uFill>
                  <a:solidFill>
                    <a:srgbClr val="FFFFFF"/>
                  </a:solidFill>
                </a:uFill>
                <a:latin typeface="Calibri"/>
              </a:rPr>
              <a:t>GPS_Tracker</a:t>
            </a:r>
            <a:r>
              <a:rPr lang="en-US" sz="1100" b="0" strike="noStrike" spc="-1" dirty="0" smtClean="0">
                <a:solidFill>
                  <a:srgbClr val="000000"/>
                </a:solidFill>
                <a:uFill>
                  <a:solidFill>
                    <a:srgbClr val="FFFFFF"/>
                  </a:solidFill>
                </a:uFill>
                <a:latin typeface="Calibri"/>
              </a:rPr>
              <a:t> subsystems</a:t>
            </a:r>
            <a:endParaRPr lang="ru-RU" sz="1800" b="0" strike="noStrike" spc="-1" dirty="0">
              <a:solidFill>
                <a:srgbClr val="000000"/>
              </a:solidFill>
              <a:uFill>
                <a:solidFill>
                  <a:srgbClr val="FFFFFF"/>
                </a:solidFill>
              </a:uFill>
              <a:latin typeface="Arial"/>
            </a:endParaRPr>
          </a:p>
        </p:txBody>
      </p:sp>
    </p:spTree>
    <p:extLst>
      <p:ext uri="{BB962C8B-B14F-4D97-AF65-F5344CB8AC3E}">
        <p14:creationId xmlns:p14="http://schemas.microsoft.com/office/powerpoint/2010/main" val="13668934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Master-Worker Interaction Diagram</a:t>
            </a:r>
            <a:endParaRPr lang="en-US" dirty="0"/>
          </a:p>
        </p:txBody>
      </p:sp>
      <p:pic>
        <p:nvPicPr>
          <p:cNvPr id="4" name="Объект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195736" y="1052736"/>
            <a:ext cx="4881482" cy="4344927"/>
          </a:xfrm>
        </p:spPr>
      </p:pic>
      <p:sp>
        <p:nvSpPr>
          <p:cNvPr id="5" name="CustomShape 8"/>
          <p:cNvSpPr/>
          <p:nvPr/>
        </p:nvSpPr>
        <p:spPr>
          <a:xfrm>
            <a:off x="642600" y="5659597"/>
            <a:ext cx="7858800" cy="257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0" strike="noStrike" spc="-1" dirty="0" smtClean="0">
                <a:solidFill>
                  <a:srgbClr val="000000"/>
                </a:solidFill>
                <a:uFill>
                  <a:solidFill>
                    <a:srgbClr val="FFFFFF"/>
                  </a:solidFill>
                </a:uFill>
                <a:latin typeface="Calibri"/>
              </a:rPr>
              <a:t>A typical interaction diagram for Worker design pattern</a:t>
            </a:r>
            <a:endParaRPr lang="ru-RU" sz="1800" b="0" strike="noStrike" spc="-1" dirty="0">
              <a:solidFill>
                <a:srgbClr val="000000"/>
              </a:solidFill>
              <a:uFill>
                <a:solidFill>
                  <a:srgbClr val="FFFFFF"/>
                </a:solidFill>
              </a:uFill>
              <a:latin typeface="Arial"/>
            </a:endParaRPr>
          </a:p>
        </p:txBody>
      </p:sp>
    </p:spTree>
    <p:extLst>
      <p:ext uri="{BB962C8B-B14F-4D97-AF65-F5344CB8AC3E}">
        <p14:creationId xmlns:p14="http://schemas.microsoft.com/office/powerpoint/2010/main" val="12581400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rot="16200000">
            <a:off x="-2298067" y="2765611"/>
            <a:ext cx="6093296" cy="562074"/>
          </a:xfrm>
        </p:spPr>
        <p:txBody>
          <a:bodyPr/>
          <a:lstStyle/>
          <a:p>
            <a:r>
              <a:rPr lang="en-US" dirty="0" smtClean="0"/>
              <a:t>UI And Backend Interaction</a:t>
            </a:r>
            <a:endParaRPr lang="en-US" dirty="0"/>
          </a:p>
        </p:txBody>
      </p:sp>
      <p:sp>
        <p:nvSpPr>
          <p:cNvPr id="5" name="CustomShape 8"/>
          <p:cNvSpPr/>
          <p:nvPr/>
        </p:nvSpPr>
        <p:spPr>
          <a:xfrm>
            <a:off x="642600" y="5659597"/>
            <a:ext cx="7858800" cy="257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0" strike="noStrike" spc="-1" dirty="0" smtClean="0">
                <a:solidFill>
                  <a:srgbClr val="000000"/>
                </a:solidFill>
                <a:uFill>
                  <a:solidFill>
                    <a:srgbClr val="FFFFFF"/>
                  </a:solidFill>
                </a:uFill>
                <a:latin typeface="Calibri"/>
              </a:rPr>
              <a:t>New optimization task registration</a:t>
            </a:r>
            <a:endParaRPr lang="ru-RU" sz="1800" b="0" strike="noStrike" spc="-1" dirty="0">
              <a:solidFill>
                <a:srgbClr val="000000"/>
              </a:solidFill>
              <a:uFill>
                <a:solidFill>
                  <a:srgbClr val="FFFFFF"/>
                </a:solidFill>
              </a:uFill>
              <a:latin typeface="Arial"/>
            </a:endParaRPr>
          </a:p>
        </p:txBody>
      </p:sp>
      <p:pic>
        <p:nvPicPr>
          <p:cNvPr id="7" name="Объект 6"/>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272094" y="95866"/>
            <a:ext cx="6986830" cy="5536583"/>
          </a:xfrm>
        </p:spPr>
      </p:pic>
    </p:spTree>
    <p:extLst>
      <p:ext uri="{BB962C8B-B14F-4D97-AF65-F5344CB8AC3E}">
        <p14:creationId xmlns:p14="http://schemas.microsoft.com/office/powerpoint/2010/main" val="9490266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System Component Deployment</a:t>
            </a:r>
            <a:endParaRPr lang="en-US" dirty="0"/>
          </a:p>
        </p:txBody>
      </p:sp>
      <p:sp>
        <p:nvSpPr>
          <p:cNvPr id="3" name="Объект 2"/>
          <p:cNvSpPr>
            <a:spLocks noGrp="1"/>
          </p:cNvSpPr>
          <p:nvPr>
            <p:ph idx="1"/>
          </p:nvPr>
        </p:nvSpPr>
        <p:spPr/>
        <p:txBody>
          <a:bodyPr/>
          <a:lstStyle/>
          <a:p>
            <a:r>
              <a:rPr lang="en-US" dirty="0" smtClean="0"/>
              <a:t>Two main cases</a:t>
            </a:r>
          </a:p>
          <a:p>
            <a:pPr lvl="1"/>
            <a:r>
              <a:rPr lang="en-US" dirty="0" smtClean="0"/>
              <a:t>Bare-metal installation</a:t>
            </a:r>
          </a:p>
          <a:p>
            <a:pPr lvl="1"/>
            <a:r>
              <a:rPr lang="en-US" dirty="0" smtClean="0"/>
              <a:t>Containerized deployment</a:t>
            </a:r>
          </a:p>
          <a:p>
            <a:r>
              <a:rPr lang="en-US" dirty="0" smtClean="0"/>
              <a:t>Key features</a:t>
            </a:r>
          </a:p>
          <a:p>
            <a:pPr lvl="1"/>
            <a:r>
              <a:rPr lang="en-US" dirty="0" smtClean="0"/>
              <a:t>Interaction via network</a:t>
            </a:r>
          </a:p>
          <a:p>
            <a:pPr lvl="1"/>
            <a:r>
              <a:rPr lang="en-US" dirty="0" smtClean="0"/>
              <a:t>Components can be separated geographically</a:t>
            </a:r>
          </a:p>
          <a:p>
            <a:pPr lvl="1"/>
            <a:r>
              <a:rPr lang="en-US" dirty="0" smtClean="0"/>
              <a:t>Virtual machines and containers  runtime</a:t>
            </a:r>
          </a:p>
          <a:p>
            <a:r>
              <a:rPr lang="en-US" dirty="0" smtClean="0"/>
              <a:t>Reason for virtual machines</a:t>
            </a:r>
          </a:p>
          <a:p>
            <a:pPr lvl="1"/>
            <a:r>
              <a:rPr lang="en-US" dirty="0" smtClean="0"/>
              <a:t>Independence of hardware</a:t>
            </a:r>
          </a:p>
          <a:p>
            <a:pPr lvl="1"/>
            <a:r>
              <a:rPr lang="en-US" dirty="0" smtClean="0"/>
              <a:t>Virtual hardware specification control</a:t>
            </a:r>
          </a:p>
          <a:p>
            <a:pPr lvl="1"/>
            <a:r>
              <a:rPr lang="en-US" dirty="0" smtClean="0"/>
              <a:t>Single way of installation – just bring an VM image</a:t>
            </a:r>
          </a:p>
          <a:p>
            <a:r>
              <a:rPr lang="en-US" dirty="0" smtClean="0"/>
              <a:t>Reason for containers</a:t>
            </a:r>
          </a:p>
          <a:p>
            <a:pPr lvl="1"/>
            <a:r>
              <a:rPr lang="en-US" dirty="0" smtClean="0"/>
              <a:t>Provide ready-to-use program environment</a:t>
            </a:r>
          </a:p>
          <a:p>
            <a:pPr lvl="1"/>
            <a:r>
              <a:rPr lang="en-US" dirty="0" smtClean="0"/>
              <a:t>Concept isolation – explicit specification of dependencies</a:t>
            </a:r>
          </a:p>
          <a:p>
            <a:pPr lvl="1"/>
            <a:r>
              <a:rPr lang="en-US" dirty="0" smtClean="0"/>
              <a:t>Resource isolation – </a:t>
            </a:r>
            <a:r>
              <a:rPr lang="en-US" b="1" dirty="0" err="1" smtClean="0"/>
              <a:t>cgroups</a:t>
            </a:r>
            <a:r>
              <a:rPr lang="en-US" dirty="0" smtClean="0"/>
              <a:t> and </a:t>
            </a:r>
            <a:r>
              <a:rPr lang="en-US" b="1" dirty="0" smtClean="0"/>
              <a:t>namespaces</a:t>
            </a:r>
          </a:p>
          <a:p>
            <a:pPr lvl="1"/>
            <a:r>
              <a:rPr lang="en-US" dirty="0" smtClean="0"/>
              <a:t>Convenient development and deployment </a:t>
            </a:r>
          </a:p>
          <a:p>
            <a:pPr lvl="1"/>
            <a:endParaRPr lang="en-US" dirty="0"/>
          </a:p>
        </p:txBody>
      </p:sp>
      <p:pic>
        <p:nvPicPr>
          <p:cNvPr id="4" name="Рисунок 3"/>
          <p:cNvPicPr>
            <a:picLocks noChangeAspect="1"/>
          </p:cNvPicPr>
          <p:nvPr/>
        </p:nvPicPr>
        <p:blipFill>
          <a:blip r:embed="rId3"/>
          <a:stretch>
            <a:fillRect/>
          </a:stretch>
        </p:blipFill>
        <p:spPr>
          <a:xfrm>
            <a:off x="5288988" y="1196752"/>
            <a:ext cx="3833225" cy="1972006"/>
          </a:xfrm>
          <a:prstGeom prst="rect">
            <a:avLst/>
          </a:prstGeom>
        </p:spPr>
      </p:pic>
      <p:sp>
        <p:nvSpPr>
          <p:cNvPr id="5" name="CustomShape 8"/>
          <p:cNvSpPr/>
          <p:nvPr/>
        </p:nvSpPr>
        <p:spPr>
          <a:xfrm>
            <a:off x="5314571" y="3269601"/>
            <a:ext cx="3757436" cy="46167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0" strike="noStrike" spc="-1" dirty="0" smtClean="0">
                <a:solidFill>
                  <a:srgbClr val="000000"/>
                </a:solidFill>
                <a:uFill>
                  <a:solidFill>
                    <a:srgbClr val="FFFFFF"/>
                  </a:solidFill>
                </a:uFill>
                <a:latin typeface="Calibri"/>
              </a:rPr>
              <a:t>Abstraction Layers for Hardware and Operation system virtualization</a:t>
            </a:r>
            <a:endParaRPr lang="ru-RU" sz="1800" b="0" strike="noStrike" spc="-1" dirty="0">
              <a:solidFill>
                <a:srgbClr val="000000"/>
              </a:solidFill>
              <a:uFill>
                <a:solidFill>
                  <a:srgbClr val="FFFFFF"/>
                </a:solidFill>
              </a:uFill>
              <a:latin typeface="Arial"/>
            </a:endParaRPr>
          </a:p>
        </p:txBody>
      </p:sp>
    </p:spTree>
    <p:extLst>
      <p:ext uri="{BB962C8B-B14F-4D97-AF65-F5344CB8AC3E}">
        <p14:creationId xmlns:p14="http://schemas.microsoft.com/office/powerpoint/2010/main" val="2362708086"/>
      </p:ext>
    </p:extLst>
  </p:cSld>
  <p:clrMapOvr>
    <a:masterClrMapping/>
  </p:clrMapOvr>
  <p:timing>
    <p:tnLst>
      <p:par>
        <p:cTn id="1" dur="indefinite" restart="never" nodeType="tmRoot"/>
      </p:par>
    </p:tnLst>
  </p:timing>
</p:sld>
</file>

<file path=ppt/theme/theme1.xml><?xml version="1.0" encoding="utf-8"?>
<a:theme xmlns:a="http://schemas.openxmlformats.org/drawingml/2006/main" name="Larissa">
  <a:themeElements>
    <a:clrScheme name="ICS">
      <a:dk1>
        <a:srgbClr val="000000"/>
      </a:dk1>
      <a:lt1>
        <a:srgbClr val="FFFFFF"/>
      </a:lt1>
      <a:dk2>
        <a:srgbClr val="FFFFFF"/>
      </a:dk2>
      <a:lt2>
        <a:srgbClr val="003359"/>
      </a:lt2>
      <a:accent1>
        <a:srgbClr val="FF7900"/>
      </a:accent1>
      <a:accent2>
        <a:srgbClr val="FFC000"/>
      </a:accent2>
      <a:accent3>
        <a:srgbClr val="FFBC7F"/>
      </a:accent3>
      <a:accent4>
        <a:srgbClr val="9E6422"/>
      </a:accent4>
      <a:accent5>
        <a:srgbClr val="B4DCDC"/>
      </a:accent5>
      <a:accent6>
        <a:srgbClr val="00747A"/>
      </a:accent6>
      <a:hlink>
        <a:srgbClr val="00747A"/>
      </a:hlink>
      <a:folHlink>
        <a:srgbClr val="78B6AB"/>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856</TotalTime>
  <Words>825</Words>
  <Application>Microsoft Office PowerPoint</Application>
  <PresentationFormat>Экран (4:3)</PresentationFormat>
  <Paragraphs>168</Paragraphs>
  <Slides>11</Slides>
  <Notes>10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11</vt:i4>
      </vt:variant>
    </vt:vector>
  </HeadingPairs>
  <TitlesOfParts>
    <vt:vector size="15" baseType="lpstr">
      <vt:lpstr>ＭＳ Ｐゴシック</vt:lpstr>
      <vt:lpstr>Arial</vt:lpstr>
      <vt:lpstr>Calibri</vt:lpstr>
      <vt:lpstr>Larissa</vt:lpstr>
      <vt:lpstr>GPS_Frontend</vt:lpstr>
      <vt:lpstr>Technologies for GPS_Frontend</vt:lpstr>
      <vt:lpstr>GPS_Frontend-Visualization</vt:lpstr>
      <vt:lpstr>GPS_Frontend-Estimation</vt:lpstr>
      <vt:lpstr>GPS_Tracker</vt:lpstr>
      <vt:lpstr>GPS_Tracker Subsystems</vt:lpstr>
      <vt:lpstr>Master-Worker Interaction Diagram</vt:lpstr>
      <vt:lpstr>UI And Backend Interaction</vt:lpstr>
      <vt:lpstr>System Component Deployment</vt:lpstr>
      <vt:lpstr>Презентация PowerPoint</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Integrated Communication Systems Group</dc:creator>
  <cp:lastModifiedBy>Кукарцев Кирилл Сергеевич</cp:lastModifiedBy>
  <cp:revision>225</cp:revision>
  <dcterms:created xsi:type="dcterms:W3CDTF">2010-10-05T15:15:43Z</dcterms:created>
  <dcterms:modified xsi:type="dcterms:W3CDTF">2020-03-18T20:01:43Z</dcterms:modified>
</cp:coreProperties>
</file>