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7" r:id="rId2"/>
    <p:sldId id="278" r:id="rId3"/>
    <p:sldId id="274" r:id="rId4"/>
    <p:sldId id="275" r:id="rId5"/>
    <p:sldId id="279" r:id="rId6"/>
    <p:sldId id="280" r:id="rId7"/>
    <p:sldId id="282" r:id="rId8"/>
    <p:sldId id="281" r:id="rId9"/>
    <p:sldId id="283" r:id="rId10"/>
    <p:sldId id="284" r:id="rId11"/>
    <p:sldId id="27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0874" autoAdjust="0"/>
  </p:normalViewPr>
  <p:slideViewPr>
    <p:cSldViewPr>
      <p:cViewPr varScale="1">
        <p:scale>
          <a:sx n="70" d="100"/>
          <a:sy n="70" d="100"/>
        </p:scale>
        <p:origin x="84" y="786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D5DEB-2D77-40B4-90D8-38D1C70D7C89}" type="datetimeFigureOut">
              <a:rPr lang="de-DE" smtClean="0"/>
              <a:t>18.03.2020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4066A-D326-41ED-8B87-404DACE062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07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1470025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&lt;Title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3348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&lt;Meeting </a:t>
            </a:r>
            <a:r>
              <a:rPr lang="de-DE" dirty="0" err="1" smtClean="0"/>
              <a:t>purpose</a:t>
            </a:r>
            <a:r>
              <a:rPr lang="de-DE" dirty="0" smtClean="0"/>
              <a:t>&gt;</a:t>
            </a:r>
          </a:p>
        </p:txBody>
      </p:sp>
      <p:sp>
        <p:nvSpPr>
          <p:cNvPr id="30" name="Untertitel 2"/>
          <p:cNvSpPr txBox="1">
            <a:spLocks/>
          </p:cNvSpPr>
          <p:nvPr userDrawn="1"/>
        </p:nvSpPr>
        <p:spPr>
          <a:xfrm>
            <a:off x="1381033" y="4214056"/>
            <a:ext cx="6400800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1413920" y="5003391"/>
            <a:ext cx="6400800" cy="330609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 dirty="0" smtClean="0"/>
              <a:t>&lt;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381033" y="4260912"/>
            <a:ext cx="6400800" cy="28803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(&lt;</a:t>
            </a:r>
            <a:r>
              <a:rPr lang="de-DE" sz="1600" dirty="0" err="1" smtClean="0">
                <a:solidFill>
                  <a:schemeClr val="bg1">
                    <a:lumMod val="65000"/>
                  </a:schemeClr>
                </a:solidFill>
              </a:rPr>
              <a:t>Presentation</a:t>
            </a:r>
            <a:r>
              <a:rPr lang="de-DE" sz="1600" baseline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baseline="0" dirty="0" err="1" smtClean="0">
                <a:solidFill>
                  <a:schemeClr val="bg1">
                    <a:lumMod val="65000"/>
                  </a:schemeClr>
                </a:solidFill>
              </a:rPr>
              <a:t>date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&gt;)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8"/>
          <p:cNvSpPr>
            <a:spLocks noChangeArrowheads="1"/>
          </p:cNvSpPr>
          <p:nvPr userDrawn="1"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74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92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4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861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7165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14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0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43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93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7455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1868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0" y="6082402"/>
            <a:ext cx="9144000" cy="775598"/>
          </a:xfrm>
          <a:prstGeom prst="rect">
            <a:avLst/>
          </a:prstGeom>
          <a:solidFill>
            <a:srgbClr val="00335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pitchFamily="1" charset="-128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0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grpSp>
        <p:nvGrpSpPr>
          <p:cNvPr id="7" name="Gruppieren 25"/>
          <p:cNvGrpSpPr>
            <a:grpSpLocks/>
          </p:cNvGrpSpPr>
          <p:nvPr userDrawn="1"/>
        </p:nvGrpSpPr>
        <p:grpSpPr bwMode="auto">
          <a:xfrm>
            <a:off x="0" y="0"/>
            <a:ext cx="457200" cy="6082402"/>
            <a:chOff x="0" y="0"/>
            <a:chExt cx="457200" cy="5943600"/>
          </a:xfrm>
        </p:grpSpPr>
        <p:sp>
          <p:nvSpPr>
            <p:cNvPr id="8" name="Rectangle 15"/>
            <p:cNvSpPr>
              <a:spLocks noChangeArrowheads="1"/>
            </p:cNvSpPr>
            <p:nvPr userDrawn="1"/>
          </p:nvSpPr>
          <p:spPr bwMode="auto">
            <a:xfrm>
              <a:off x="0" y="0"/>
              <a:ext cx="457200" cy="5181600"/>
            </a:xfrm>
            <a:prstGeom prst="rect">
              <a:avLst/>
            </a:prstGeom>
            <a:solidFill>
              <a:srgbClr val="FF7900">
                <a:alpha val="60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 userDrawn="1"/>
          </p:nvSpPr>
          <p:spPr bwMode="auto">
            <a:xfrm>
              <a:off x="0" y="1905000"/>
              <a:ext cx="457200" cy="914400"/>
            </a:xfrm>
            <a:prstGeom prst="rect">
              <a:avLst/>
            </a:prstGeom>
            <a:solidFill>
              <a:srgbClr val="FF7900">
                <a:alpha val="9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0" y="2819400"/>
              <a:ext cx="457200" cy="3124200"/>
            </a:xfrm>
            <a:prstGeom prst="rect">
              <a:avLst/>
            </a:prstGeom>
            <a:solidFill>
              <a:srgbClr val="FF79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pitchFamily="1" charset="-128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0" y="1524000"/>
              <a:ext cx="457200" cy="36576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 userDrawn="1"/>
          </p:nvSpPr>
          <p:spPr bwMode="auto">
            <a:xfrm>
              <a:off x="0" y="3124200"/>
              <a:ext cx="457200" cy="76200"/>
            </a:xfrm>
            <a:prstGeom prst="rect">
              <a:avLst/>
            </a:prstGeom>
            <a:solidFill>
              <a:srgbClr val="FF7900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 userDrawn="1"/>
          </p:nvSpPr>
          <p:spPr bwMode="auto">
            <a:xfrm>
              <a:off x="0" y="381000"/>
              <a:ext cx="457200" cy="76200"/>
            </a:xfrm>
            <a:prstGeom prst="rect">
              <a:avLst/>
            </a:prstGeom>
            <a:solidFill>
              <a:srgbClr val="FF79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 userDrawn="1"/>
          </p:nvSpPr>
          <p:spPr bwMode="auto">
            <a:xfrm>
              <a:off x="0" y="5867400"/>
              <a:ext cx="457200" cy="762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5" name="Rectangle 22"/>
            <p:cNvSpPr>
              <a:spLocks noChangeArrowheads="1"/>
            </p:cNvSpPr>
            <p:nvPr userDrawn="1"/>
          </p:nvSpPr>
          <p:spPr bwMode="auto">
            <a:xfrm>
              <a:off x="0" y="0"/>
              <a:ext cx="457200" cy="4572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 userDrawn="1"/>
          </p:nvSpPr>
          <p:spPr bwMode="auto">
            <a:xfrm>
              <a:off x="0" y="1219200"/>
              <a:ext cx="457200" cy="1524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 userDrawn="1"/>
          </p:nvSpPr>
          <p:spPr bwMode="auto">
            <a:xfrm>
              <a:off x="0" y="5257800"/>
              <a:ext cx="457200" cy="1524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</p:grpSp>
      <p:sp>
        <p:nvSpPr>
          <p:cNvPr id="21" name="Fußzeilenplatzhalter 4"/>
          <p:cNvSpPr txBox="1">
            <a:spLocks noGrp="1"/>
          </p:cNvSpPr>
          <p:nvPr userDrawn="1"/>
        </p:nvSpPr>
        <p:spPr bwMode="auto">
          <a:xfrm>
            <a:off x="3419872" y="6082403"/>
            <a:ext cx="4176464" cy="69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Performance analysis framework for BS placement using IEEE 802.11</a:t>
            </a:r>
          </a:p>
          <a:p>
            <a:pPr algn="ctr"/>
            <a:r>
              <a:rPr lang="de-DE" sz="1000" dirty="0" err="1" smtClean="0">
                <a:solidFill>
                  <a:schemeClr val="bg1"/>
                </a:solidFill>
              </a:rPr>
              <a:t>Kukartsev</a:t>
            </a:r>
            <a:r>
              <a:rPr lang="de-DE" sz="1000" dirty="0" smtClean="0">
                <a:solidFill>
                  <a:schemeClr val="bg1"/>
                </a:solidFill>
              </a:rPr>
              <a:t>, </a:t>
            </a:r>
            <a:r>
              <a:rPr lang="de-DE" sz="1000" dirty="0" err="1" smtClean="0">
                <a:solidFill>
                  <a:schemeClr val="bg1"/>
                </a:solidFill>
              </a:rPr>
              <a:t>Makhmutov</a:t>
            </a:r>
            <a:r>
              <a:rPr lang="de-DE" sz="1000" dirty="0" smtClean="0">
                <a:solidFill>
                  <a:schemeClr val="bg1"/>
                </a:solidFill>
              </a:rPr>
              <a:t>, </a:t>
            </a:r>
            <a:r>
              <a:rPr lang="de-DE" sz="1000" dirty="0" err="1" smtClean="0">
                <a:solidFill>
                  <a:schemeClr val="bg1"/>
                </a:solidFill>
              </a:rPr>
              <a:t>Khakov</a:t>
            </a:r>
            <a:endParaRPr lang="de-DE" sz="1000" dirty="0" smtClean="0">
              <a:solidFill>
                <a:schemeClr val="bg1"/>
              </a:solidFill>
            </a:endParaRPr>
          </a:p>
          <a:p>
            <a:pPr algn="ctr"/>
            <a:r>
              <a:rPr lang="de-DE" sz="1000" i="1" dirty="0" smtClean="0">
                <a:solidFill>
                  <a:schemeClr val="bg1"/>
                </a:solidFill>
              </a:rPr>
              <a:t>Page</a:t>
            </a:r>
            <a:r>
              <a:rPr lang="de-DE" sz="1000" dirty="0" smtClean="0">
                <a:solidFill>
                  <a:schemeClr val="bg1"/>
                </a:solidFill>
              </a:rPr>
              <a:t>  </a:t>
            </a:r>
            <a:fld id="{683AE010-9896-4990-86A8-A65F313402B6}" type="slidenum">
              <a:rPr lang="de-DE" sz="1000" smtClean="0">
                <a:solidFill>
                  <a:schemeClr val="bg1"/>
                </a:solidFill>
              </a:rPr>
              <a:pPr algn="ctr"/>
              <a:t>‹#›</a:t>
            </a:fld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22" name="Picture 3" descr="Z:\IHS PR Material and Information\ICS logo\ICS-dark-background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7" y="6155840"/>
            <a:ext cx="614339" cy="55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ußzeilenplatzhalter 4"/>
          <p:cNvSpPr txBox="1">
            <a:spLocks noGrp="1"/>
          </p:cNvSpPr>
          <p:nvPr userDrawn="1"/>
        </p:nvSpPr>
        <p:spPr bwMode="auto">
          <a:xfrm>
            <a:off x="941208" y="6082403"/>
            <a:ext cx="2952750" cy="69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sz="1000" dirty="0" smtClean="0">
                <a:solidFill>
                  <a:schemeClr val="bg1"/>
                </a:solidFill>
              </a:rPr>
              <a:t>Integrated </a:t>
            </a:r>
            <a:r>
              <a:rPr lang="de-DE" sz="1000" dirty="0">
                <a:solidFill>
                  <a:schemeClr val="bg1"/>
                </a:solidFill>
              </a:rPr>
              <a:t>Communication Systems Group</a:t>
            </a:r>
          </a:p>
          <a:p>
            <a:r>
              <a:rPr lang="de-DE" sz="1000" u="sng" dirty="0">
                <a:solidFill>
                  <a:schemeClr val="bg1"/>
                </a:solidFill>
              </a:rPr>
              <a:t>www.tu-ilmenau.de/ics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4" name="Picture 26" descr="ENGLogoWeiss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060" y="6234385"/>
            <a:ext cx="12954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8"/>
          <p:cNvSpPr>
            <a:spLocks noChangeArrowheads="1"/>
          </p:cNvSpPr>
          <p:nvPr userDrawn="1"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73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de-DE" sz="3000" b="1" kern="1200" dirty="0" smtClean="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GPS_Frontend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19710"/>
          </a:xfrm>
        </p:spPr>
        <p:txBody>
          <a:bodyPr numCol="2"/>
          <a:lstStyle/>
          <a:p>
            <a:r>
              <a:rPr lang="en-US" dirty="0" smtClean="0"/>
              <a:t>User Interface to interact with </a:t>
            </a:r>
            <a:r>
              <a:rPr lang="en-US" dirty="0" err="1" smtClean="0"/>
              <a:t>GPS_Tracker</a:t>
            </a:r>
            <a:endParaRPr lang="en-US" dirty="0" smtClean="0"/>
          </a:p>
          <a:p>
            <a:r>
              <a:rPr lang="en-US" dirty="0" smtClean="0"/>
              <a:t>Single Page Application (SPA)</a:t>
            </a:r>
          </a:p>
          <a:p>
            <a:r>
              <a:rPr lang="en-US" dirty="0" smtClean="0"/>
              <a:t>Based on web technologies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Main features</a:t>
            </a:r>
          </a:p>
          <a:p>
            <a:pPr lvl="1"/>
            <a:r>
              <a:rPr lang="en-US" dirty="0" smtClean="0"/>
              <a:t>Model-View-</a:t>
            </a:r>
            <a:r>
              <a:rPr lang="en-US" dirty="0" err="1" smtClean="0"/>
              <a:t>ViewModel</a:t>
            </a:r>
            <a:r>
              <a:rPr lang="en-US" dirty="0" smtClean="0"/>
              <a:t> design pattern</a:t>
            </a:r>
          </a:p>
          <a:p>
            <a:pPr lvl="1"/>
            <a:r>
              <a:rPr lang="en-US" dirty="0" smtClean="0"/>
              <a:t>Parallel execution, asynchronous calls</a:t>
            </a:r>
          </a:p>
          <a:p>
            <a:pPr lvl="1"/>
            <a:r>
              <a:rPr lang="en-US" dirty="0" smtClean="0"/>
              <a:t>Reactivity</a:t>
            </a:r>
          </a:p>
          <a:p>
            <a:pPr lvl="1"/>
            <a:r>
              <a:rPr lang="en-US" dirty="0" smtClean="0"/>
              <a:t>Extensibility</a:t>
            </a:r>
          </a:p>
          <a:p>
            <a:pPr lvl="1"/>
            <a:endParaRPr lang="ru-RU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068960"/>
            <a:ext cx="7380312" cy="2271438"/>
          </a:xfrm>
          <a:prstGeom prst="rect">
            <a:avLst/>
          </a:prstGeom>
        </p:spPr>
      </p:pic>
      <p:sp>
        <p:nvSpPr>
          <p:cNvPr id="11" name="CustomShape 8"/>
          <p:cNvSpPr/>
          <p:nvPr/>
        </p:nvSpPr>
        <p:spPr>
          <a:xfrm>
            <a:off x="827640" y="5732280"/>
            <a:ext cx="78588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Representation of MVVM design pattern elements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95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0"/>
            <a:ext cx="5976664" cy="5770750"/>
          </a:xfrm>
        </p:spPr>
      </p:pic>
      <p:sp>
        <p:nvSpPr>
          <p:cNvPr id="5" name="Заголовок 1"/>
          <p:cNvSpPr txBox="1">
            <a:spLocks/>
          </p:cNvSpPr>
          <p:nvPr/>
        </p:nvSpPr>
        <p:spPr>
          <a:xfrm rot="16200000">
            <a:off x="-2298067" y="2765611"/>
            <a:ext cx="6093296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de-DE" sz="3000" b="1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Deployment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Syromiatnikov</a:t>
            </a:r>
            <a:r>
              <a:rPr lang="en-US" dirty="0"/>
              <a:t> and D. </a:t>
            </a:r>
            <a:r>
              <a:rPr lang="en-US" dirty="0" err="1"/>
              <a:t>Weyns</a:t>
            </a:r>
            <a:r>
              <a:rPr lang="en-US" dirty="0"/>
              <a:t>, "A Journey through the Land of Model-View-Design Patterns," </a:t>
            </a:r>
            <a:r>
              <a:rPr lang="en-US" i="1" dirty="0"/>
              <a:t>2014 IEEE/IFIP Conference on Software Architecture</a:t>
            </a:r>
            <a:r>
              <a:rPr lang="en-US" dirty="0"/>
              <a:t>, Sydney, NSW, 2014, pp. 21-30.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 smtClean="0"/>
              <a:t>10.1109/WICSA.2014.13</a:t>
            </a:r>
          </a:p>
          <a:p>
            <a:r>
              <a:rPr lang="en-US" dirty="0" err="1"/>
              <a:t>Ropero</a:t>
            </a:r>
            <a:r>
              <a:rPr lang="en-US" dirty="0"/>
              <a:t>, Juan &amp; Tamura, Gabriel. (2017). Characterizing the Impact of Context-Variables in Software Performance Factors: a Domain-Specific Design Patterns </a:t>
            </a:r>
            <a:r>
              <a:rPr lang="en-US" dirty="0" smtClean="0"/>
              <a:t>Perspective</a:t>
            </a:r>
            <a:r>
              <a:rPr lang="en-US" dirty="0"/>
              <a:t>. 10.13140/RG.2.2.13879.42408. </a:t>
            </a:r>
            <a:endParaRPr lang="en-US" dirty="0" smtClean="0"/>
          </a:p>
          <a:p>
            <a:r>
              <a:rPr lang="en-US" dirty="0" err="1"/>
              <a:t>Prateek</a:t>
            </a:r>
            <a:r>
              <a:rPr lang="en-US" dirty="0"/>
              <a:t> Sharma, Lucas </a:t>
            </a:r>
            <a:r>
              <a:rPr lang="en-US" dirty="0" err="1"/>
              <a:t>Chaufournier</a:t>
            </a:r>
            <a:r>
              <a:rPr lang="en-US" dirty="0"/>
              <a:t>, Prashant </a:t>
            </a:r>
            <a:r>
              <a:rPr lang="en-US" dirty="0" err="1"/>
              <a:t>Shenoy</a:t>
            </a:r>
            <a:r>
              <a:rPr lang="en-US" dirty="0"/>
              <a:t>, and Y. C. </a:t>
            </a:r>
            <a:r>
              <a:rPr lang="en-US" dirty="0" err="1"/>
              <a:t>Tay</a:t>
            </a:r>
            <a:r>
              <a:rPr lang="en-US" dirty="0"/>
              <a:t>. 2016. Containers and Virtual Machines at Scale: A Comparative Study. In Proceedings of the 17th International Middleware Conference (Middleware ’16). Association for Computing Machinery, New York, NY, USA, Article 1, 1–13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for </a:t>
            </a:r>
            <a:r>
              <a:rPr lang="en-US" dirty="0" err="1" smtClean="0"/>
              <a:t>GPS_Frontend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 err="1"/>
              <a:t>VueJS</a:t>
            </a:r>
            <a:r>
              <a:rPr lang="en-US" dirty="0"/>
              <a:t> – a </a:t>
            </a:r>
            <a:r>
              <a:rPr lang="en-US" dirty="0" err="1"/>
              <a:t>Javascript</a:t>
            </a:r>
            <a:r>
              <a:rPr lang="en-US" dirty="0"/>
              <a:t> framework for SPA</a:t>
            </a:r>
          </a:p>
          <a:p>
            <a:pPr lvl="1"/>
            <a:r>
              <a:rPr lang="en-US" dirty="0" err="1"/>
              <a:t>Vuex</a:t>
            </a:r>
            <a:r>
              <a:rPr lang="en-US" dirty="0"/>
              <a:t> – data storage library</a:t>
            </a:r>
          </a:p>
          <a:p>
            <a:pPr lvl="1"/>
            <a:r>
              <a:rPr lang="en-US" dirty="0" err="1"/>
              <a:t>Vuerouter</a:t>
            </a:r>
            <a:r>
              <a:rPr lang="en-US" dirty="0"/>
              <a:t> – URL path router</a:t>
            </a:r>
          </a:p>
          <a:p>
            <a:pPr lvl="1"/>
            <a:r>
              <a:rPr lang="en-US" dirty="0" err="1"/>
              <a:t>Plotly</a:t>
            </a:r>
            <a:r>
              <a:rPr lang="en-US" dirty="0"/>
              <a:t> – plotting library</a:t>
            </a:r>
          </a:p>
          <a:p>
            <a:pPr lvl="1"/>
            <a:r>
              <a:rPr lang="en-US" dirty="0"/>
              <a:t>Bootstrap – web design library</a:t>
            </a:r>
            <a:endParaRPr lang="ru-RU" dirty="0"/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Angular – by Google, functional, but monolithic</a:t>
            </a:r>
          </a:p>
          <a:p>
            <a:pPr lvl="1"/>
            <a:r>
              <a:rPr lang="en-US" dirty="0"/>
              <a:t>React – by Facebook, flexible, but not easy-to-go</a:t>
            </a:r>
          </a:p>
          <a:p>
            <a:pPr lvl="1"/>
            <a:r>
              <a:rPr lang="en-US" dirty="0" err="1"/>
              <a:t>VueJS</a:t>
            </a:r>
            <a:r>
              <a:rPr lang="en-US" dirty="0"/>
              <a:t> – by community, flexible, lightweight, but not so functional</a:t>
            </a:r>
          </a:p>
          <a:p>
            <a:endParaRPr lang="en-US" dirty="0"/>
          </a:p>
        </p:txBody>
      </p:sp>
      <p:pic>
        <p:nvPicPr>
          <p:cNvPr id="5" name="Рисунок 4" descr="&lt;strong&gt;Angular&lt;/strong&gt; (framework) – Wikipédia, a enciclopédia liv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933056"/>
            <a:ext cx="1628800" cy="1628800"/>
          </a:xfrm>
          <a:prstGeom prst="rect">
            <a:avLst/>
          </a:prstGeom>
        </p:spPr>
      </p:pic>
      <p:pic>
        <p:nvPicPr>
          <p:cNvPr id="6" name="Рисунок 5" descr="&lt;strong&gt;React&lt;/strong&gt; (web framework)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689" y="4075084"/>
            <a:ext cx="2104622" cy="1487266"/>
          </a:xfrm>
          <a:prstGeom prst="rect">
            <a:avLst/>
          </a:prstGeom>
        </p:spPr>
      </p:pic>
      <p:pic>
        <p:nvPicPr>
          <p:cNvPr id="7" name="Рисунок 6" descr="&lt;strong&gt;Vue.js&lt;/strong&gt;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52" y="4221088"/>
            <a:ext cx="1347081" cy="1167470"/>
          </a:xfrm>
          <a:prstGeom prst="rect">
            <a:avLst/>
          </a:prstGeom>
        </p:spPr>
      </p:pic>
      <p:sp>
        <p:nvSpPr>
          <p:cNvPr id="8" name="CustomShape 8"/>
          <p:cNvSpPr/>
          <p:nvPr/>
        </p:nvSpPr>
        <p:spPr>
          <a:xfrm>
            <a:off x="827640" y="5732280"/>
            <a:ext cx="78588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most popular libraries logos for modern web projects: Angular, React, </a:t>
            </a:r>
            <a:r>
              <a:rPr lang="en-US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VueJS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GPS_Frontend-Visualization</a:t>
            </a:r>
            <a:endParaRPr lang="en-US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Рисунок 3"/>
          <p:cNvPicPr/>
          <p:nvPr/>
        </p:nvPicPr>
        <p:blipFill>
          <a:blip r:embed="rId2"/>
          <a:stretch/>
        </p:blipFill>
        <p:spPr>
          <a:xfrm>
            <a:off x="193293" y="1124744"/>
            <a:ext cx="8950707" cy="4490062"/>
          </a:xfrm>
          <a:prstGeom prst="rect">
            <a:avLst/>
          </a:prstGeom>
          <a:ln>
            <a:noFill/>
          </a:ln>
        </p:spPr>
      </p:pic>
      <p:sp>
        <p:nvSpPr>
          <p:cNvPr id="6" name="Line 2"/>
          <p:cNvSpPr/>
          <p:nvPr/>
        </p:nvSpPr>
        <p:spPr>
          <a:xfrm>
            <a:off x="1312333" y="1005840"/>
            <a:ext cx="775667" cy="11541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Line 3"/>
          <p:cNvSpPr/>
          <p:nvPr/>
        </p:nvSpPr>
        <p:spPr>
          <a:xfrm flipH="1">
            <a:off x="1656000" y="5147280"/>
            <a:ext cx="1475640" cy="1087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Line 4"/>
          <p:cNvSpPr/>
          <p:nvPr/>
        </p:nvSpPr>
        <p:spPr>
          <a:xfrm flipH="1">
            <a:off x="5831999" y="2780928"/>
            <a:ext cx="863723" cy="27072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5"/>
          <p:cNvSpPr/>
          <p:nvPr/>
        </p:nvSpPr>
        <p:spPr>
          <a:xfrm>
            <a:off x="6695723" y="2636912"/>
            <a:ext cx="1990717" cy="60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Location</a:t>
            </a:r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</a:t>
            </a:r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given</a:t>
            </a:r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ru-RU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timeframe</a:t>
            </a:r>
            <a:endParaRPr lang="ru-RU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6"/>
          <p:cNvSpPr/>
          <p:nvPr/>
        </p:nvSpPr>
        <p:spPr>
          <a:xfrm>
            <a:off x="193293" y="-9427"/>
            <a:ext cx="1205440" cy="1015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Timeframe</a:t>
            </a:r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</a:p>
          <a:p>
            <a:pPr algn="ctr">
              <a:lnSpc>
                <a:spcPct val="100000"/>
              </a:lnSpc>
            </a:pPr>
            <a:r>
              <a:rPr lang="ru-RU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</a:t>
            </a:r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ru-RU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frequency</a:t>
            </a:r>
            <a:endParaRPr lang="ru-RU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</a:t>
            </a:r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11" name="CustomShape 7"/>
          <p:cNvSpPr/>
          <p:nvPr/>
        </p:nvSpPr>
        <p:spPr>
          <a:xfrm>
            <a:off x="3132000" y="4842360"/>
            <a:ext cx="12196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statistics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8"/>
          <p:cNvSpPr/>
          <p:nvPr/>
        </p:nvSpPr>
        <p:spPr>
          <a:xfrm>
            <a:off x="827640" y="5732280"/>
            <a:ext cx="78588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Layout</a:t>
            </a:r>
            <a:r>
              <a:rPr lang="ru-RU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ru-RU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r>
              <a:rPr lang="ru-RU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ru-RU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</a:t>
            </a:r>
            <a:r>
              <a:rPr lang="ru-RU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UI </a:t>
            </a:r>
            <a:r>
              <a:rPr lang="ru-RU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implemented</a:t>
            </a:r>
            <a:r>
              <a:rPr lang="ru-RU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ru-RU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</a:t>
            </a:r>
            <a:r>
              <a:rPr lang="ru-RU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ru-RU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GPS_Frontend</a:t>
            </a:r>
            <a:r>
              <a:rPr lang="ru-RU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ru-RU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</a:t>
            </a:r>
            <a:r>
              <a:rPr lang="ru-RU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user </a:t>
            </a: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access UI in </a:t>
            </a:r>
            <a:r>
              <a:rPr lang="ru-RU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lang="ru-RU" sz="11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web-browser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44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GPS_Frontend</a:t>
            </a:r>
            <a:r>
              <a:rPr lang="en-US" dirty="0" smtClean="0"/>
              <a:t>-Estimation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94" y="1124743"/>
            <a:ext cx="8950706" cy="4176465"/>
          </a:xfrm>
        </p:spPr>
      </p:pic>
      <p:sp>
        <p:nvSpPr>
          <p:cNvPr id="7" name="CustomShape 6"/>
          <p:cNvSpPr/>
          <p:nvPr/>
        </p:nvSpPr>
        <p:spPr>
          <a:xfrm>
            <a:off x="193293" y="-9427"/>
            <a:ext cx="1205440" cy="1015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UEs positions for optimization task</a:t>
            </a:r>
            <a:endParaRPr lang="ru-RU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Line 2"/>
          <p:cNvSpPr/>
          <p:nvPr/>
        </p:nvSpPr>
        <p:spPr>
          <a:xfrm>
            <a:off x="1312333" y="1005840"/>
            <a:ext cx="1603483" cy="478944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6"/>
          <p:cNvSpPr/>
          <p:nvPr/>
        </p:nvSpPr>
        <p:spPr>
          <a:xfrm>
            <a:off x="2915816" y="5517232"/>
            <a:ext cx="1205440" cy="506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Available task results</a:t>
            </a:r>
            <a:endParaRPr lang="ru-RU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Line 2"/>
          <p:cNvSpPr/>
          <p:nvPr/>
        </p:nvSpPr>
        <p:spPr>
          <a:xfrm flipH="1" flipV="1">
            <a:off x="2123728" y="5013176"/>
            <a:ext cx="792088" cy="576064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6"/>
          <p:cNvSpPr/>
          <p:nvPr/>
        </p:nvSpPr>
        <p:spPr>
          <a:xfrm>
            <a:off x="5220072" y="4974481"/>
            <a:ext cx="1205440" cy="1015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Choose parameters for new task</a:t>
            </a:r>
            <a:endParaRPr lang="ru-RU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Line 2"/>
          <p:cNvSpPr/>
          <p:nvPr/>
        </p:nvSpPr>
        <p:spPr>
          <a:xfrm flipV="1">
            <a:off x="6156176" y="2924944"/>
            <a:ext cx="792088" cy="2088232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0856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GPS_Tracker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Functions</a:t>
            </a:r>
          </a:p>
          <a:p>
            <a:pPr lvl="1"/>
            <a:r>
              <a:rPr lang="en-US" sz="1800" dirty="0" smtClean="0"/>
              <a:t>Serve HTTP REST inquires</a:t>
            </a:r>
          </a:p>
          <a:p>
            <a:pPr lvl="1"/>
            <a:r>
              <a:rPr lang="en-US" sz="1800" dirty="0" smtClean="0"/>
              <a:t>Process incoming messages from </a:t>
            </a:r>
            <a:r>
              <a:rPr lang="en-US" sz="1800" dirty="0" err="1" smtClean="0"/>
              <a:t>GPS_Android</a:t>
            </a:r>
            <a:endParaRPr lang="en-US" sz="1800" dirty="0" smtClean="0"/>
          </a:p>
          <a:p>
            <a:pPr lvl="1"/>
            <a:r>
              <a:rPr lang="en-US" sz="1800" dirty="0" smtClean="0"/>
              <a:t>Dispatch optimization tasks</a:t>
            </a:r>
          </a:p>
          <a:p>
            <a:r>
              <a:rPr lang="en-US" sz="2400" dirty="0" smtClean="0"/>
              <a:t>Key features</a:t>
            </a:r>
          </a:p>
          <a:p>
            <a:pPr lvl="1"/>
            <a:r>
              <a:rPr lang="en-US" sz="1800" dirty="0" smtClean="0"/>
              <a:t>Worker design pattern</a:t>
            </a:r>
          </a:p>
          <a:p>
            <a:pPr lvl="1"/>
            <a:r>
              <a:rPr lang="en-US" sz="1800" dirty="0" smtClean="0"/>
              <a:t>Python programming language</a:t>
            </a:r>
          </a:p>
          <a:p>
            <a:r>
              <a:rPr lang="en-US" sz="2400" dirty="0" smtClean="0"/>
              <a:t>Key technologies</a:t>
            </a:r>
          </a:p>
          <a:p>
            <a:pPr lvl="1"/>
            <a:r>
              <a:rPr lang="en-US" sz="1800" dirty="0" smtClean="0"/>
              <a:t>Lightweight Flask library for </a:t>
            </a:r>
            <a:br>
              <a:rPr lang="en-US" sz="1800" dirty="0" smtClean="0"/>
            </a:br>
            <a:r>
              <a:rPr lang="en-US" sz="1800" dirty="0" smtClean="0"/>
              <a:t>HTTP server</a:t>
            </a:r>
          </a:p>
          <a:p>
            <a:pPr lvl="1"/>
            <a:r>
              <a:rPr lang="en-US" sz="1800" dirty="0" smtClean="0"/>
              <a:t>Celery task scheduling library</a:t>
            </a:r>
          </a:p>
          <a:p>
            <a:pPr lvl="1"/>
            <a:r>
              <a:rPr lang="en-US" sz="1800" dirty="0" smtClean="0"/>
              <a:t>MongoDB NoSQL database</a:t>
            </a:r>
          </a:p>
          <a:p>
            <a:pPr lvl="1"/>
            <a:r>
              <a:rPr lang="en-US" sz="1800" dirty="0" err="1" smtClean="0"/>
              <a:t>RabbitMQ</a:t>
            </a:r>
            <a:r>
              <a:rPr lang="en-US" sz="1800" dirty="0" smtClean="0"/>
              <a:t> message queue 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62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GPS_Tracker</a:t>
            </a:r>
            <a:r>
              <a:rPr lang="en-US" dirty="0" smtClean="0"/>
              <a:t> Subsystems</a:t>
            </a:r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66" y="1196752"/>
            <a:ext cx="8540758" cy="4119592"/>
          </a:xfrm>
        </p:spPr>
      </p:pic>
      <p:sp>
        <p:nvSpPr>
          <p:cNvPr id="10" name="CustomShape 8"/>
          <p:cNvSpPr/>
          <p:nvPr/>
        </p:nvSpPr>
        <p:spPr>
          <a:xfrm>
            <a:off x="539552" y="5475496"/>
            <a:ext cx="78588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Component Diagram for </a:t>
            </a:r>
            <a:r>
              <a:rPr lang="en-US" sz="11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GPS_Tracker</a:t>
            </a: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subsystems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8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Master-Worker Interaction Diagram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052736"/>
            <a:ext cx="4881482" cy="4344927"/>
          </a:xfrm>
        </p:spPr>
      </p:pic>
      <p:sp>
        <p:nvSpPr>
          <p:cNvPr id="5" name="CustomShape 8"/>
          <p:cNvSpPr/>
          <p:nvPr/>
        </p:nvSpPr>
        <p:spPr>
          <a:xfrm>
            <a:off x="642600" y="5659597"/>
            <a:ext cx="78588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typical interaction diagram for Worker design pattern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814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-2298067" y="2765611"/>
            <a:ext cx="6093296" cy="562074"/>
          </a:xfrm>
        </p:spPr>
        <p:txBody>
          <a:bodyPr/>
          <a:lstStyle/>
          <a:p>
            <a:r>
              <a:rPr lang="en-US" dirty="0" smtClean="0"/>
              <a:t>UI And Backend Interaction</a:t>
            </a:r>
            <a:endParaRPr lang="en-US" dirty="0"/>
          </a:p>
        </p:txBody>
      </p:sp>
      <p:sp>
        <p:nvSpPr>
          <p:cNvPr id="5" name="CustomShape 8"/>
          <p:cNvSpPr/>
          <p:nvPr/>
        </p:nvSpPr>
        <p:spPr>
          <a:xfrm>
            <a:off x="642600" y="5659597"/>
            <a:ext cx="78588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optimization task registration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094" y="95866"/>
            <a:ext cx="6986830" cy="5536583"/>
          </a:xfrm>
        </p:spPr>
      </p:pic>
    </p:spTree>
    <p:extLst>
      <p:ext uri="{BB962C8B-B14F-4D97-AF65-F5344CB8AC3E}">
        <p14:creationId xmlns:p14="http://schemas.microsoft.com/office/powerpoint/2010/main" val="9490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 Deployment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cases</a:t>
            </a:r>
          </a:p>
          <a:p>
            <a:pPr lvl="1"/>
            <a:r>
              <a:rPr lang="en-US" dirty="0" smtClean="0"/>
              <a:t>Bare-metal installation</a:t>
            </a:r>
          </a:p>
          <a:p>
            <a:pPr lvl="1"/>
            <a:r>
              <a:rPr lang="en-US" dirty="0" smtClean="0"/>
              <a:t>Containerized deployment</a:t>
            </a:r>
          </a:p>
          <a:p>
            <a:r>
              <a:rPr lang="en-US" dirty="0" smtClean="0"/>
              <a:t>Key features</a:t>
            </a:r>
          </a:p>
          <a:p>
            <a:pPr lvl="1"/>
            <a:r>
              <a:rPr lang="en-US" dirty="0" smtClean="0"/>
              <a:t>Interaction via network</a:t>
            </a:r>
          </a:p>
          <a:p>
            <a:pPr lvl="1"/>
            <a:r>
              <a:rPr lang="en-US" dirty="0" smtClean="0"/>
              <a:t>Components can be separated geographically</a:t>
            </a:r>
          </a:p>
          <a:p>
            <a:pPr lvl="1"/>
            <a:r>
              <a:rPr lang="en-US" dirty="0" smtClean="0"/>
              <a:t>Virtual machines and containers  runtime</a:t>
            </a:r>
          </a:p>
          <a:p>
            <a:r>
              <a:rPr lang="en-US" dirty="0" smtClean="0"/>
              <a:t>Reason for virtual machines</a:t>
            </a:r>
          </a:p>
          <a:p>
            <a:pPr lvl="1"/>
            <a:r>
              <a:rPr lang="en-US" dirty="0" smtClean="0"/>
              <a:t>Independence of hardware</a:t>
            </a:r>
          </a:p>
          <a:p>
            <a:pPr lvl="1"/>
            <a:r>
              <a:rPr lang="en-US" dirty="0" smtClean="0"/>
              <a:t>Virtual hardware specification control</a:t>
            </a:r>
          </a:p>
          <a:p>
            <a:pPr lvl="1"/>
            <a:r>
              <a:rPr lang="en-US" dirty="0" smtClean="0"/>
              <a:t>Single way of installation – just bring an VM image</a:t>
            </a:r>
          </a:p>
          <a:p>
            <a:r>
              <a:rPr lang="en-US" dirty="0" smtClean="0"/>
              <a:t>Reason for containers</a:t>
            </a:r>
          </a:p>
          <a:p>
            <a:pPr lvl="1"/>
            <a:r>
              <a:rPr lang="en-US" dirty="0" smtClean="0"/>
              <a:t>Provide ready-to-use program environment</a:t>
            </a:r>
          </a:p>
          <a:p>
            <a:pPr lvl="1"/>
            <a:r>
              <a:rPr lang="en-US" dirty="0" smtClean="0"/>
              <a:t>Concept isolation – explicit specification of dependencies</a:t>
            </a:r>
          </a:p>
          <a:p>
            <a:pPr lvl="1"/>
            <a:r>
              <a:rPr lang="en-US" dirty="0" smtClean="0"/>
              <a:t>Resource isolation – </a:t>
            </a:r>
            <a:r>
              <a:rPr lang="en-US" b="1" dirty="0" err="1" smtClean="0"/>
              <a:t>cgroups</a:t>
            </a:r>
            <a:r>
              <a:rPr lang="en-US" dirty="0" smtClean="0"/>
              <a:t> and </a:t>
            </a:r>
            <a:r>
              <a:rPr lang="en-US" b="1" dirty="0" smtClean="0"/>
              <a:t>namespaces</a:t>
            </a:r>
          </a:p>
          <a:p>
            <a:pPr lvl="1"/>
            <a:r>
              <a:rPr lang="en-US" dirty="0" smtClean="0"/>
              <a:t>Convenient development and deployment </a:t>
            </a:r>
          </a:p>
          <a:p>
            <a:pPr lvl="1"/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988" y="1196752"/>
            <a:ext cx="3833225" cy="1972006"/>
          </a:xfrm>
          <a:prstGeom prst="rect">
            <a:avLst/>
          </a:prstGeom>
        </p:spPr>
      </p:pic>
      <p:sp>
        <p:nvSpPr>
          <p:cNvPr id="5" name="CustomShape 8"/>
          <p:cNvSpPr/>
          <p:nvPr/>
        </p:nvSpPr>
        <p:spPr>
          <a:xfrm>
            <a:off x="5314571" y="3269601"/>
            <a:ext cx="3757436" cy="4616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Abstraction Layers for Hardware and Operation system virtualization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27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ICS">
      <a:dk1>
        <a:srgbClr val="000000"/>
      </a:dk1>
      <a:lt1>
        <a:srgbClr val="FFFFFF"/>
      </a:lt1>
      <a:dk2>
        <a:srgbClr val="FFFFFF"/>
      </a:dk2>
      <a:lt2>
        <a:srgbClr val="003359"/>
      </a:lt2>
      <a:accent1>
        <a:srgbClr val="FF7900"/>
      </a:accent1>
      <a:accent2>
        <a:srgbClr val="FFC000"/>
      </a:accent2>
      <a:accent3>
        <a:srgbClr val="FFBC7F"/>
      </a:accent3>
      <a:accent4>
        <a:srgbClr val="9E6422"/>
      </a:accent4>
      <a:accent5>
        <a:srgbClr val="B4DCDC"/>
      </a:accent5>
      <a:accent6>
        <a:srgbClr val="00747A"/>
      </a:accent6>
      <a:hlink>
        <a:srgbClr val="00747A"/>
      </a:hlink>
      <a:folHlink>
        <a:srgbClr val="78B6A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308</Words>
  <Application>Microsoft Office PowerPoint</Application>
  <PresentationFormat>Экран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MS PGothic</vt:lpstr>
      <vt:lpstr>Arial</vt:lpstr>
      <vt:lpstr>Calibri</vt:lpstr>
      <vt:lpstr>Larissa</vt:lpstr>
      <vt:lpstr>GPS_Frontend</vt:lpstr>
      <vt:lpstr>Technologies for GPS_Frontend</vt:lpstr>
      <vt:lpstr>GPS_Frontend-Visualization</vt:lpstr>
      <vt:lpstr>GPS_Frontend-Estimation</vt:lpstr>
      <vt:lpstr>GPS_Tracker</vt:lpstr>
      <vt:lpstr>GPS_Tracker Subsystems</vt:lpstr>
      <vt:lpstr>Master-Worker Interaction Diagram</vt:lpstr>
      <vt:lpstr>UI And Backend Interaction</vt:lpstr>
      <vt:lpstr>System Component Deployment</vt:lpstr>
      <vt:lpstr>Презентация PowerPoint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Integrated Communication Systems Group</dc:creator>
  <cp:lastModifiedBy>Кукарцев Кирилл Сергеевич</cp:lastModifiedBy>
  <cp:revision>197</cp:revision>
  <dcterms:created xsi:type="dcterms:W3CDTF">2010-10-05T15:15:43Z</dcterms:created>
  <dcterms:modified xsi:type="dcterms:W3CDTF">2020-03-18T16:50:22Z</dcterms:modified>
</cp:coreProperties>
</file>