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A261B-384A-4AC2-AE4F-888B673D59AD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0360-9724-46C6-B5DE-3C563E2AB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2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E0360-9724-46C6-B5DE-3C563E2AB99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32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B1B6-1072-4ADA-8BF4-F20DFE8FA7F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999-51FB-47CF-BD8F-9E568E465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B1B6-1072-4ADA-8BF4-F20DFE8FA7F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999-51FB-47CF-BD8F-9E568E465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1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B1B6-1072-4ADA-8BF4-F20DFE8FA7F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999-51FB-47CF-BD8F-9E568E465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54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B1B6-1072-4ADA-8BF4-F20DFE8FA7F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999-51FB-47CF-BD8F-9E568E465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96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B1B6-1072-4ADA-8BF4-F20DFE8FA7F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999-51FB-47CF-BD8F-9E568E465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9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B1B6-1072-4ADA-8BF4-F20DFE8FA7F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999-51FB-47CF-BD8F-9E568E465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86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B1B6-1072-4ADA-8BF4-F20DFE8FA7F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999-51FB-47CF-BD8F-9E568E465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8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B1B6-1072-4ADA-8BF4-F20DFE8FA7F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999-51FB-47CF-BD8F-9E568E465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46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B1B6-1072-4ADA-8BF4-F20DFE8FA7F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999-51FB-47CF-BD8F-9E568E465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82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B1B6-1072-4ADA-8BF4-F20DFE8FA7F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999-51FB-47CF-BD8F-9E568E465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72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B1B6-1072-4ADA-8BF4-F20DFE8FA7F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999-51FB-47CF-BD8F-9E568E465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10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FB1B6-1072-4ADA-8BF4-F20DFE8FA7F8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4999-51FB-47CF-BD8F-9E568E465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58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57029"/>
          </a:xfrm>
        </p:spPr>
        <p:txBody>
          <a:bodyPr>
            <a:normAutofit/>
          </a:bodyPr>
          <a:lstStyle/>
          <a:p>
            <a:r>
              <a:rPr lang="ru-RU" sz="6700" b="1" dirty="0" smtClean="0"/>
              <a:t>Управление ИТ.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Как работать в ИТ.</a:t>
            </a:r>
            <a:br>
              <a:rPr lang="ru-RU" dirty="0" smtClean="0"/>
            </a:br>
            <a:r>
              <a:rPr lang="ru-RU" dirty="0" smtClean="0"/>
              <a:t>Как достичь качества в ИТ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71416"/>
            <a:ext cx="9144000" cy="786384"/>
          </a:xfrm>
        </p:spPr>
        <p:txBody>
          <a:bodyPr/>
          <a:lstStyle/>
          <a:p>
            <a:r>
              <a:rPr lang="ru-RU" dirty="0" smtClean="0"/>
              <a:t>Кукарцев К.С.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2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показатели качества 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Описание системы и ее назначение</a:t>
            </a:r>
          </a:p>
          <a:p>
            <a:r>
              <a:rPr lang="ru-RU" dirty="0" smtClean="0"/>
              <a:t>Бизнес-метрики</a:t>
            </a:r>
          </a:p>
          <a:p>
            <a:r>
              <a:rPr lang="ru-RU" dirty="0" smtClean="0"/>
              <a:t>Количество и качество используемых ресурсов</a:t>
            </a:r>
          </a:p>
          <a:p>
            <a:r>
              <a:rPr lang="ru-RU" dirty="0" smtClean="0"/>
              <a:t>Стоимость владения</a:t>
            </a:r>
          </a:p>
          <a:p>
            <a:r>
              <a:rPr lang="ru-RU" dirty="0" smtClean="0"/>
              <a:t>Производительность / Цена за единицу производительности</a:t>
            </a:r>
          </a:p>
          <a:p>
            <a:r>
              <a:rPr lang="ru-RU" dirty="0" smtClean="0"/>
              <a:t>План развития</a:t>
            </a:r>
          </a:p>
          <a:p>
            <a:r>
              <a:rPr lang="ru-RU" dirty="0" smtClean="0"/>
              <a:t>Адекватность целей и приспособленность к рынку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5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IT Operations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качественной инфраструктуры, желательно, чтобы </a:t>
            </a:r>
            <a:r>
              <a:rPr lang="ru-RU" dirty="0" err="1" smtClean="0"/>
              <a:t>былы</a:t>
            </a:r>
            <a:r>
              <a:rPr lang="ru-RU" dirty="0" smtClean="0"/>
              <a:t> проработаны пункты в инфраструктуре</a:t>
            </a:r>
            <a:r>
              <a:rPr lang="en-US" dirty="0" smtClean="0"/>
              <a:t>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Проработанное описание системы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Используемые ресурсы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Безопасность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Мониторинг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Рабочие процедуры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1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008120" cy="4351338"/>
          </a:xfrm>
        </p:spPr>
        <p:txBody>
          <a:bodyPr/>
          <a:lstStyle/>
          <a:p>
            <a:r>
              <a:rPr lang="ru-RU" dirty="0" smtClean="0"/>
              <a:t>Формальное</a:t>
            </a:r>
          </a:p>
          <a:p>
            <a:r>
              <a:rPr lang="ru-RU" dirty="0" smtClean="0"/>
              <a:t>Неформальное</a:t>
            </a:r>
          </a:p>
          <a:p>
            <a:r>
              <a:rPr lang="ru-RU" dirty="0" smtClean="0"/>
              <a:t>Контактная информация</a:t>
            </a:r>
          </a:p>
          <a:p>
            <a:r>
              <a:rPr lang="ru-RU" dirty="0" smtClean="0"/>
              <a:t>Схема инфраструктуры</a:t>
            </a:r>
          </a:p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83" y="365125"/>
            <a:ext cx="6178677" cy="621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8374"/>
            <a:ext cx="6048375" cy="21621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739640" cy="4351338"/>
          </a:xfrm>
        </p:spPr>
        <p:txBody>
          <a:bodyPr/>
          <a:lstStyle/>
          <a:p>
            <a:r>
              <a:rPr lang="ru-RU" dirty="0" smtClean="0"/>
              <a:t>Перечень выделенных ресурсов</a:t>
            </a:r>
          </a:p>
          <a:p>
            <a:r>
              <a:rPr lang="ru-RU" dirty="0" smtClean="0"/>
              <a:t>Местоположение ресурсов</a:t>
            </a:r>
          </a:p>
          <a:p>
            <a:r>
              <a:rPr lang="ru-RU" dirty="0" smtClean="0"/>
              <a:t>План потребления</a:t>
            </a:r>
          </a:p>
          <a:p>
            <a:r>
              <a:rPr lang="ru-RU" dirty="0" smtClean="0"/>
              <a:t>Анализ тенденций потребления</a:t>
            </a:r>
          </a:p>
        </p:txBody>
      </p:sp>
      <p:sp>
        <p:nvSpPr>
          <p:cNvPr id="4" name="AutoShape 2" descr="Картинки по запросу it resources"/>
          <p:cNvSpPr>
            <a:spLocks noChangeAspect="1" noChangeArrowheads="1"/>
          </p:cNvSpPr>
          <p:nvPr/>
        </p:nvSpPr>
        <p:spPr bwMode="auto">
          <a:xfrm>
            <a:off x="155575" y="-1219200"/>
            <a:ext cx="28575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16" y="1825625"/>
            <a:ext cx="8086725" cy="402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Резервирование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884" y="2216658"/>
            <a:ext cx="7166116" cy="312343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492752" cy="4351338"/>
          </a:xfrm>
        </p:spPr>
        <p:txBody>
          <a:bodyPr/>
          <a:lstStyle/>
          <a:p>
            <a:r>
              <a:rPr lang="ru-RU" dirty="0" smtClean="0"/>
              <a:t>Критические ресурсы</a:t>
            </a:r>
          </a:p>
          <a:p>
            <a:r>
              <a:rPr lang="ru-RU" dirty="0" smtClean="0"/>
              <a:t>Дополнительные ресурсы</a:t>
            </a:r>
          </a:p>
          <a:p>
            <a:r>
              <a:rPr lang="ru-RU" dirty="0" smtClean="0"/>
              <a:t>Механизм резервирования</a:t>
            </a:r>
          </a:p>
          <a:p>
            <a:r>
              <a:rPr lang="ru-RU" dirty="0" smtClean="0"/>
              <a:t>План восстановления</a:t>
            </a:r>
          </a:p>
        </p:txBody>
      </p:sp>
    </p:spTree>
    <p:extLst>
      <p:ext uri="{BB962C8B-B14F-4D97-AF65-F5344CB8AC3E}">
        <p14:creationId xmlns:p14="http://schemas.microsoft.com/office/powerpoint/2010/main" val="23953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Рабочие 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34" y="1690688"/>
            <a:ext cx="8452866" cy="39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по ЗЩО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Описание системы - </a:t>
            </a:r>
            <a:r>
              <a:rPr lang="en-US" sz="3600" dirty="0" smtClean="0"/>
              <a:t>~ </a:t>
            </a:r>
            <a:r>
              <a:rPr lang="en-GB" sz="3600" dirty="0" smtClean="0"/>
              <a:t>70</a:t>
            </a:r>
            <a:r>
              <a:rPr lang="ru-RU" sz="3600" dirty="0" smtClean="0"/>
              <a:t>%</a:t>
            </a:r>
            <a:endParaRPr lang="en-US" sz="3600" dirty="0" smtClean="0"/>
          </a:p>
          <a:p>
            <a:r>
              <a:rPr lang="ru-RU" sz="3600" dirty="0" smtClean="0"/>
              <a:t>Мониторинг </a:t>
            </a:r>
            <a:r>
              <a:rPr lang="en-US" sz="3600" dirty="0" smtClean="0"/>
              <a:t> - ~ 25%</a:t>
            </a:r>
          </a:p>
          <a:p>
            <a:r>
              <a:rPr lang="ru-RU" sz="3600" dirty="0" smtClean="0"/>
              <a:t>Безопасность - </a:t>
            </a:r>
            <a:r>
              <a:rPr lang="en-US" sz="3600" dirty="0" smtClean="0"/>
              <a:t>~ 50%</a:t>
            </a:r>
          </a:p>
          <a:p>
            <a:r>
              <a:rPr lang="ru-RU" sz="3600" dirty="0" smtClean="0"/>
              <a:t>Резервирование - </a:t>
            </a:r>
            <a:r>
              <a:rPr lang="en-US" sz="3600" dirty="0" smtClean="0"/>
              <a:t>~ 10%</a:t>
            </a:r>
          </a:p>
          <a:p>
            <a:r>
              <a:rPr lang="ru-RU" sz="3600" dirty="0" smtClean="0"/>
              <a:t>Рабочие процедуры - </a:t>
            </a:r>
            <a:r>
              <a:rPr lang="en-US" sz="3600" dirty="0" smtClean="0"/>
              <a:t>~ 25%</a:t>
            </a:r>
          </a:p>
          <a:p>
            <a:endParaRPr lang="en-US" sz="3600" dirty="0"/>
          </a:p>
          <a:p>
            <a:r>
              <a:rPr lang="ru-RU" sz="3600" dirty="0" smtClean="0"/>
              <a:t>ИТОГ - </a:t>
            </a:r>
            <a:r>
              <a:rPr lang="en-US" sz="3600" dirty="0" smtClean="0"/>
              <a:t>~ 35-40%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3460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нужно ИТ?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ИТ – только инструмент для достижения цели</a:t>
            </a:r>
          </a:p>
          <a:p>
            <a:r>
              <a:rPr lang="ru-RU" dirty="0" smtClean="0"/>
              <a:t>ИТ не может существовать ради ИТ, хотя попытки есть</a:t>
            </a:r>
          </a:p>
          <a:p>
            <a:r>
              <a:rPr lang="ru-RU" dirty="0" smtClean="0"/>
              <a:t>ИТ такая же индустрия, часть бизнеса, имеет свои бизнес-требования</a:t>
            </a:r>
          </a:p>
          <a:p>
            <a:r>
              <a:rPr lang="ru-RU" dirty="0" smtClean="0"/>
              <a:t>Всегда идет под руку с клиентом, задачи клиента– наши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4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IT Operations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По-русски </a:t>
            </a:r>
            <a:r>
              <a:rPr lang="en-US" dirty="0" smtClean="0"/>
              <a:t>“</a:t>
            </a:r>
            <a:r>
              <a:rPr lang="ru-RU" dirty="0" smtClean="0"/>
              <a:t>Операционная деятельность в информационной инфраструктуре</a:t>
            </a:r>
            <a:r>
              <a:rPr lang="en-US" dirty="0" smtClean="0"/>
              <a:t>”</a:t>
            </a:r>
            <a:endParaRPr lang="en-GB" dirty="0" smtClean="0"/>
          </a:p>
          <a:p>
            <a:r>
              <a:rPr lang="ru-RU" dirty="0" smtClean="0"/>
              <a:t>Любые процессы и сервисы, администрируемые ИТ-департаментом для реализации целей ИТ.</a:t>
            </a:r>
          </a:p>
          <a:p>
            <a:r>
              <a:rPr lang="ru-RU" dirty="0" smtClean="0"/>
              <a:t>Т.К. ИТ предназначен для реальных вещей, бизнеса, то </a:t>
            </a:r>
            <a:r>
              <a:rPr lang="en-US" dirty="0" smtClean="0"/>
              <a:t>IT Operations</a:t>
            </a:r>
            <a:r>
              <a:rPr lang="ru-RU" dirty="0" smtClean="0"/>
              <a:t> сугубо то, что жизненно для движения вперед.</a:t>
            </a:r>
          </a:p>
          <a:p>
            <a:r>
              <a:rPr lang="ru-RU" dirty="0" smtClean="0"/>
              <a:t>Вы не занимаетесь </a:t>
            </a:r>
            <a:r>
              <a:rPr lang="en-US" dirty="0" smtClean="0"/>
              <a:t>IT Operations</a:t>
            </a:r>
            <a:r>
              <a:rPr lang="ru-RU" dirty="0" smtClean="0"/>
              <a:t>, если это не влечет достижения качества сервиса в краткосрочном или долгосрочном диапазоне.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1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Типичные проблемы ИТ-индустрии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" y="1825625"/>
            <a:ext cx="6217920" cy="4351338"/>
          </a:xfrm>
        </p:spPr>
        <p:txBody>
          <a:bodyPr/>
          <a:lstStyle/>
          <a:p>
            <a:r>
              <a:rPr lang="ru-RU" dirty="0" smtClean="0"/>
              <a:t>Непонятность задач и метрик достижения</a:t>
            </a:r>
          </a:p>
          <a:p>
            <a:r>
              <a:rPr lang="ru-RU" dirty="0" smtClean="0"/>
              <a:t>Недостаток ресурсов</a:t>
            </a:r>
          </a:p>
          <a:p>
            <a:r>
              <a:rPr lang="ru-RU" dirty="0" smtClean="0"/>
              <a:t>Всегда недостаточно компетенции</a:t>
            </a:r>
          </a:p>
          <a:p>
            <a:r>
              <a:rPr lang="ru-RU" dirty="0" smtClean="0"/>
              <a:t>Умственная, иногда монотонная работа</a:t>
            </a:r>
          </a:p>
          <a:p>
            <a:r>
              <a:rPr lang="ru-RU" dirty="0" smtClean="0"/>
              <a:t>Размытость границ ответственности</a:t>
            </a:r>
          </a:p>
          <a:p>
            <a:r>
              <a:rPr lang="ru-RU" dirty="0" smtClean="0"/>
              <a:t>Беззаботный подход к работе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851904" y="1825625"/>
            <a:ext cx="4840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Разнообразие задач и способов достижения</a:t>
            </a:r>
          </a:p>
          <a:p>
            <a:r>
              <a:rPr lang="ru-RU" dirty="0" smtClean="0"/>
              <a:t>Гибкость ресурсов</a:t>
            </a:r>
          </a:p>
          <a:p>
            <a:r>
              <a:rPr lang="ru-RU" dirty="0" smtClean="0"/>
              <a:t>Очень широкий рынок</a:t>
            </a:r>
          </a:p>
          <a:p>
            <a:r>
              <a:rPr lang="ru-RU" dirty="0" smtClean="0"/>
              <a:t>Требует гибкости ума и оригинального подхода</a:t>
            </a:r>
          </a:p>
          <a:p>
            <a:r>
              <a:rPr lang="ru-RU" dirty="0" smtClean="0"/>
              <a:t>Использование большого количества абстракций и упрощений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716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SysAdm</a:t>
            </a:r>
            <a:r>
              <a:rPr lang="en-US" dirty="0" smtClean="0"/>
              <a:t> vs </a:t>
            </a:r>
            <a:r>
              <a:rPr lang="en-US" smtClean="0"/>
              <a:t>DevOps</a:t>
            </a:r>
            <a:r>
              <a:rPr lang="en-US" smtClean="0"/>
              <a:t>Eng</a:t>
            </a:r>
            <a:r>
              <a:rPr lang="en-US" smtClean="0"/>
              <a:t> </a:t>
            </a:r>
            <a:r>
              <a:rPr lang="en-US" dirty="0" smtClean="0"/>
              <a:t>vs Ops Engineer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Administrator</a:t>
            </a:r>
            <a:endParaRPr lang="en-GB" dirty="0" smtClean="0"/>
          </a:p>
          <a:p>
            <a:r>
              <a:rPr lang="ru-RU" dirty="0" smtClean="0"/>
              <a:t>Возникли на заре развития технологий</a:t>
            </a:r>
            <a:endParaRPr lang="en-GB" dirty="0" smtClean="0"/>
          </a:p>
          <a:p>
            <a:r>
              <a:rPr lang="ru-RU" dirty="0" smtClean="0"/>
              <a:t>Ответственны за работу систему</a:t>
            </a:r>
          </a:p>
          <a:p>
            <a:r>
              <a:rPr lang="ru-RU" dirty="0" smtClean="0"/>
              <a:t>Делают все в большей части вручную</a:t>
            </a:r>
          </a:p>
          <a:p>
            <a:r>
              <a:rPr lang="ru-RU" dirty="0" smtClean="0"/>
              <a:t>Имеют большую зону ответственности </a:t>
            </a:r>
          </a:p>
          <a:p>
            <a:r>
              <a:rPr lang="ru-RU" dirty="0" smtClean="0"/>
              <a:t>Чаще всего так называют «мамонтов»</a:t>
            </a:r>
          </a:p>
          <a:p>
            <a:r>
              <a:rPr lang="ru-RU" dirty="0" smtClean="0"/>
              <a:t>Ленивый, начинает работать, когда все сломалось</a:t>
            </a:r>
          </a:p>
          <a:p>
            <a:r>
              <a:rPr lang="ru-RU" dirty="0" smtClean="0"/>
              <a:t>Рассматривается бизнесом как пассивные затраты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SysAdm</a:t>
            </a:r>
            <a:r>
              <a:rPr lang="en-US" dirty="0" smtClean="0"/>
              <a:t> vs </a:t>
            </a:r>
            <a:r>
              <a:rPr lang="en-US" dirty="0" err="1" smtClean="0"/>
              <a:t>DevOpsEng</a:t>
            </a:r>
            <a:r>
              <a:rPr lang="en-US" dirty="0" smtClean="0"/>
              <a:t> vs Ops Engineer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GB" dirty="0" smtClean="0"/>
          </a:p>
          <a:p>
            <a:r>
              <a:rPr lang="ru-RU" dirty="0" smtClean="0"/>
              <a:t>Администратор от мира разработки</a:t>
            </a:r>
          </a:p>
          <a:p>
            <a:r>
              <a:rPr lang="ru-RU" dirty="0" smtClean="0"/>
              <a:t>Знает много, хочет много, двигается много, КПД невысокий</a:t>
            </a:r>
          </a:p>
          <a:p>
            <a:r>
              <a:rPr lang="ru-RU" dirty="0" smtClean="0"/>
              <a:t>Использует самые новые и модные технологии</a:t>
            </a:r>
          </a:p>
          <a:p>
            <a:r>
              <a:rPr lang="en-US" dirty="0" smtClean="0"/>
              <a:t> </a:t>
            </a:r>
            <a:r>
              <a:rPr lang="ru-RU" dirty="0" smtClean="0"/>
              <a:t>Объединяет в себя все стороны ИТ</a:t>
            </a:r>
          </a:p>
          <a:p>
            <a:r>
              <a:rPr lang="ru-RU" dirty="0" smtClean="0"/>
              <a:t>Слово-</a:t>
            </a:r>
            <a:r>
              <a:rPr lang="ru-RU" dirty="0" err="1" smtClean="0"/>
              <a:t>мейнстрим</a:t>
            </a:r>
            <a:r>
              <a:rPr lang="ru-RU" dirty="0" smtClean="0"/>
              <a:t>, правильнее называть это подходом</a:t>
            </a:r>
          </a:p>
          <a:p>
            <a:r>
              <a:rPr lang="ru-RU" dirty="0" smtClean="0"/>
              <a:t>Каждый мнит себя </a:t>
            </a:r>
            <a:r>
              <a:rPr lang="en-US" dirty="0" smtClean="0"/>
              <a:t>DevOps-</a:t>
            </a:r>
            <a:r>
              <a:rPr lang="ru-RU" dirty="0" smtClean="0"/>
              <a:t>ом, не понимая сути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3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SysAdm</a:t>
            </a:r>
            <a:r>
              <a:rPr lang="en-US" dirty="0" smtClean="0"/>
              <a:t> vs </a:t>
            </a:r>
            <a:r>
              <a:rPr lang="en-US" dirty="0" err="1" smtClean="0"/>
              <a:t>DevOpsEng</a:t>
            </a:r>
            <a:r>
              <a:rPr lang="en-US" dirty="0" smtClean="0"/>
              <a:t> vs Ops Engineer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Engineer</a:t>
            </a:r>
          </a:p>
          <a:p>
            <a:r>
              <a:rPr lang="en-US" dirty="0" smtClean="0"/>
              <a:t>Next-level </a:t>
            </a:r>
            <a:r>
              <a:rPr lang="en-US" dirty="0" err="1" smtClean="0"/>
              <a:t>SysAdm</a:t>
            </a:r>
            <a:endParaRPr lang="en-GB" dirty="0" smtClean="0"/>
          </a:p>
          <a:p>
            <a:r>
              <a:rPr lang="ru-RU" dirty="0" smtClean="0"/>
              <a:t>Может быть, ближе к СТП</a:t>
            </a:r>
          </a:p>
          <a:p>
            <a:r>
              <a:rPr lang="ru-RU" dirty="0" smtClean="0"/>
              <a:t>Специалист с </a:t>
            </a:r>
            <a:r>
              <a:rPr lang="en-US" dirty="0" smtClean="0"/>
              <a:t>“</a:t>
            </a:r>
            <a:r>
              <a:rPr lang="ru-RU" dirty="0" smtClean="0"/>
              <a:t>Т</a:t>
            </a:r>
            <a:r>
              <a:rPr lang="en-US" dirty="0" smtClean="0"/>
              <a:t>”</a:t>
            </a:r>
            <a:r>
              <a:rPr lang="ru-RU" dirty="0" smtClean="0"/>
              <a:t>-образными знаниями</a:t>
            </a:r>
          </a:p>
          <a:p>
            <a:r>
              <a:rPr lang="ru-RU" dirty="0" smtClean="0"/>
              <a:t>Готов внедрять новое, если это поможет улучшить метрики</a:t>
            </a:r>
          </a:p>
          <a:p>
            <a:r>
              <a:rPr lang="ru-RU" dirty="0" smtClean="0"/>
              <a:t>Гонится не за технологиями, а за бизнес-показателями.</a:t>
            </a:r>
            <a:endParaRPr lang="en-US" dirty="0" smtClean="0"/>
          </a:p>
          <a:p>
            <a:r>
              <a:rPr lang="ru-RU" dirty="0" smtClean="0"/>
              <a:t>Реалист, приходится часто сталкиваться со множеством ограничений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350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8" y="760220"/>
            <a:ext cx="6306449" cy="5416743"/>
          </a:xfrm>
        </p:spPr>
      </p:pic>
    </p:spTree>
    <p:extLst>
      <p:ext uri="{BB962C8B-B14F-4D97-AF65-F5344CB8AC3E}">
        <p14:creationId xmlns:p14="http://schemas.microsoft.com/office/powerpoint/2010/main" val="21842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Operations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</a:t>
            </a:r>
            <a:r>
              <a:rPr lang="en-US" dirty="0" smtClean="0"/>
              <a:t>IT Operations – </a:t>
            </a:r>
            <a:r>
              <a:rPr lang="ru-RU" dirty="0" smtClean="0"/>
              <a:t>выполнить поставленный</a:t>
            </a:r>
            <a:r>
              <a:rPr lang="en-US" dirty="0" smtClean="0"/>
              <a:t> SLA</a:t>
            </a:r>
          </a:p>
          <a:p>
            <a:r>
              <a:rPr lang="ru-RU" dirty="0" smtClean="0"/>
              <a:t>Задачами является достижение </a:t>
            </a:r>
            <a:r>
              <a:rPr lang="en-US" dirty="0" smtClean="0"/>
              <a:t>SLO (Service Level Objectives)</a:t>
            </a:r>
            <a:endParaRPr lang="en-GB" dirty="0" smtClean="0"/>
          </a:p>
          <a:p>
            <a:r>
              <a:rPr lang="ru-RU" dirty="0" smtClean="0"/>
              <a:t>Для каждого бизнес-требования есть свои метрики, показатели которого формируют </a:t>
            </a:r>
            <a:r>
              <a:rPr lang="en-US" dirty="0" smtClean="0"/>
              <a:t>SLA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Современные инженеры – </a:t>
            </a:r>
            <a:r>
              <a:rPr lang="en-US" dirty="0" smtClean="0"/>
              <a:t>DevOps, SRE (Site Reliability Engineer), </a:t>
            </a:r>
            <a:r>
              <a:rPr lang="en-US" dirty="0" err="1" smtClean="0"/>
              <a:t>SysAdm</a:t>
            </a:r>
            <a:r>
              <a:rPr lang="en-US" dirty="0" smtClean="0"/>
              <a:t>, Dev</a:t>
            </a:r>
            <a:r>
              <a:rPr lang="ru-RU" dirty="0" smtClean="0"/>
              <a:t>, все должны смотреть на показатели метрик и эффективность работы.</a:t>
            </a:r>
          </a:p>
          <a:p>
            <a:r>
              <a:rPr lang="ru-RU" dirty="0" smtClean="0"/>
              <a:t>Метрики не должны быть </a:t>
            </a:r>
            <a:r>
              <a:rPr lang="ru-RU" dirty="0" err="1" smtClean="0"/>
              <a:t>фиктивыми</a:t>
            </a:r>
            <a:r>
              <a:rPr lang="ru-RU" dirty="0" smtClean="0"/>
              <a:t>, они динамичны все время пересматриваются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6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500</Words>
  <Application>Microsoft Office PowerPoint</Application>
  <PresentationFormat>Широкоэкранный</PresentationFormat>
  <Paragraphs>97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Управление ИТ.  Как работать в ИТ. Как достичь качества в ИТ </vt:lpstr>
      <vt:lpstr>Зачем нужно ИТ?</vt:lpstr>
      <vt:lpstr>Что такое IT Operations</vt:lpstr>
      <vt:lpstr>Типичные проблемы ИТ-индустрии</vt:lpstr>
      <vt:lpstr>SysAdm vs DevOpsEng vs Ops Engineer</vt:lpstr>
      <vt:lpstr>SysAdm vs DevOpsEng vs Ops Engineer</vt:lpstr>
      <vt:lpstr>SysAdm vs DevOpsEng vs Ops Engineer</vt:lpstr>
      <vt:lpstr>Презентация PowerPoint</vt:lpstr>
      <vt:lpstr>IT Operations</vt:lpstr>
      <vt:lpstr>Основные показатели качества ИТ</vt:lpstr>
      <vt:lpstr>Элементы IT Operations</vt:lpstr>
      <vt:lpstr>Описание системы</vt:lpstr>
      <vt:lpstr>Ресурсы</vt:lpstr>
      <vt:lpstr>Безопасность</vt:lpstr>
      <vt:lpstr>Резервирование</vt:lpstr>
      <vt:lpstr>Рабочие процедуры</vt:lpstr>
      <vt:lpstr>Итоги по ЗЩО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ИТ. Подходы, метрики и подводные камни</dc:title>
  <dc:creator>Кирилл Кукарцев</dc:creator>
  <cp:lastModifiedBy>Кирилл Кукарцев</cp:lastModifiedBy>
  <cp:revision>38</cp:revision>
  <dcterms:created xsi:type="dcterms:W3CDTF">2019-02-19T08:37:45Z</dcterms:created>
  <dcterms:modified xsi:type="dcterms:W3CDTF">2019-02-19T11:12:05Z</dcterms:modified>
</cp:coreProperties>
</file>