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66" r:id="rId3"/>
    <p:sldId id="257" r:id="rId4"/>
    <p:sldId id="267" r:id="rId5"/>
    <p:sldId id="268" r:id="rId6"/>
    <p:sldId id="275" r:id="rId7"/>
    <p:sldId id="278" r:id="rId8"/>
    <p:sldId id="277" r:id="rId9"/>
    <p:sldId id="281" r:id="rId10"/>
    <p:sldId id="273" r:id="rId11"/>
    <p:sldId id="270" r:id="rId12"/>
    <p:sldId id="274" r:id="rId13"/>
    <p:sldId id="280" r:id="rId14"/>
    <p:sldId id="279" r:id="rId15"/>
    <p:sldId id="265"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1D50010D-A83D-4635-995F-9FF78451F3A8}">
          <p14:sldIdLst>
            <p14:sldId id="256"/>
            <p14:sldId id="266"/>
            <p14:sldId id="257"/>
            <p14:sldId id="267"/>
            <p14:sldId id="268"/>
            <p14:sldId id="275"/>
            <p14:sldId id="278"/>
            <p14:sldId id="277"/>
            <p14:sldId id="281"/>
            <p14:sldId id="273"/>
            <p14:sldId id="270"/>
            <p14:sldId id="274"/>
            <p14:sldId id="280"/>
            <p14:sldId id="279"/>
            <p14:sldId id="265"/>
          </p14:sldIdLst>
        </p14:section>
        <p14:section name="Раздел без заголовка" id="{D7877719-4D90-43F7-A6DC-0353EE4AEEA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Дарья Сахарок" initials="ДС" lastIdx="4" clrIdx="0">
    <p:extLst>
      <p:ext uri="{19B8F6BF-5375-455C-9EA6-DF929625EA0E}">
        <p15:presenceInfo xmlns:p15="http://schemas.microsoft.com/office/powerpoint/2012/main" userId="601172611cc451b3" providerId="Windows Live"/>
      </p:ext>
    </p:extLst>
  </p:cmAuthor>
  <p:cmAuthor id="2" name="Кирилл Маркин" initials="КМ" lastIdx="2" clrIdx="1">
    <p:extLst>
      <p:ext uri="{19B8F6BF-5375-455C-9EA6-DF929625EA0E}">
        <p15:presenceInfo xmlns:p15="http://schemas.microsoft.com/office/powerpoint/2012/main" userId="Кирилл Маркин"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58" autoAdjust="0"/>
    <p:restoredTop sz="94663"/>
  </p:normalViewPr>
  <p:slideViewPr>
    <p:cSldViewPr snapToGrid="0" snapToObjects="1">
      <p:cViewPr>
        <p:scale>
          <a:sx n="111" d="100"/>
          <a:sy n="111" d="100"/>
        </p:scale>
        <p:origin x="368" y="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06-10T16:42:02.652" idx="1">
    <p:pos x="7371" y="18"/>
    <p:text>- Показать все что мы делали
	    - Рисуем уровень А0 или переходим на более низкий уровень
	    - Показываем что есть входная информация
	    - Как информация преобразуется и что мы получаем на выходе
	    - Все управляющие сигналы тоже показываем
	    - На этом слайде донести суть моей работы
- Алгоритм изображенный строго по госту
	    - Ну линейный не нужно отображать - что-то красиво с ветвлениями
	    - Не нужна диаграмма классов
	    - Можно взаимодействие пользователей
	    - Сказать в чем новизна
</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9-06-10T16:42:02.652" idx="1">
    <p:pos x="7371" y="18"/>
    <p:text>- Показать все что мы делали
	    - Рисуем уровень А0 или переходим на более низкий уровень
	    - Показываем что есть входная информация
	    - Как информация преобразуется и что мы получаем на выходе
	    - Все управляющие сигналы тоже показываем
	    - На этом слайде донести суть моей работы
- Алгоритм изображенный строго по госту
	    - Ну линейный не нужно отображать - что-то красиво с ветвлениями
	    - Не нужна диаграмма классов
	    - Можно взаимодействие пользователей
	    - Сказать в чем новизна
</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9-06-10T16:53:00.691" idx="2">
    <p:pos x="7362" y="45"/>
    <p:text>- Можно исследовать сравнивая похожее с моим и посмотреть разницу
	    - Можно исследовать собственный инструментарий на сложность, разные параметры и т д если решение совсем уж оригинальное
	    - Можно в табличном виде - вот параметры, мой алгоритм лучше
	    - Можно с помощью графиков
</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132C55-E3F4-6542-B237-91F1C34C7B3B}" type="datetimeFigureOut">
              <a:rPr lang="ru-RU" smtClean="0"/>
              <a:t>11.06.2019</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397224-188B-C145-9394-36578553AFB9}" type="slidenum">
              <a:rPr lang="ru-RU" smtClean="0"/>
              <a:t>‹#›</a:t>
            </a:fld>
            <a:endParaRPr lang="ru-RU"/>
          </a:p>
        </p:txBody>
      </p:sp>
    </p:spTree>
    <p:extLst>
      <p:ext uri="{BB962C8B-B14F-4D97-AF65-F5344CB8AC3E}">
        <p14:creationId xmlns:p14="http://schemas.microsoft.com/office/powerpoint/2010/main" val="3162748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28ED5-BD92-5A49-AA4C-3241172B448E}"/>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FD6A0FF8-EFD3-5D41-A25D-C5C4C1D650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3254F319-91B2-1043-A22A-E03975FEFA85}"/>
              </a:ext>
            </a:extLst>
          </p:cNvPr>
          <p:cNvSpPr>
            <a:spLocks noGrp="1"/>
          </p:cNvSpPr>
          <p:nvPr>
            <p:ph type="dt" sz="half" idx="10"/>
          </p:nvPr>
        </p:nvSpPr>
        <p:spPr/>
        <p:txBody>
          <a:bodyPr/>
          <a:lstStyle/>
          <a:p>
            <a:fld id="{774E5C8E-A791-5141-BFC5-061C00718CFF}" type="datetimeFigureOut">
              <a:rPr lang="ru-RU" smtClean="0"/>
              <a:t>11.06.2019</a:t>
            </a:fld>
            <a:endParaRPr lang="ru-RU"/>
          </a:p>
        </p:txBody>
      </p:sp>
      <p:sp>
        <p:nvSpPr>
          <p:cNvPr id="5" name="Нижний колонтитул 4">
            <a:extLst>
              <a:ext uri="{FF2B5EF4-FFF2-40B4-BE49-F238E27FC236}">
                <a16:creationId xmlns:a16="http://schemas.microsoft.com/office/drawing/2014/main" id="{FD23ABAA-AA87-6043-8C4E-A3327C8B0ED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0435FF2-D66D-CB48-9BFE-5A8FE13D9355}"/>
              </a:ext>
            </a:extLst>
          </p:cNvPr>
          <p:cNvSpPr>
            <a:spLocks noGrp="1"/>
          </p:cNvSpPr>
          <p:nvPr>
            <p:ph type="sldNum" sz="quarter" idx="12"/>
          </p:nvPr>
        </p:nvSpPr>
        <p:spPr/>
        <p:txBody>
          <a:bodyPr/>
          <a:lstStyle/>
          <a:p>
            <a:fld id="{D04DCA30-924B-6A45-A9C5-D753CC3958F9}" type="slidenum">
              <a:rPr lang="ru-RU" smtClean="0"/>
              <a:t>‹#›</a:t>
            </a:fld>
            <a:endParaRPr lang="ru-RU"/>
          </a:p>
        </p:txBody>
      </p:sp>
    </p:spTree>
    <p:extLst>
      <p:ext uri="{BB962C8B-B14F-4D97-AF65-F5344CB8AC3E}">
        <p14:creationId xmlns:p14="http://schemas.microsoft.com/office/powerpoint/2010/main" val="3954130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D89734-996D-964C-9252-6BB375BB7CCA}"/>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2ADB595A-07C2-B241-A9E0-C4C50400FBE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47B4E8C-6EC4-E24B-AC9D-9D6113B9FBA0}"/>
              </a:ext>
            </a:extLst>
          </p:cNvPr>
          <p:cNvSpPr>
            <a:spLocks noGrp="1"/>
          </p:cNvSpPr>
          <p:nvPr>
            <p:ph type="dt" sz="half" idx="10"/>
          </p:nvPr>
        </p:nvSpPr>
        <p:spPr/>
        <p:txBody>
          <a:bodyPr/>
          <a:lstStyle/>
          <a:p>
            <a:fld id="{774E5C8E-A791-5141-BFC5-061C00718CFF}" type="datetimeFigureOut">
              <a:rPr lang="ru-RU" smtClean="0"/>
              <a:t>11.06.2019</a:t>
            </a:fld>
            <a:endParaRPr lang="ru-RU"/>
          </a:p>
        </p:txBody>
      </p:sp>
      <p:sp>
        <p:nvSpPr>
          <p:cNvPr id="5" name="Нижний колонтитул 4">
            <a:extLst>
              <a:ext uri="{FF2B5EF4-FFF2-40B4-BE49-F238E27FC236}">
                <a16:creationId xmlns:a16="http://schemas.microsoft.com/office/drawing/2014/main" id="{DE6C7977-18A9-9948-8B8C-C45ADCF7185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7C7BFE9-97CE-6544-89DF-61983CC49FCB}"/>
              </a:ext>
            </a:extLst>
          </p:cNvPr>
          <p:cNvSpPr>
            <a:spLocks noGrp="1"/>
          </p:cNvSpPr>
          <p:nvPr>
            <p:ph type="sldNum" sz="quarter" idx="12"/>
          </p:nvPr>
        </p:nvSpPr>
        <p:spPr/>
        <p:txBody>
          <a:bodyPr/>
          <a:lstStyle/>
          <a:p>
            <a:fld id="{D04DCA30-924B-6A45-A9C5-D753CC3958F9}" type="slidenum">
              <a:rPr lang="ru-RU" smtClean="0"/>
              <a:t>‹#›</a:t>
            </a:fld>
            <a:endParaRPr lang="ru-RU"/>
          </a:p>
        </p:txBody>
      </p:sp>
    </p:spTree>
    <p:extLst>
      <p:ext uri="{BB962C8B-B14F-4D97-AF65-F5344CB8AC3E}">
        <p14:creationId xmlns:p14="http://schemas.microsoft.com/office/powerpoint/2010/main" val="2178800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1DB1F32E-340B-B647-81EC-A81DEE4DF434}"/>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572D4FBE-BA3C-264E-B5BE-21EEDC5E7A09}"/>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CD9D7D1-3162-AF46-9AB7-3F2B201B90C6}"/>
              </a:ext>
            </a:extLst>
          </p:cNvPr>
          <p:cNvSpPr>
            <a:spLocks noGrp="1"/>
          </p:cNvSpPr>
          <p:nvPr>
            <p:ph type="dt" sz="half" idx="10"/>
          </p:nvPr>
        </p:nvSpPr>
        <p:spPr/>
        <p:txBody>
          <a:bodyPr/>
          <a:lstStyle/>
          <a:p>
            <a:fld id="{774E5C8E-A791-5141-BFC5-061C00718CFF}" type="datetimeFigureOut">
              <a:rPr lang="ru-RU" smtClean="0"/>
              <a:t>11.06.2019</a:t>
            </a:fld>
            <a:endParaRPr lang="ru-RU"/>
          </a:p>
        </p:txBody>
      </p:sp>
      <p:sp>
        <p:nvSpPr>
          <p:cNvPr id="5" name="Нижний колонтитул 4">
            <a:extLst>
              <a:ext uri="{FF2B5EF4-FFF2-40B4-BE49-F238E27FC236}">
                <a16:creationId xmlns:a16="http://schemas.microsoft.com/office/drawing/2014/main" id="{1A4D39FA-1B77-DF4C-AACF-96BF61970BB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E479EB6-B4B3-6E41-B5DE-BCDB87898017}"/>
              </a:ext>
            </a:extLst>
          </p:cNvPr>
          <p:cNvSpPr>
            <a:spLocks noGrp="1"/>
          </p:cNvSpPr>
          <p:nvPr>
            <p:ph type="sldNum" sz="quarter" idx="12"/>
          </p:nvPr>
        </p:nvSpPr>
        <p:spPr/>
        <p:txBody>
          <a:bodyPr/>
          <a:lstStyle/>
          <a:p>
            <a:fld id="{D04DCA30-924B-6A45-A9C5-D753CC3958F9}" type="slidenum">
              <a:rPr lang="ru-RU" smtClean="0"/>
              <a:t>‹#›</a:t>
            </a:fld>
            <a:endParaRPr lang="ru-RU"/>
          </a:p>
        </p:txBody>
      </p:sp>
    </p:spTree>
    <p:extLst>
      <p:ext uri="{BB962C8B-B14F-4D97-AF65-F5344CB8AC3E}">
        <p14:creationId xmlns:p14="http://schemas.microsoft.com/office/powerpoint/2010/main" val="3232055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48E0E2-9A48-FA4C-BA40-6A34919EEC60}"/>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24176467-6A41-0140-BE76-B613D7BAD04D}"/>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9623FC6-0E67-D14F-96C8-12163F6EBB52}"/>
              </a:ext>
            </a:extLst>
          </p:cNvPr>
          <p:cNvSpPr>
            <a:spLocks noGrp="1"/>
          </p:cNvSpPr>
          <p:nvPr>
            <p:ph type="dt" sz="half" idx="10"/>
          </p:nvPr>
        </p:nvSpPr>
        <p:spPr/>
        <p:txBody>
          <a:bodyPr/>
          <a:lstStyle/>
          <a:p>
            <a:fld id="{774E5C8E-A791-5141-BFC5-061C00718CFF}" type="datetimeFigureOut">
              <a:rPr lang="ru-RU" smtClean="0"/>
              <a:t>11.06.2019</a:t>
            </a:fld>
            <a:endParaRPr lang="ru-RU"/>
          </a:p>
        </p:txBody>
      </p:sp>
      <p:sp>
        <p:nvSpPr>
          <p:cNvPr id="5" name="Нижний колонтитул 4">
            <a:extLst>
              <a:ext uri="{FF2B5EF4-FFF2-40B4-BE49-F238E27FC236}">
                <a16:creationId xmlns:a16="http://schemas.microsoft.com/office/drawing/2014/main" id="{A2B3CB77-E992-974A-BAEF-6AC8D144767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ED77D90-879D-224F-BB27-DFC271F21FD1}"/>
              </a:ext>
            </a:extLst>
          </p:cNvPr>
          <p:cNvSpPr>
            <a:spLocks noGrp="1"/>
          </p:cNvSpPr>
          <p:nvPr>
            <p:ph type="sldNum" sz="quarter" idx="12"/>
          </p:nvPr>
        </p:nvSpPr>
        <p:spPr/>
        <p:txBody>
          <a:bodyPr/>
          <a:lstStyle/>
          <a:p>
            <a:fld id="{D04DCA30-924B-6A45-A9C5-D753CC3958F9}" type="slidenum">
              <a:rPr lang="ru-RU" smtClean="0"/>
              <a:t>‹#›</a:t>
            </a:fld>
            <a:endParaRPr lang="ru-RU"/>
          </a:p>
        </p:txBody>
      </p:sp>
    </p:spTree>
    <p:extLst>
      <p:ext uri="{BB962C8B-B14F-4D97-AF65-F5344CB8AC3E}">
        <p14:creationId xmlns:p14="http://schemas.microsoft.com/office/powerpoint/2010/main" val="1073150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7AB97A-43D9-214A-91EF-26597CFE5F6C}"/>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E9139A71-0148-E441-AE80-34D1F74BE7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5809FAA8-B1FC-D04D-AA2D-99186F80816C}"/>
              </a:ext>
            </a:extLst>
          </p:cNvPr>
          <p:cNvSpPr>
            <a:spLocks noGrp="1"/>
          </p:cNvSpPr>
          <p:nvPr>
            <p:ph type="dt" sz="half" idx="10"/>
          </p:nvPr>
        </p:nvSpPr>
        <p:spPr/>
        <p:txBody>
          <a:bodyPr/>
          <a:lstStyle/>
          <a:p>
            <a:fld id="{774E5C8E-A791-5141-BFC5-061C00718CFF}" type="datetimeFigureOut">
              <a:rPr lang="ru-RU" smtClean="0"/>
              <a:t>11.06.2019</a:t>
            </a:fld>
            <a:endParaRPr lang="ru-RU"/>
          </a:p>
        </p:txBody>
      </p:sp>
      <p:sp>
        <p:nvSpPr>
          <p:cNvPr id="5" name="Нижний колонтитул 4">
            <a:extLst>
              <a:ext uri="{FF2B5EF4-FFF2-40B4-BE49-F238E27FC236}">
                <a16:creationId xmlns:a16="http://schemas.microsoft.com/office/drawing/2014/main" id="{6DB7B643-3A8D-D744-B467-1E98CB092DE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738EE1B-1165-1842-803B-467A62943C18}"/>
              </a:ext>
            </a:extLst>
          </p:cNvPr>
          <p:cNvSpPr>
            <a:spLocks noGrp="1"/>
          </p:cNvSpPr>
          <p:nvPr>
            <p:ph type="sldNum" sz="quarter" idx="12"/>
          </p:nvPr>
        </p:nvSpPr>
        <p:spPr/>
        <p:txBody>
          <a:bodyPr/>
          <a:lstStyle/>
          <a:p>
            <a:fld id="{D04DCA30-924B-6A45-A9C5-D753CC3958F9}" type="slidenum">
              <a:rPr lang="ru-RU" smtClean="0"/>
              <a:t>‹#›</a:t>
            </a:fld>
            <a:endParaRPr lang="ru-RU"/>
          </a:p>
        </p:txBody>
      </p:sp>
    </p:spTree>
    <p:extLst>
      <p:ext uri="{BB962C8B-B14F-4D97-AF65-F5344CB8AC3E}">
        <p14:creationId xmlns:p14="http://schemas.microsoft.com/office/powerpoint/2010/main" val="2705522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E626A0-E190-3E44-9B6B-A85D1618C710}"/>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A165348-6655-1641-90E5-BB4D5E1874C5}"/>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CA2DA337-D484-894A-811F-8888B9E8001D}"/>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B50EC2D9-9769-8642-BFAB-9F7042D90004}"/>
              </a:ext>
            </a:extLst>
          </p:cNvPr>
          <p:cNvSpPr>
            <a:spLocks noGrp="1"/>
          </p:cNvSpPr>
          <p:nvPr>
            <p:ph type="dt" sz="half" idx="10"/>
          </p:nvPr>
        </p:nvSpPr>
        <p:spPr/>
        <p:txBody>
          <a:bodyPr/>
          <a:lstStyle/>
          <a:p>
            <a:fld id="{774E5C8E-A791-5141-BFC5-061C00718CFF}" type="datetimeFigureOut">
              <a:rPr lang="ru-RU" smtClean="0"/>
              <a:t>11.06.2019</a:t>
            </a:fld>
            <a:endParaRPr lang="ru-RU"/>
          </a:p>
        </p:txBody>
      </p:sp>
      <p:sp>
        <p:nvSpPr>
          <p:cNvPr id="6" name="Нижний колонтитул 5">
            <a:extLst>
              <a:ext uri="{FF2B5EF4-FFF2-40B4-BE49-F238E27FC236}">
                <a16:creationId xmlns:a16="http://schemas.microsoft.com/office/drawing/2014/main" id="{8D684D2D-831D-1D40-B707-889708D4646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3403F78-820F-A440-9363-9EC7DDA52EB2}"/>
              </a:ext>
            </a:extLst>
          </p:cNvPr>
          <p:cNvSpPr>
            <a:spLocks noGrp="1"/>
          </p:cNvSpPr>
          <p:nvPr>
            <p:ph type="sldNum" sz="quarter" idx="12"/>
          </p:nvPr>
        </p:nvSpPr>
        <p:spPr/>
        <p:txBody>
          <a:bodyPr/>
          <a:lstStyle/>
          <a:p>
            <a:fld id="{D04DCA30-924B-6A45-A9C5-D753CC3958F9}" type="slidenum">
              <a:rPr lang="ru-RU" smtClean="0"/>
              <a:t>‹#›</a:t>
            </a:fld>
            <a:endParaRPr lang="ru-RU"/>
          </a:p>
        </p:txBody>
      </p:sp>
    </p:spTree>
    <p:extLst>
      <p:ext uri="{BB962C8B-B14F-4D97-AF65-F5344CB8AC3E}">
        <p14:creationId xmlns:p14="http://schemas.microsoft.com/office/powerpoint/2010/main" val="2709328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7EE35C0-EFDB-3648-9D89-A9FE84CDD8FA}"/>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AFCC4000-1BD8-7E43-A719-442F6B36E6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060448BF-15D2-C340-AF76-1E75A154EBE5}"/>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138E3ABF-1E12-B74A-8694-A1F50ACCC2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11F3B86E-27AF-9047-83FC-575D13B69869}"/>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E6006DA5-6AEC-0E45-B93C-4ECBB2370C3A}"/>
              </a:ext>
            </a:extLst>
          </p:cNvPr>
          <p:cNvSpPr>
            <a:spLocks noGrp="1"/>
          </p:cNvSpPr>
          <p:nvPr>
            <p:ph type="dt" sz="half" idx="10"/>
          </p:nvPr>
        </p:nvSpPr>
        <p:spPr/>
        <p:txBody>
          <a:bodyPr/>
          <a:lstStyle/>
          <a:p>
            <a:fld id="{774E5C8E-A791-5141-BFC5-061C00718CFF}" type="datetimeFigureOut">
              <a:rPr lang="ru-RU" smtClean="0"/>
              <a:t>11.06.2019</a:t>
            </a:fld>
            <a:endParaRPr lang="ru-RU"/>
          </a:p>
        </p:txBody>
      </p:sp>
      <p:sp>
        <p:nvSpPr>
          <p:cNvPr id="8" name="Нижний колонтитул 7">
            <a:extLst>
              <a:ext uri="{FF2B5EF4-FFF2-40B4-BE49-F238E27FC236}">
                <a16:creationId xmlns:a16="http://schemas.microsoft.com/office/drawing/2014/main" id="{F4A00ABC-E1E3-244B-B2E5-DF1D4715FFB1}"/>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817E7D5B-AA9A-0649-BCE6-82E3BB5CDAF7}"/>
              </a:ext>
            </a:extLst>
          </p:cNvPr>
          <p:cNvSpPr>
            <a:spLocks noGrp="1"/>
          </p:cNvSpPr>
          <p:nvPr>
            <p:ph type="sldNum" sz="quarter" idx="12"/>
          </p:nvPr>
        </p:nvSpPr>
        <p:spPr/>
        <p:txBody>
          <a:bodyPr/>
          <a:lstStyle/>
          <a:p>
            <a:fld id="{D04DCA30-924B-6A45-A9C5-D753CC3958F9}" type="slidenum">
              <a:rPr lang="ru-RU" smtClean="0"/>
              <a:t>‹#›</a:t>
            </a:fld>
            <a:endParaRPr lang="ru-RU"/>
          </a:p>
        </p:txBody>
      </p:sp>
    </p:spTree>
    <p:extLst>
      <p:ext uri="{BB962C8B-B14F-4D97-AF65-F5344CB8AC3E}">
        <p14:creationId xmlns:p14="http://schemas.microsoft.com/office/powerpoint/2010/main" val="678175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13EC89-DBFB-CF4D-B14B-E45AFBCD9934}"/>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D8C8AD16-674A-F640-A66C-67E351D5C401}"/>
              </a:ext>
            </a:extLst>
          </p:cNvPr>
          <p:cNvSpPr>
            <a:spLocks noGrp="1"/>
          </p:cNvSpPr>
          <p:nvPr>
            <p:ph type="dt" sz="half" idx="10"/>
          </p:nvPr>
        </p:nvSpPr>
        <p:spPr/>
        <p:txBody>
          <a:bodyPr/>
          <a:lstStyle/>
          <a:p>
            <a:fld id="{774E5C8E-A791-5141-BFC5-061C00718CFF}" type="datetimeFigureOut">
              <a:rPr lang="ru-RU" smtClean="0"/>
              <a:t>11.06.2019</a:t>
            </a:fld>
            <a:endParaRPr lang="ru-RU"/>
          </a:p>
        </p:txBody>
      </p:sp>
      <p:sp>
        <p:nvSpPr>
          <p:cNvPr id="4" name="Нижний колонтитул 3">
            <a:extLst>
              <a:ext uri="{FF2B5EF4-FFF2-40B4-BE49-F238E27FC236}">
                <a16:creationId xmlns:a16="http://schemas.microsoft.com/office/drawing/2014/main" id="{F9AB0D38-5B7D-A241-92B4-04E8782671F3}"/>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BAE519AE-FF77-6A49-BBC0-1236C3A19FEE}"/>
              </a:ext>
            </a:extLst>
          </p:cNvPr>
          <p:cNvSpPr>
            <a:spLocks noGrp="1"/>
          </p:cNvSpPr>
          <p:nvPr>
            <p:ph type="sldNum" sz="quarter" idx="12"/>
          </p:nvPr>
        </p:nvSpPr>
        <p:spPr/>
        <p:txBody>
          <a:bodyPr/>
          <a:lstStyle/>
          <a:p>
            <a:fld id="{D04DCA30-924B-6A45-A9C5-D753CC3958F9}" type="slidenum">
              <a:rPr lang="ru-RU" smtClean="0"/>
              <a:t>‹#›</a:t>
            </a:fld>
            <a:endParaRPr lang="ru-RU"/>
          </a:p>
        </p:txBody>
      </p:sp>
    </p:spTree>
    <p:extLst>
      <p:ext uri="{BB962C8B-B14F-4D97-AF65-F5344CB8AC3E}">
        <p14:creationId xmlns:p14="http://schemas.microsoft.com/office/powerpoint/2010/main" val="1218083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C702F50D-F9E1-5140-AF2A-15D19F86D35B}"/>
              </a:ext>
            </a:extLst>
          </p:cNvPr>
          <p:cNvSpPr>
            <a:spLocks noGrp="1"/>
          </p:cNvSpPr>
          <p:nvPr>
            <p:ph type="dt" sz="half" idx="10"/>
          </p:nvPr>
        </p:nvSpPr>
        <p:spPr/>
        <p:txBody>
          <a:bodyPr/>
          <a:lstStyle/>
          <a:p>
            <a:fld id="{774E5C8E-A791-5141-BFC5-061C00718CFF}" type="datetimeFigureOut">
              <a:rPr lang="ru-RU" smtClean="0"/>
              <a:t>11.06.2019</a:t>
            </a:fld>
            <a:endParaRPr lang="ru-RU"/>
          </a:p>
        </p:txBody>
      </p:sp>
      <p:sp>
        <p:nvSpPr>
          <p:cNvPr id="3" name="Нижний колонтитул 2">
            <a:extLst>
              <a:ext uri="{FF2B5EF4-FFF2-40B4-BE49-F238E27FC236}">
                <a16:creationId xmlns:a16="http://schemas.microsoft.com/office/drawing/2014/main" id="{896EDB5F-8D3C-D64A-8C97-DDBF043C65E6}"/>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749AD637-F216-0345-8B21-FB8616EB336D}"/>
              </a:ext>
            </a:extLst>
          </p:cNvPr>
          <p:cNvSpPr>
            <a:spLocks noGrp="1"/>
          </p:cNvSpPr>
          <p:nvPr>
            <p:ph type="sldNum" sz="quarter" idx="12"/>
          </p:nvPr>
        </p:nvSpPr>
        <p:spPr/>
        <p:txBody>
          <a:bodyPr/>
          <a:lstStyle/>
          <a:p>
            <a:fld id="{D04DCA30-924B-6A45-A9C5-D753CC3958F9}" type="slidenum">
              <a:rPr lang="ru-RU" smtClean="0"/>
              <a:t>‹#›</a:t>
            </a:fld>
            <a:endParaRPr lang="ru-RU"/>
          </a:p>
        </p:txBody>
      </p:sp>
    </p:spTree>
    <p:extLst>
      <p:ext uri="{BB962C8B-B14F-4D97-AF65-F5344CB8AC3E}">
        <p14:creationId xmlns:p14="http://schemas.microsoft.com/office/powerpoint/2010/main" val="3693157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606F71-E3BA-1545-93DE-195DF8146E0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CBFB7A16-2059-DB4F-8247-46F66F1CE9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8B449961-F81B-E547-B890-5F1CA9A821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11739D3-7834-0846-8FB4-19E268168C17}"/>
              </a:ext>
            </a:extLst>
          </p:cNvPr>
          <p:cNvSpPr>
            <a:spLocks noGrp="1"/>
          </p:cNvSpPr>
          <p:nvPr>
            <p:ph type="dt" sz="half" idx="10"/>
          </p:nvPr>
        </p:nvSpPr>
        <p:spPr/>
        <p:txBody>
          <a:bodyPr/>
          <a:lstStyle/>
          <a:p>
            <a:fld id="{774E5C8E-A791-5141-BFC5-061C00718CFF}" type="datetimeFigureOut">
              <a:rPr lang="ru-RU" smtClean="0"/>
              <a:t>11.06.2019</a:t>
            </a:fld>
            <a:endParaRPr lang="ru-RU"/>
          </a:p>
        </p:txBody>
      </p:sp>
      <p:sp>
        <p:nvSpPr>
          <p:cNvPr id="6" name="Нижний колонтитул 5">
            <a:extLst>
              <a:ext uri="{FF2B5EF4-FFF2-40B4-BE49-F238E27FC236}">
                <a16:creationId xmlns:a16="http://schemas.microsoft.com/office/drawing/2014/main" id="{A2C8EB13-5318-D34E-BA8D-FDB0D5832FAB}"/>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2F5DECF-4196-1542-B146-7C975B45231F}"/>
              </a:ext>
            </a:extLst>
          </p:cNvPr>
          <p:cNvSpPr>
            <a:spLocks noGrp="1"/>
          </p:cNvSpPr>
          <p:nvPr>
            <p:ph type="sldNum" sz="quarter" idx="12"/>
          </p:nvPr>
        </p:nvSpPr>
        <p:spPr/>
        <p:txBody>
          <a:bodyPr/>
          <a:lstStyle/>
          <a:p>
            <a:fld id="{D04DCA30-924B-6A45-A9C5-D753CC3958F9}" type="slidenum">
              <a:rPr lang="ru-RU" smtClean="0"/>
              <a:t>‹#›</a:t>
            </a:fld>
            <a:endParaRPr lang="ru-RU"/>
          </a:p>
        </p:txBody>
      </p:sp>
    </p:spTree>
    <p:extLst>
      <p:ext uri="{BB962C8B-B14F-4D97-AF65-F5344CB8AC3E}">
        <p14:creationId xmlns:p14="http://schemas.microsoft.com/office/powerpoint/2010/main" val="1073033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79373BC-C5B9-594E-BB79-E7D8F09FA014}"/>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98E6539C-3D4E-D042-8277-1BAF70468C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90EF06A6-3173-1341-8C1D-7CE57F8AD6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4F14E618-3701-E947-8EC4-37EF8696A1CA}"/>
              </a:ext>
            </a:extLst>
          </p:cNvPr>
          <p:cNvSpPr>
            <a:spLocks noGrp="1"/>
          </p:cNvSpPr>
          <p:nvPr>
            <p:ph type="dt" sz="half" idx="10"/>
          </p:nvPr>
        </p:nvSpPr>
        <p:spPr/>
        <p:txBody>
          <a:bodyPr/>
          <a:lstStyle/>
          <a:p>
            <a:fld id="{774E5C8E-A791-5141-BFC5-061C00718CFF}" type="datetimeFigureOut">
              <a:rPr lang="ru-RU" smtClean="0"/>
              <a:t>11.06.2019</a:t>
            </a:fld>
            <a:endParaRPr lang="ru-RU"/>
          </a:p>
        </p:txBody>
      </p:sp>
      <p:sp>
        <p:nvSpPr>
          <p:cNvPr id="6" name="Нижний колонтитул 5">
            <a:extLst>
              <a:ext uri="{FF2B5EF4-FFF2-40B4-BE49-F238E27FC236}">
                <a16:creationId xmlns:a16="http://schemas.microsoft.com/office/drawing/2014/main" id="{C3C83D75-2C2B-1746-BCF5-297F9FD9393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C842F059-2515-6B41-A1E0-F50089E65908}"/>
              </a:ext>
            </a:extLst>
          </p:cNvPr>
          <p:cNvSpPr>
            <a:spLocks noGrp="1"/>
          </p:cNvSpPr>
          <p:nvPr>
            <p:ph type="sldNum" sz="quarter" idx="12"/>
          </p:nvPr>
        </p:nvSpPr>
        <p:spPr/>
        <p:txBody>
          <a:bodyPr/>
          <a:lstStyle/>
          <a:p>
            <a:fld id="{D04DCA30-924B-6A45-A9C5-D753CC3958F9}" type="slidenum">
              <a:rPr lang="ru-RU" smtClean="0"/>
              <a:t>‹#›</a:t>
            </a:fld>
            <a:endParaRPr lang="ru-RU"/>
          </a:p>
        </p:txBody>
      </p:sp>
    </p:spTree>
    <p:extLst>
      <p:ext uri="{BB962C8B-B14F-4D97-AF65-F5344CB8AC3E}">
        <p14:creationId xmlns:p14="http://schemas.microsoft.com/office/powerpoint/2010/main" val="3326105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8976F6-1011-3848-B315-A7376828F0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DE291721-F0AF-5F4A-8BA2-080B7388D6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93D75A6-2893-9841-87A7-EF402D2962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4E5C8E-A791-5141-BFC5-061C00718CFF}" type="datetimeFigureOut">
              <a:rPr lang="ru-RU" smtClean="0"/>
              <a:t>11.06.2019</a:t>
            </a:fld>
            <a:endParaRPr lang="ru-RU"/>
          </a:p>
        </p:txBody>
      </p:sp>
      <p:sp>
        <p:nvSpPr>
          <p:cNvPr id="5" name="Нижний колонтитул 4">
            <a:extLst>
              <a:ext uri="{FF2B5EF4-FFF2-40B4-BE49-F238E27FC236}">
                <a16:creationId xmlns:a16="http://schemas.microsoft.com/office/drawing/2014/main" id="{A1A6B337-C9C8-1B40-8EF6-E2936D9495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5D72F265-F5CC-F741-820E-7CAE396889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4DCA30-924B-6A45-A9C5-D753CC3958F9}" type="slidenum">
              <a:rPr lang="ru-RU" smtClean="0"/>
              <a:t>‹#›</a:t>
            </a:fld>
            <a:endParaRPr lang="ru-RU"/>
          </a:p>
        </p:txBody>
      </p:sp>
    </p:spTree>
    <p:extLst>
      <p:ext uri="{BB962C8B-B14F-4D97-AF65-F5344CB8AC3E}">
        <p14:creationId xmlns:p14="http://schemas.microsoft.com/office/powerpoint/2010/main" val="68422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87252CFD-2E0A-44AD-9968-5F05A0410945}"/>
              </a:ext>
            </a:extLst>
          </p:cNvPr>
          <p:cNvSpPr/>
          <p:nvPr/>
        </p:nvSpPr>
        <p:spPr>
          <a:xfrm>
            <a:off x="1233549" y="617023"/>
            <a:ext cx="9349068" cy="338554"/>
          </a:xfrm>
          <a:prstGeom prst="rect">
            <a:avLst/>
          </a:prstGeom>
        </p:spPr>
        <p:txBody>
          <a:bodyPr wrap="square">
            <a:spAutoFit/>
          </a:bodyPr>
          <a:lstStyle/>
          <a:p>
            <a:r>
              <a:rPr lang="ru-RU" sz="1600" dirty="0">
                <a:latin typeface="+mj-lt"/>
                <a:cs typeface="Arial" panose="020B0604020202020204" pitchFamily="34" charset="0"/>
              </a:rPr>
              <a:t>Московский государственный технический университет имени Н.Э. Баумана</a:t>
            </a:r>
          </a:p>
        </p:txBody>
      </p:sp>
      <p:sp>
        <p:nvSpPr>
          <p:cNvPr id="4" name="Прямоугольник 3">
            <a:extLst>
              <a:ext uri="{FF2B5EF4-FFF2-40B4-BE49-F238E27FC236}">
                <a16:creationId xmlns:a16="http://schemas.microsoft.com/office/drawing/2014/main" id="{28A54FE4-76C4-4AAC-A298-8AC801BCB2B8}"/>
              </a:ext>
            </a:extLst>
          </p:cNvPr>
          <p:cNvSpPr/>
          <p:nvPr/>
        </p:nvSpPr>
        <p:spPr>
          <a:xfrm>
            <a:off x="290052" y="1947465"/>
            <a:ext cx="7862430" cy="1938992"/>
          </a:xfrm>
          <a:prstGeom prst="rect">
            <a:avLst/>
          </a:prstGeom>
        </p:spPr>
        <p:txBody>
          <a:bodyPr wrap="square">
            <a:spAutoFit/>
          </a:bodyPr>
          <a:lstStyle/>
          <a:p>
            <a:r>
              <a:rPr lang="ru-RU" sz="4000" dirty="0">
                <a:latin typeface="+mj-lt"/>
                <a:cs typeface="Arial" panose="020B0604020202020204" pitchFamily="34" charset="0"/>
              </a:rPr>
              <a:t>Разработка метода тематического моделирования для новостей на русском языке</a:t>
            </a:r>
          </a:p>
        </p:txBody>
      </p:sp>
      <p:pic>
        <p:nvPicPr>
          <p:cNvPr id="1028" name="Picture 4" descr="ÐÐ°ÑÑÐ¸Ð½ÐºÐ¸ Ð¿Ð¾ Ð·Ð°Ð¿ÑÐ¾ÑÑ Ð³ÐµÑÐ± Ð¼Ð³ÑÑ Ð±Ð°ÑÐ¼Ð°Ð½Ð° Ð²ÐµÐºÑÐ¾Ñ">
            <a:extLst>
              <a:ext uri="{FF2B5EF4-FFF2-40B4-BE49-F238E27FC236}">
                <a16:creationId xmlns:a16="http://schemas.microsoft.com/office/drawing/2014/main" id="{6E0B0AFF-04B0-426E-B468-385DF4BEC4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6689" cy="1526613"/>
          </a:xfrm>
          <a:prstGeom prst="rect">
            <a:avLst/>
          </a:prstGeom>
          <a:noFill/>
          <a:extLst>
            <a:ext uri="{909E8E84-426E-40DD-AFC4-6F175D3DCCD1}">
              <a14:hiddenFill xmlns:a14="http://schemas.microsoft.com/office/drawing/2010/main">
                <a:solidFill>
                  <a:srgbClr val="FFFFFF"/>
                </a:solidFill>
              </a14:hiddenFill>
            </a:ext>
          </a:extLst>
        </p:spPr>
      </p:pic>
      <p:cxnSp>
        <p:nvCxnSpPr>
          <p:cNvPr id="6" name="Прямая соединительная линия 5">
            <a:extLst>
              <a:ext uri="{FF2B5EF4-FFF2-40B4-BE49-F238E27FC236}">
                <a16:creationId xmlns:a16="http://schemas.microsoft.com/office/drawing/2014/main" id="{46ECD298-7BF8-4982-B097-8F1683C95FE3}"/>
              </a:ext>
            </a:extLst>
          </p:cNvPr>
          <p:cNvCxnSpPr>
            <a:cxnSpLocks/>
          </p:cNvCxnSpPr>
          <p:nvPr/>
        </p:nvCxnSpPr>
        <p:spPr>
          <a:xfrm>
            <a:off x="384242" y="3905779"/>
            <a:ext cx="7393666"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8" name="Прямоугольник 7">
            <a:extLst>
              <a:ext uri="{FF2B5EF4-FFF2-40B4-BE49-F238E27FC236}">
                <a16:creationId xmlns:a16="http://schemas.microsoft.com/office/drawing/2014/main" id="{924A9F64-5544-44FC-A636-273A7CC541E4}"/>
              </a:ext>
            </a:extLst>
          </p:cNvPr>
          <p:cNvSpPr/>
          <p:nvPr/>
        </p:nvSpPr>
        <p:spPr>
          <a:xfrm>
            <a:off x="5444877" y="2455325"/>
            <a:ext cx="6457071" cy="3785652"/>
          </a:xfrm>
          <a:prstGeom prst="rect">
            <a:avLst/>
          </a:prstGeom>
        </p:spPr>
        <p:txBody>
          <a:bodyPr wrap="square">
            <a:spAutoFit/>
          </a:bodyPr>
          <a:lstStyle/>
          <a:p>
            <a:pPr algn="r"/>
            <a:r>
              <a:rPr lang="ru-RU" sz="2000" dirty="0">
                <a:latin typeface="+mj-lt"/>
                <a:cs typeface="Arial" panose="020B0604020202020204" pitchFamily="34" charset="0"/>
              </a:rPr>
              <a:t>Автор: </a:t>
            </a:r>
            <a:endParaRPr lang="en-US" sz="2000" dirty="0">
              <a:latin typeface="+mj-lt"/>
              <a:cs typeface="Arial" panose="020B0604020202020204" pitchFamily="34" charset="0"/>
            </a:endParaRPr>
          </a:p>
          <a:p>
            <a:pPr algn="r"/>
            <a:r>
              <a:rPr lang="ru-RU" sz="2000" dirty="0">
                <a:latin typeface="+mj-lt"/>
                <a:cs typeface="Arial" panose="020B0604020202020204" pitchFamily="34" charset="0"/>
              </a:rPr>
              <a:t>студент группы ИУ7-81</a:t>
            </a:r>
            <a:endParaRPr lang="en-US" sz="2000" dirty="0">
              <a:latin typeface="+mj-lt"/>
              <a:cs typeface="Arial" panose="020B0604020202020204" pitchFamily="34" charset="0"/>
            </a:endParaRPr>
          </a:p>
          <a:p>
            <a:pPr algn="r"/>
            <a:r>
              <a:rPr lang="ru-RU" sz="2000" dirty="0">
                <a:latin typeface="+mj-lt"/>
                <a:cs typeface="Arial" panose="020B0604020202020204" pitchFamily="34" charset="0"/>
              </a:rPr>
              <a:t>Маркин Кирилл Вадимович</a:t>
            </a:r>
            <a:endParaRPr lang="en-US" sz="2000" dirty="0">
              <a:latin typeface="+mj-lt"/>
              <a:cs typeface="Arial" panose="020B0604020202020204" pitchFamily="34" charset="0"/>
            </a:endParaRPr>
          </a:p>
          <a:p>
            <a:pPr algn="r"/>
            <a:endParaRPr lang="en-US" sz="2000" dirty="0">
              <a:latin typeface="+mj-lt"/>
              <a:cs typeface="Arial" panose="020B0604020202020204" pitchFamily="34" charset="0"/>
            </a:endParaRPr>
          </a:p>
          <a:p>
            <a:endParaRPr lang="ru-RU" sz="2000" dirty="0">
              <a:latin typeface="+mj-lt"/>
              <a:cs typeface="Arial" panose="020B0604020202020204" pitchFamily="34" charset="0"/>
            </a:endParaRPr>
          </a:p>
          <a:p>
            <a:pPr algn="r"/>
            <a:r>
              <a:rPr lang="ru-RU" sz="2000" dirty="0">
                <a:latin typeface="+mj-lt"/>
                <a:cs typeface="Arial" panose="020B0604020202020204" pitchFamily="34" charset="0"/>
              </a:rPr>
              <a:t> Научный руководитель:</a:t>
            </a:r>
            <a:endParaRPr lang="en-US" sz="2000" dirty="0">
              <a:latin typeface="+mj-lt"/>
              <a:cs typeface="Arial" panose="020B0604020202020204" pitchFamily="34" charset="0"/>
            </a:endParaRPr>
          </a:p>
          <a:p>
            <a:pPr algn="r"/>
            <a:r>
              <a:rPr lang="ru-RU" sz="2000" dirty="0">
                <a:latin typeface="+mj-lt"/>
                <a:cs typeface="Arial" panose="020B0604020202020204" pitchFamily="34" charset="0"/>
              </a:rPr>
              <a:t>доцент, кандидат технических наук</a:t>
            </a:r>
            <a:endParaRPr lang="en-US" sz="2000" dirty="0">
              <a:latin typeface="+mj-lt"/>
              <a:cs typeface="Arial" panose="020B0604020202020204" pitchFamily="34" charset="0"/>
            </a:endParaRPr>
          </a:p>
          <a:p>
            <a:pPr algn="r"/>
            <a:r>
              <a:rPr lang="ru-RU" sz="2000" dirty="0">
                <a:latin typeface="+mj-lt"/>
                <a:cs typeface="Arial" panose="020B0604020202020204" pitchFamily="34" charset="0"/>
              </a:rPr>
              <a:t>Клышинский Эдуард Станиславович</a:t>
            </a:r>
          </a:p>
          <a:p>
            <a:pPr algn="r"/>
            <a:endParaRPr lang="ru-RU" sz="2000" dirty="0">
              <a:latin typeface="+mj-lt"/>
              <a:cs typeface="Arial" panose="020B0604020202020204" pitchFamily="34" charset="0"/>
            </a:endParaRPr>
          </a:p>
          <a:p>
            <a:pPr algn="r"/>
            <a:r>
              <a:rPr lang="ru-RU" sz="2000" dirty="0">
                <a:latin typeface="+mj-lt"/>
                <a:cs typeface="Arial" panose="020B0604020202020204" pitchFamily="34" charset="0"/>
              </a:rPr>
              <a:t>Консультант:</a:t>
            </a:r>
          </a:p>
          <a:p>
            <a:pPr algn="r"/>
            <a:r>
              <a:rPr lang="ru-RU" sz="2000" dirty="0">
                <a:latin typeface="+mj-lt"/>
                <a:cs typeface="Arial" panose="020B0604020202020204" pitchFamily="34" charset="0"/>
              </a:rPr>
              <a:t>старший преподаватель</a:t>
            </a:r>
          </a:p>
          <a:p>
            <a:pPr algn="r"/>
            <a:r>
              <a:rPr lang="ru-RU" sz="2000" dirty="0">
                <a:latin typeface="+mj-lt"/>
                <a:cs typeface="Arial" panose="020B0604020202020204" pitchFamily="34" charset="0"/>
              </a:rPr>
              <a:t>Волкова Лилия Леонидовна</a:t>
            </a:r>
            <a:endParaRPr lang="en-US" sz="2000" dirty="0">
              <a:latin typeface="+mj-lt"/>
              <a:cs typeface="Arial" panose="020B0604020202020204" pitchFamily="34" charset="0"/>
            </a:endParaRPr>
          </a:p>
        </p:txBody>
      </p:sp>
      <p:sp>
        <p:nvSpPr>
          <p:cNvPr id="10" name="Прямоугольник 9">
            <a:extLst>
              <a:ext uri="{FF2B5EF4-FFF2-40B4-BE49-F238E27FC236}">
                <a16:creationId xmlns:a16="http://schemas.microsoft.com/office/drawing/2014/main" id="{7171B5D5-C64E-4B64-9D23-DC7E15FF1D20}"/>
              </a:ext>
            </a:extLst>
          </p:cNvPr>
          <p:cNvSpPr/>
          <p:nvPr/>
        </p:nvSpPr>
        <p:spPr>
          <a:xfrm>
            <a:off x="5046016" y="6423099"/>
            <a:ext cx="1451038" cy="338554"/>
          </a:xfrm>
          <a:prstGeom prst="rect">
            <a:avLst/>
          </a:prstGeom>
        </p:spPr>
        <p:txBody>
          <a:bodyPr wrap="square">
            <a:spAutoFit/>
          </a:bodyPr>
          <a:lstStyle/>
          <a:p>
            <a:r>
              <a:rPr lang="ru-RU" sz="1600" dirty="0">
                <a:latin typeface="+mj-lt"/>
                <a:cs typeface="Arial" panose="020B0604020202020204" pitchFamily="34" charset="0"/>
              </a:rPr>
              <a:t>Москва 2019</a:t>
            </a:r>
          </a:p>
        </p:txBody>
      </p:sp>
    </p:spTree>
    <p:extLst>
      <p:ext uri="{BB962C8B-B14F-4D97-AF65-F5344CB8AC3E}">
        <p14:creationId xmlns:p14="http://schemas.microsoft.com/office/powerpoint/2010/main" val="345680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876FD713-ADFF-4269-ADFD-4A23467C1DEC}"/>
              </a:ext>
            </a:extLst>
          </p:cNvPr>
          <p:cNvSpPr/>
          <p:nvPr/>
        </p:nvSpPr>
        <p:spPr>
          <a:xfrm>
            <a:off x="378437" y="181094"/>
            <a:ext cx="1981633" cy="769441"/>
          </a:xfrm>
          <a:prstGeom prst="rect">
            <a:avLst/>
          </a:prstGeom>
        </p:spPr>
        <p:txBody>
          <a:bodyPr wrap="none">
            <a:spAutoFit/>
          </a:bodyPr>
          <a:lstStyle/>
          <a:p>
            <a:r>
              <a:rPr lang="ru-RU" sz="4400" dirty="0">
                <a:latin typeface="+mj-lt"/>
              </a:rPr>
              <a:t>Оценки</a:t>
            </a:r>
          </a:p>
        </p:txBody>
      </p:sp>
      <p:sp>
        <p:nvSpPr>
          <p:cNvPr id="3" name="Прямоугольник 2">
            <a:extLst>
              <a:ext uri="{FF2B5EF4-FFF2-40B4-BE49-F238E27FC236}">
                <a16:creationId xmlns:a16="http://schemas.microsoft.com/office/drawing/2014/main" id="{FA66E5F4-DA94-D948-8B6F-81A9D8692481}"/>
              </a:ext>
            </a:extLst>
          </p:cNvPr>
          <p:cNvSpPr/>
          <p:nvPr/>
        </p:nvSpPr>
        <p:spPr>
          <a:xfrm>
            <a:off x="11474005" y="6473428"/>
            <a:ext cx="736099" cy="369332"/>
          </a:xfrm>
          <a:prstGeom prst="rect">
            <a:avLst/>
          </a:prstGeom>
        </p:spPr>
        <p:txBody>
          <a:bodyPr wrap="none">
            <a:spAutoFit/>
          </a:bodyPr>
          <a:lstStyle/>
          <a:p>
            <a:r>
              <a:rPr lang="en-US" dirty="0">
                <a:latin typeface="+mj-lt"/>
              </a:rPr>
              <a:t>10</a:t>
            </a:r>
            <a:r>
              <a:rPr lang="ru-RU" dirty="0">
                <a:latin typeface="+mj-lt"/>
              </a:rPr>
              <a:t>/</a:t>
            </a:r>
            <a:r>
              <a:rPr lang="en-US" dirty="0">
                <a:latin typeface="+mj-lt"/>
              </a:rPr>
              <a:t>1</a:t>
            </a:r>
            <a:r>
              <a:rPr lang="ru-RU" dirty="0">
                <a:latin typeface="+mj-lt"/>
              </a:rPr>
              <a:t>5</a:t>
            </a:r>
          </a:p>
        </p:txBody>
      </p:sp>
      <p:sp>
        <p:nvSpPr>
          <p:cNvPr id="4" name="TextBox 3">
            <a:extLst>
              <a:ext uri="{FF2B5EF4-FFF2-40B4-BE49-F238E27FC236}">
                <a16:creationId xmlns:a16="http://schemas.microsoft.com/office/drawing/2014/main" id="{66698FBF-0371-2642-8315-34C79101A1BD}"/>
              </a:ext>
            </a:extLst>
          </p:cNvPr>
          <p:cNvSpPr txBox="1"/>
          <p:nvPr/>
        </p:nvSpPr>
        <p:spPr>
          <a:xfrm>
            <a:off x="378437" y="950535"/>
            <a:ext cx="11508763" cy="461665"/>
          </a:xfrm>
          <a:prstGeom prst="rect">
            <a:avLst/>
          </a:prstGeom>
          <a:noFill/>
        </p:spPr>
        <p:txBody>
          <a:bodyPr wrap="square" rtlCol="0">
            <a:spAutoFit/>
          </a:bodyPr>
          <a:lstStyle/>
          <a:p>
            <a:r>
              <a:rPr lang="ru-RU" sz="2400" dirty="0">
                <a:latin typeface="+mj-lt"/>
              </a:rPr>
              <a:t>Для оценки модели была предложена визуализация статистики метрик.</a:t>
            </a:r>
          </a:p>
        </p:txBody>
      </p:sp>
      <p:pic>
        <p:nvPicPr>
          <p:cNvPr id="6" name="Рисунок 5">
            <a:extLst>
              <a:ext uri="{FF2B5EF4-FFF2-40B4-BE49-F238E27FC236}">
                <a16:creationId xmlns:a16="http://schemas.microsoft.com/office/drawing/2014/main" id="{4CC57D1C-4913-5949-9F6F-84E2DFF853FF}"/>
              </a:ext>
            </a:extLst>
          </p:cNvPr>
          <p:cNvPicPr>
            <a:picLocks noChangeAspect="1"/>
          </p:cNvPicPr>
          <p:nvPr/>
        </p:nvPicPr>
        <p:blipFill rotWithShape="1">
          <a:blip r:embed="rId2"/>
          <a:srcRect b="52093"/>
          <a:stretch/>
        </p:blipFill>
        <p:spPr>
          <a:xfrm>
            <a:off x="378437" y="2550973"/>
            <a:ext cx="5345019" cy="3292249"/>
          </a:xfrm>
          <a:prstGeom prst="rect">
            <a:avLst/>
          </a:prstGeom>
        </p:spPr>
      </p:pic>
      <p:pic>
        <p:nvPicPr>
          <p:cNvPr id="8" name="Рисунок 7">
            <a:extLst>
              <a:ext uri="{FF2B5EF4-FFF2-40B4-BE49-F238E27FC236}">
                <a16:creationId xmlns:a16="http://schemas.microsoft.com/office/drawing/2014/main" id="{AE4E7CEE-0136-5247-BB1B-BE3FD53118D9}"/>
              </a:ext>
            </a:extLst>
          </p:cNvPr>
          <p:cNvPicPr>
            <a:picLocks noChangeAspect="1"/>
          </p:cNvPicPr>
          <p:nvPr/>
        </p:nvPicPr>
        <p:blipFill rotWithShape="1">
          <a:blip r:embed="rId2"/>
          <a:srcRect t="49117"/>
          <a:stretch/>
        </p:blipFill>
        <p:spPr>
          <a:xfrm>
            <a:off x="5737311" y="2601303"/>
            <a:ext cx="5334000" cy="3489569"/>
          </a:xfrm>
          <a:prstGeom prst="rect">
            <a:avLst/>
          </a:prstGeom>
        </p:spPr>
      </p:pic>
      <p:sp>
        <p:nvSpPr>
          <p:cNvPr id="5" name="TextBox 4">
            <a:extLst>
              <a:ext uri="{FF2B5EF4-FFF2-40B4-BE49-F238E27FC236}">
                <a16:creationId xmlns:a16="http://schemas.microsoft.com/office/drawing/2014/main" id="{EE5E52EC-6E12-A14A-8401-50C285B80947}"/>
              </a:ext>
            </a:extLst>
          </p:cNvPr>
          <p:cNvSpPr txBox="1"/>
          <p:nvPr/>
        </p:nvSpPr>
        <p:spPr>
          <a:xfrm rot="19800000">
            <a:off x="1124292" y="2059047"/>
            <a:ext cx="1094852" cy="307777"/>
          </a:xfrm>
          <a:prstGeom prst="rect">
            <a:avLst/>
          </a:prstGeom>
          <a:noFill/>
        </p:spPr>
        <p:txBody>
          <a:bodyPr wrap="none" rtlCol="0">
            <a:spAutoFit/>
          </a:bodyPr>
          <a:lstStyle/>
          <a:p>
            <a:r>
              <a:rPr lang="ru-RU" sz="1400" dirty="0"/>
              <a:t>Перплексия</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17E5E66D-DB20-7741-9E1E-BD35D26858C0}"/>
                  </a:ext>
                </a:extLst>
              </p:cNvPr>
              <p:cNvSpPr txBox="1"/>
              <p:nvPr/>
            </p:nvSpPr>
            <p:spPr>
              <a:xfrm rot="19800000">
                <a:off x="2920965" y="1929805"/>
                <a:ext cx="1348511" cy="523220"/>
              </a:xfrm>
              <a:prstGeom prst="rect">
                <a:avLst/>
              </a:prstGeom>
              <a:noFill/>
            </p:spPr>
            <p:txBody>
              <a:bodyPr wrap="none" rtlCol="0">
                <a:spAutoFit/>
              </a:bodyPr>
              <a:lstStyle/>
              <a:p>
                <a:r>
                  <a:rPr lang="ru-RU" sz="1400" dirty="0"/>
                  <a:t>Разреженность</a:t>
                </a:r>
              </a:p>
              <a:p>
                <a:r>
                  <a:rPr lang="ru-RU" sz="1400" dirty="0"/>
                  <a:t>матрицы </a:t>
                </a:r>
                <a14:m>
                  <m:oMath xmlns:m="http://schemas.openxmlformats.org/officeDocument/2006/math">
                    <m:r>
                      <m:rPr>
                        <m:sty m:val="p"/>
                      </m:rPr>
                      <a:rPr lang="el-GR" sz="1400" i="1" smtClean="0">
                        <a:latin typeface="Cambria Math" panose="02040503050406030204" pitchFamily="18" charset="0"/>
                        <a:ea typeface="Cambria Math" panose="02040503050406030204" pitchFamily="18" charset="0"/>
                      </a:rPr>
                      <m:t>Φ</m:t>
                    </m:r>
                  </m:oMath>
                </a14:m>
                <a:endParaRPr lang="ru-RU" sz="1400" dirty="0"/>
              </a:p>
            </p:txBody>
          </p:sp>
        </mc:Choice>
        <mc:Fallback>
          <p:sp>
            <p:nvSpPr>
              <p:cNvPr id="9" name="TextBox 8">
                <a:extLst>
                  <a:ext uri="{FF2B5EF4-FFF2-40B4-BE49-F238E27FC236}">
                    <a16:creationId xmlns:a16="http://schemas.microsoft.com/office/drawing/2014/main" id="{17E5E66D-DB20-7741-9E1E-BD35D26858C0}"/>
                  </a:ext>
                </a:extLst>
              </p:cNvPr>
              <p:cNvSpPr txBox="1">
                <a:spLocks noRot="1" noChangeAspect="1" noMove="1" noResize="1" noEditPoints="1" noAdjustHandles="1" noChangeArrowheads="1" noChangeShapeType="1" noTextEdit="1"/>
              </p:cNvSpPr>
              <p:nvPr/>
            </p:nvSpPr>
            <p:spPr>
              <a:xfrm rot="19800000">
                <a:off x="2920965" y="1929805"/>
                <a:ext cx="1348511" cy="523220"/>
              </a:xfrm>
              <a:prstGeom prst="rect">
                <a:avLst/>
              </a:prstGeom>
              <a:blipFill>
                <a:blip r:embed="rId3"/>
                <a:stretch>
                  <a:fillRect l="-885" t="-1136" b="-6818"/>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B9EDD879-A24C-1844-A96C-CE733C90DC96}"/>
                  </a:ext>
                </a:extLst>
              </p:cNvPr>
              <p:cNvSpPr txBox="1"/>
              <p:nvPr/>
            </p:nvSpPr>
            <p:spPr>
              <a:xfrm rot="19800000">
                <a:off x="4364277" y="1879477"/>
                <a:ext cx="1348511" cy="523220"/>
              </a:xfrm>
              <a:prstGeom prst="rect">
                <a:avLst/>
              </a:prstGeom>
              <a:noFill/>
            </p:spPr>
            <p:txBody>
              <a:bodyPr wrap="none" rtlCol="0">
                <a:spAutoFit/>
              </a:bodyPr>
              <a:lstStyle/>
              <a:p>
                <a:r>
                  <a:rPr lang="ru-RU" sz="1400" dirty="0"/>
                  <a:t>Разреженность</a:t>
                </a:r>
              </a:p>
              <a:p>
                <a:r>
                  <a:rPr lang="ru-RU" sz="1400" dirty="0"/>
                  <a:t>матрицы </a:t>
                </a:r>
                <a14:m>
                  <m:oMath xmlns:m="http://schemas.openxmlformats.org/officeDocument/2006/math">
                    <m:r>
                      <m:rPr>
                        <m:sty m:val="p"/>
                      </m:rPr>
                      <a:rPr lang="el-GR" sz="1400" i="1" smtClean="0">
                        <a:latin typeface="Cambria Math" panose="02040503050406030204" pitchFamily="18" charset="0"/>
                        <a:ea typeface="Cambria Math" panose="02040503050406030204" pitchFamily="18" charset="0"/>
                      </a:rPr>
                      <m:t>Θ</m:t>
                    </m:r>
                  </m:oMath>
                </a14:m>
                <a:endParaRPr lang="ru-RU" sz="1400" dirty="0"/>
              </a:p>
            </p:txBody>
          </p:sp>
        </mc:Choice>
        <mc:Fallback>
          <p:sp>
            <p:nvSpPr>
              <p:cNvPr id="10" name="TextBox 9">
                <a:extLst>
                  <a:ext uri="{FF2B5EF4-FFF2-40B4-BE49-F238E27FC236}">
                    <a16:creationId xmlns:a16="http://schemas.microsoft.com/office/drawing/2014/main" id="{B9EDD879-A24C-1844-A96C-CE733C90DC96}"/>
                  </a:ext>
                </a:extLst>
              </p:cNvPr>
              <p:cNvSpPr txBox="1">
                <a:spLocks noRot="1" noChangeAspect="1" noMove="1" noResize="1" noEditPoints="1" noAdjustHandles="1" noChangeArrowheads="1" noChangeShapeType="1" noTextEdit="1"/>
              </p:cNvSpPr>
              <p:nvPr/>
            </p:nvSpPr>
            <p:spPr>
              <a:xfrm rot="19800000">
                <a:off x="4364277" y="1879477"/>
                <a:ext cx="1348511" cy="523220"/>
              </a:xfrm>
              <a:prstGeom prst="rect">
                <a:avLst/>
              </a:prstGeom>
              <a:blipFill>
                <a:blip r:embed="rId4"/>
                <a:stretch>
                  <a:fillRect l="-1770" b="-4444"/>
                </a:stretch>
              </a:blipFill>
            </p:spPr>
            <p:txBody>
              <a:bodyPr/>
              <a:lstStyle/>
              <a:p>
                <a:r>
                  <a:rPr lang="ru-RU">
                    <a:noFill/>
                  </a:rPr>
                  <a:t> </a:t>
                </a:r>
              </a:p>
            </p:txBody>
          </p:sp>
        </mc:Fallback>
      </mc:AlternateContent>
      <p:sp>
        <p:nvSpPr>
          <p:cNvPr id="11" name="TextBox 10">
            <a:extLst>
              <a:ext uri="{FF2B5EF4-FFF2-40B4-BE49-F238E27FC236}">
                <a16:creationId xmlns:a16="http://schemas.microsoft.com/office/drawing/2014/main" id="{79FB87EB-D79C-014C-B96C-DD41C0158E51}"/>
              </a:ext>
            </a:extLst>
          </p:cNvPr>
          <p:cNvSpPr txBox="1"/>
          <p:nvPr/>
        </p:nvSpPr>
        <p:spPr>
          <a:xfrm rot="19800000">
            <a:off x="6578334" y="1879478"/>
            <a:ext cx="1076385" cy="523220"/>
          </a:xfrm>
          <a:prstGeom prst="rect">
            <a:avLst/>
          </a:prstGeom>
          <a:noFill/>
        </p:spPr>
        <p:txBody>
          <a:bodyPr wrap="none" rtlCol="0">
            <a:spAutoFit/>
          </a:bodyPr>
          <a:lstStyle/>
          <a:p>
            <a:r>
              <a:rPr lang="ru-RU" sz="1400" dirty="0"/>
              <a:t>Средняя</a:t>
            </a:r>
          </a:p>
          <a:p>
            <a:r>
              <a:rPr lang="ru-RU" sz="1400" dirty="0"/>
              <a:t>чистота тем</a:t>
            </a:r>
          </a:p>
        </p:txBody>
      </p:sp>
      <p:sp>
        <p:nvSpPr>
          <p:cNvPr id="12" name="TextBox 11">
            <a:extLst>
              <a:ext uri="{FF2B5EF4-FFF2-40B4-BE49-F238E27FC236}">
                <a16:creationId xmlns:a16="http://schemas.microsoft.com/office/drawing/2014/main" id="{8A9FDDC2-A9A0-4F4F-B1DE-DDF10F69D5E2}"/>
              </a:ext>
            </a:extLst>
          </p:cNvPr>
          <p:cNvSpPr txBox="1"/>
          <p:nvPr/>
        </p:nvSpPr>
        <p:spPr>
          <a:xfrm rot="19800000">
            <a:off x="784991" y="5993210"/>
            <a:ext cx="1168525" cy="523220"/>
          </a:xfrm>
          <a:prstGeom prst="rect">
            <a:avLst/>
          </a:prstGeom>
          <a:noFill/>
        </p:spPr>
        <p:txBody>
          <a:bodyPr wrap="none" rtlCol="0">
            <a:spAutoFit/>
          </a:bodyPr>
          <a:lstStyle/>
          <a:p>
            <a:r>
              <a:rPr lang="ru-RU" sz="1400" dirty="0"/>
              <a:t>Средний</a:t>
            </a:r>
          </a:p>
          <a:p>
            <a:r>
              <a:rPr lang="ru-RU" sz="1400" dirty="0"/>
              <a:t>контраст тем</a:t>
            </a:r>
          </a:p>
        </p:txBody>
      </p:sp>
      <p:sp>
        <p:nvSpPr>
          <p:cNvPr id="13" name="TextBox 12">
            <a:extLst>
              <a:ext uri="{FF2B5EF4-FFF2-40B4-BE49-F238E27FC236}">
                <a16:creationId xmlns:a16="http://schemas.microsoft.com/office/drawing/2014/main" id="{1902587E-CC3B-F542-BA1A-B6B7FBDB3D9C}"/>
              </a:ext>
            </a:extLst>
          </p:cNvPr>
          <p:cNvSpPr txBox="1"/>
          <p:nvPr/>
        </p:nvSpPr>
        <p:spPr>
          <a:xfrm rot="19800000">
            <a:off x="3422389" y="5993211"/>
            <a:ext cx="898579" cy="523220"/>
          </a:xfrm>
          <a:prstGeom prst="rect">
            <a:avLst/>
          </a:prstGeom>
          <a:noFill/>
        </p:spPr>
        <p:txBody>
          <a:bodyPr wrap="none" rtlCol="0">
            <a:spAutoFit/>
          </a:bodyPr>
          <a:lstStyle/>
          <a:p>
            <a:r>
              <a:rPr lang="ru-RU" sz="1400" dirty="0"/>
              <a:t>Контраст</a:t>
            </a:r>
          </a:p>
          <a:p>
            <a:r>
              <a:rPr lang="ru-RU" sz="1400" dirty="0"/>
              <a:t>по темам</a:t>
            </a:r>
          </a:p>
        </p:txBody>
      </p:sp>
      <p:sp>
        <p:nvSpPr>
          <p:cNvPr id="14" name="TextBox 13">
            <a:extLst>
              <a:ext uri="{FF2B5EF4-FFF2-40B4-BE49-F238E27FC236}">
                <a16:creationId xmlns:a16="http://schemas.microsoft.com/office/drawing/2014/main" id="{7D72F21E-9AA9-3841-A729-76D91E7777B8}"/>
              </a:ext>
            </a:extLst>
          </p:cNvPr>
          <p:cNvSpPr txBox="1"/>
          <p:nvPr/>
        </p:nvSpPr>
        <p:spPr>
          <a:xfrm rot="19800000">
            <a:off x="9023680" y="1927537"/>
            <a:ext cx="898579" cy="523220"/>
          </a:xfrm>
          <a:prstGeom prst="rect">
            <a:avLst/>
          </a:prstGeom>
          <a:noFill/>
        </p:spPr>
        <p:txBody>
          <a:bodyPr wrap="none" rtlCol="0">
            <a:spAutoFit/>
          </a:bodyPr>
          <a:lstStyle/>
          <a:p>
            <a:r>
              <a:rPr lang="ru-RU" sz="1400" dirty="0"/>
              <a:t>Чистота</a:t>
            </a:r>
          </a:p>
          <a:p>
            <a:r>
              <a:rPr lang="ru-RU" sz="1400" dirty="0"/>
              <a:t>по темам</a:t>
            </a:r>
          </a:p>
        </p:txBody>
      </p:sp>
      <p:sp>
        <p:nvSpPr>
          <p:cNvPr id="15" name="TextBox 14">
            <a:extLst>
              <a:ext uri="{FF2B5EF4-FFF2-40B4-BE49-F238E27FC236}">
                <a16:creationId xmlns:a16="http://schemas.microsoft.com/office/drawing/2014/main" id="{10D9DC55-3B73-7347-A795-B082663A6988}"/>
              </a:ext>
            </a:extLst>
          </p:cNvPr>
          <p:cNvSpPr txBox="1"/>
          <p:nvPr/>
        </p:nvSpPr>
        <p:spPr>
          <a:xfrm rot="19800000">
            <a:off x="8820480" y="6097060"/>
            <a:ext cx="898579" cy="523220"/>
          </a:xfrm>
          <a:prstGeom prst="rect">
            <a:avLst/>
          </a:prstGeom>
          <a:noFill/>
        </p:spPr>
        <p:txBody>
          <a:bodyPr wrap="none" rtlCol="0">
            <a:spAutoFit/>
          </a:bodyPr>
          <a:lstStyle/>
          <a:p>
            <a:r>
              <a:rPr lang="ru-RU" sz="1400" dirty="0"/>
              <a:t>Размер</a:t>
            </a:r>
          </a:p>
          <a:p>
            <a:r>
              <a:rPr lang="ru-RU" sz="1400" dirty="0"/>
              <a:t>по темам</a:t>
            </a:r>
          </a:p>
        </p:txBody>
      </p:sp>
      <p:sp>
        <p:nvSpPr>
          <p:cNvPr id="16" name="TextBox 15">
            <a:extLst>
              <a:ext uri="{FF2B5EF4-FFF2-40B4-BE49-F238E27FC236}">
                <a16:creationId xmlns:a16="http://schemas.microsoft.com/office/drawing/2014/main" id="{6247D933-857F-924D-95C8-43ACB2B592F3}"/>
              </a:ext>
            </a:extLst>
          </p:cNvPr>
          <p:cNvSpPr txBox="1"/>
          <p:nvPr/>
        </p:nvSpPr>
        <p:spPr>
          <a:xfrm rot="19800000">
            <a:off x="6332443" y="5976480"/>
            <a:ext cx="1065292" cy="523220"/>
          </a:xfrm>
          <a:prstGeom prst="rect">
            <a:avLst/>
          </a:prstGeom>
          <a:noFill/>
        </p:spPr>
        <p:txBody>
          <a:bodyPr wrap="none" rtlCol="0">
            <a:spAutoFit/>
          </a:bodyPr>
          <a:lstStyle/>
          <a:p>
            <a:r>
              <a:rPr lang="ru-RU" sz="1400" dirty="0"/>
              <a:t>Средний</a:t>
            </a:r>
          </a:p>
          <a:p>
            <a:r>
              <a:rPr lang="ru-RU" sz="1400" dirty="0"/>
              <a:t>размер тем</a:t>
            </a:r>
          </a:p>
        </p:txBody>
      </p:sp>
      <p:sp>
        <p:nvSpPr>
          <p:cNvPr id="19" name="Прямоугольник 18">
            <a:extLst>
              <a:ext uri="{FF2B5EF4-FFF2-40B4-BE49-F238E27FC236}">
                <a16:creationId xmlns:a16="http://schemas.microsoft.com/office/drawing/2014/main" id="{28158B39-333F-2740-A9FF-6DBFC3D3E3E6}"/>
              </a:ext>
            </a:extLst>
          </p:cNvPr>
          <p:cNvSpPr/>
          <p:nvPr/>
        </p:nvSpPr>
        <p:spPr>
          <a:xfrm>
            <a:off x="487387" y="3068569"/>
            <a:ext cx="100976" cy="49927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0" name="Прямоугольник 19">
            <a:extLst>
              <a:ext uri="{FF2B5EF4-FFF2-40B4-BE49-F238E27FC236}">
                <a16:creationId xmlns:a16="http://schemas.microsoft.com/office/drawing/2014/main" id="{21B70D7D-2798-CA4B-AD30-723F5E66C490}"/>
              </a:ext>
            </a:extLst>
          </p:cNvPr>
          <p:cNvSpPr/>
          <p:nvPr/>
        </p:nvSpPr>
        <p:spPr>
          <a:xfrm>
            <a:off x="2222748" y="3068569"/>
            <a:ext cx="100976" cy="49927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1" name="Прямоугольник 20">
            <a:extLst>
              <a:ext uri="{FF2B5EF4-FFF2-40B4-BE49-F238E27FC236}">
                <a16:creationId xmlns:a16="http://schemas.microsoft.com/office/drawing/2014/main" id="{E6AF3F21-11AF-3B47-9F58-C7BBAD577731}"/>
              </a:ext>
            </a:extLst>
          </p:cNvPr>
          <p:cNvSpPr/>
          <p:nvPr/>
        </p:nvSpPr>
        <p:spPr>
          <a:xfrm>
            <a:off x="3953298" y="2970612"/>
            <a:ext cx="100976" cy="68137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2" name="Прямоугольник 21">
            <a:extLst>
              <a:ext uri="{FF2B5EF4-FFF2-40B4-BE49-F238E27FC236}">
                <a16:creationId xmlns:a16="http://schemas.microsoft.com/office/drawing/2014/main" id="{BB8A1861-8401-124F-8BA3-665E6393A712}"/>
              </a:ext>
            </a:extLst>
          </p:cNvPr>
          <p:cNvSpPr/>
          <p:nvPr/>
        </p:nvSpPr>
        <p:spPr>
          <a:xfrm>
            <a:off x="5873204" y="2766324"/>
            <a:ext cx="74335" cy="102994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4" name="Прямоугольник 23">
            <a:extLst>
              <a:ext uri="{FF2B5EF4-FFF2-40B4-BE49-F238E27FC236}">
                <a16:creationId xmlns:a16="http://schemas.microsoft.com/office/drawing/2014/main" id="{68C67A3C-E792-3D4C-BD93-42DF920FE40C}"/>
              </a:ext>
            </a:extLst>
          </p:cNvPr>
          <p:cNvSpPr/>
          <p:nvPr/>
        </p:nvSpPr>
        <p:spPr>
          <a:xfrm>
            <a:off x="7591967" y="2914029"/>
            <a:ext cx="74335" cy="102994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5" name="Прямоугольник 24">
            <a:extLst>
              <a:ext uri="{FF2B5EF4-FFF2-40B4-BE49-F238E27FC236}">
                <a16:creationId xmlns:a16="http://schemas.microsoft.com/office/drawing/2014/main" id="{0E9BA1E1-EC15-BD43-8764-D115CFEE56DF}"/>
              </a:ext>
            </a:extLst>
          </p:cNvPr>
          <p:cNvSpPr/>
          <p:nvPr/>
        </p:nvSpPr>
        <p:spPr>
          <a:xfrm>
            <a:off x="7543579" y="4433374"/>
            <a:ext cx="74335" cy="102994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6" name="Прямоугольник 25">
            <a:extLst>
              <a:ext uri="{FF2B5EF4-FFF2-40B4-BE49-F238E27FC236}">
                <a16:creationId xmlns:a16="http://schemas.microsoft.com/office/drawing/2014/main" id="{A054A274-D8E9-AA4D-8921-78D005A6E158}"/>
              </a:ext>
            </a:extLst>
          </p:cNvPr>
          <p:cNvSpPr/>
          <p:nvPr/>
        </p:nvSpPr>
        <p:spPr>
          <a:xfrm>
            <a:off x="5819206" y="4438984"/>
            <a:ext cx="74335" cy="102994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7" name="Прямоугольник 26">
            <a:extLst>
              <a:ext uri="{FF2B5EF4-FFF2-40B4-BE49-F238E27FC236}">
                <a16:creationId xmlns:a16="http://schemas.microsoft.com/office/drawing/2014/main" id="{B1263DAD-8768-114F-901F-94FEE3252879}"/>
              </a:ext>
            </a:extLst>
          </p:cNvPr>
          <p:cNvSpPr/>
          <p:nvPr/>
        </p:nvSpPr>
        <p:spPr>
          <a:xfrm>
            <a:off x="511235" y="4337284"/>
            <a:ext cx="100976" cy="12669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8" name="Прямоугольник 27">
            <a:extLst>
              <a:ext uri="{FF2B5EF4-FFF2-40B4-BE49-F238E27FC236}">
                <a16:creationId xmlns:a16="http://schemas.microsoft.com/office/drawing/2014/main" id="{30FB6EFC-7F3E-A047-AC1C-539EB4C66B60}"/>
              </a:ext>
            </a:extLst>
          </p:cNvPr>
          <p:cNvSpPr/>
          <p:nvPr/>
        </p:nvSpPr>
        <p:spPr>
          <a:xfrm>
            <a:off x="871865" y="5795071"/>
            <a:ext cx="1294307" cy="963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9" name="Прямоугольник 28">
            <a:extLst>
              <a:ext uri="{FF2B5EF4-FFF2-40B4-BE49-F238E27FC236}">
                <a16:creationId xmlns:a16="http://schemas.microsoft.com/office/drawing/2014/main" id="{F9CB636E-EDA6-114E-98AF-05680AD807DE}"/>
              </a:ext>
            </a:extLst>
          </p:cNvPr>
          <p:cNvSpPr/>
          <p:nvPr/>
        </p:nvSpPr>
        <p:spPr>
          <a:xfrm>
            <a:off x="811092" y="4135689"/>
            <a:ext cx="1294307" cy="963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30" name="Прямоугольник 29">
            <a:extLst>
              <a:ext uri="{FF2B5EF4-FFF2-40B4-BE49-F238E27FC236}">
                <a16:creationId xmlns:a16="http://schemas.microsoft.com/office/drawing/2014/main" id="{9F2E993F-5678-3747-98BE-3ACF8B7B429D}"/>
              </a:ext>
            </a:extLst>
          </p:cNvPr>
          <p:cNvSpPr/>
          <p:nvPr/>
        </p:nvSpPr>
        <p:spPr>
          <a:xfrm>
            <a:off x="2403792" y="4111552"/>
            <a:ext cx="1294307" cy="963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31" name="Прямоугольник 30">
            <a:extLst>
              <a:ext uri="{FF2B5EF4-FFF2-40B4-BE49-F238E27FC236}">
                <a16:creationId xmlns:a16="http://schemas.microsoft.com/office/drawing/2014/main" id="{00BC74A3-E980-3844-8BFE-BC1DE888BC93}"/>
              </a:ext>
            </a:extLst>
          </p:cNvPr>
          <p:cNvSpPr/>
          <p:nvPr/>
        </p:nvSpPr>
        <p:spPr>
          <a:xfrm>
            <a:off x="4182592" y="4129143"/>
            <a:ext cx="1294307" cy="963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32" name="Прямоугольник 31">
            <a:extLst>
              <a:ext uri="{FF2B5EF4-FFF2-40B4-BE49-F238E27FC236}">
                <a16:creationId xmlns:a16="http://schemas.microsoft.com/office/drawing/2014/main" id="{6E980D64-33CF-C941-B612-379044CC19C4}"/>
              </a:ext>
            </a:extLst>
          </p:cNvPr>
          <p:cNvSpPr/>
          <p:nvPr/>
        </p:nvSpPr>
        <p:spPr>
          <a:xfrm>
            <a:off x="6116908" y="4119317"/>
            <a:ext cx="1294307" cy="963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33" name="Прямоугольник 32">
            <a:extLst>
              <a:ext uri="{FF2B5EF4-FFF2-40B4-BE49-F238E27FC236}">
                <a16:creationId xmlns:a16="http://schemas.microsoft.com/office/drawing/2014/main" id="{50DC4E01-64F1-4141-876A-4B90E812FA32}"/>
              </a:ext>
            </a:extLst>
          </p:cNvPr>
          <p:cNvSpPr/>
          <p:nvPr/>
        </p:nvSpPr>
        <p:spPr>
          <a:xfrm>
            <a:off x="1024265" y="5912746"/>
            <a:ext cx="1294307" cy="963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34" name="Прямоугольник 33">
            <a:extLst>
              <a:ext uri="{FF2B5EF4-FFF2-40B4-BE49-F238E27FC236}">
                <a16:creationId xmlns:a16="http://schemas.microsoft.com/office/drawing/2014/main" id="{0212531E-0202-604C-8B5E-B1C0109ED3F7}"/>
              </a:ext>
            </a:extLst>
          </p:cNvPr>
          <p:cNvSpPr/>
          <p:nvPr/>
        </p:nvSpPr>
        <p:spPr>
          <a:xfrm>
            <a:off x="6006221" y="5755464"/>
            <a:ext cx="1294307" cy="963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35" name="Прямоугольник 34">
            <a:extLst>
              <a:ext uri="{FF2B5EF4-FFF2-40B4-BE49-F238E27FC236}">
                <a16:creationId xmlns:a16="http://schemas.microsoft.com/office/drawing/2014/main" id="{D734894E-8869-3747-B620-38DB342FD46F}"/>
              </a:ext>
            </a:extLst>
          </p:cNvPr>
          <p:cNvSpPr/>
          <p:nvPr/>
        </p:nvSpPr>
        <p:spPr>
          <a:xfrm>
            <a:off x="7969937" y="5707312"/>
            <a:ext cx="2918716" cy="38355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36" name="Прямоугольник 35">
            <a:extLst>
              <a:ext uri="{FF2B5EF4-FFF2-40B4-BE49-F238E27FC236}">
                <a16:creationId xmlns:a16="http://schemas.microsoft.com/office/drawing/2014/main" id="{80B31579-6ED7-5440-B675-87EFAF518993}"/>
              </a:ext>
            </a:extLst>
          </p:cNvPr>
          <p:cNvSpPr/>
          <p:nvPr/>
        </p:nvSpPr>
        <p:spPr>
          <a:xfrm>
            <a:off x="7937931" y="4033665"/>
            <a:ext cx="2918716" cy="24101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37" name="TextBox 36">
            <a:extLst>
              <a:ext uri="{FF2B5EF4-FFF2-40B4-BE49-F238E27FC236}">
                <a16:creationId xmlns:a16="http://schemas.microsoft.com/office/drawing/2014/main" id="{3C87F169-932F-2949-9C91-A6E1819B4030}"/>
              </a:ext>
            </a:extLst>
          </p:cNvPr>
          <p:cNvSpPr txBox="1"/>
          <p:nvPr/>
        </p:nvSpPr>
        <p:spPr>
          <a:xfrm>
            <a:off x="846695" y="4089375"/>
            <a:ext cx="1133644" cy="215444"/>
          </a:xfrm>
          <a:prstGeom prst="rect">
            <a:avLst/>
          </a:prstGeom>
          <a:noFill/>
        </p:spPr>
        <p:txBody>
          <a:bodyPr wrap="none" rtlCol="0">
            <a:spAutoFit/>
          </a:bodyPr>
          <a:lstStyle/>
          <a:p>
            <a:r>
              <a:rPr lang="ru-RU" sz="800" dirty="0"/>
              <a:t>Количество итераций</a:t>
            </a:r>
          </a:p>
        </p:txBody>
      </p:sp>
      <p:sp>
        <p:nvSpPr>
          <p:cNvPr id="38" name="TextBox 37">
            <a:extLst>
              <a:ext uri="{FF2B5EF4-FFF2-40B4-BE49-F238E27FC236}">
                <a16:creationId xmlns:a16="http://schemas.microsoft.com/office/drawing/2014/main" id="{38ED17A6-ED16-BA45-9975-A013D636E128}"/>
              </a:ext>
            </a:extLst>
          </p:cNvPr>
          <p:cNvSpPr txBox="1"/>
          <p:nvPr/>
        </p:nvSpPr>
        <p:spPr>
          <a:xfrm>
            <a:off x="2632115" y="4076118"/>
            <a:ext cx="1133644" cy="215444"/>
          </a:xfrm>
          <a:prstGeom prst="rect">
            <a:avLst/>
          </a:prstGeom>
          <a:noFill/>
        </p:spPr>
        <p:txBody>
          <a:bodyPr wrap="none" rtlCol="0">
            <a:spAutoFit/>
          </a:bodyPr>
          <a:lstStyle/>
          <a:p>
            <a:r>
              <a:rPr lang="ru-RU" sz="800" dirty="0"/>
              <a:t>Количество итераций</a:t>
            </a:r>
          </a:p>
        </p:txBody>
      </p:sp>
      <p:sp>
        <p:nvSpPr>
          <p:cNvPr id="39" name="TextBox 38">
            <a:extLst>
              <a:ext uri="{FF2B5EF4-FFF2-40B4-BE49-F238E27FC236}">
                <a16:creationId xmlns:a16="http://schemas.microsoft.com/office/drawing/2014/main" id="{8DC162CB-1D3E-8E40-9577-06CC2693E0EB}"/>
              </a:ext>
            </a:extLst>
          </p:cNvPr>
          <p:cNvSpPr txBox="1"/>
          <p:nvPr/>
        </p:nvSpPr>
        <p:spPr>
          <a:xfrm>
            <a:off x="4317400" y="4073100"/>
            <a:ext cx="1133644" cy="215444"/>
          </a:xfrm>
          <a:prstGeom prst="rect">
            <a:avLst/>
          </a:prstGeom>
          <a:noFill/>
        </p:spPr>
        <p:txBody>
          <a:bodyPr wrap="none" rtlCol="0">
            <a:spAutoFit/>
          </a:bodyPr>
          <a:lstStyle/>
          <a:p>
            <a:r>
              <a:rPr lang="ru-RU" sz="800" dirty="0"/>
              <a:t>Количество итераций</a:t>
            </a:r>
          </a:p>
        </p:txBody>
      </p:sp>
      <p:sp>
        <p:nvSpPr>
          <p:cNvPr id="40" name="TextBox 39">
            <a:extLst>
              <a:ext uri="{FF2B5EF4-FFF2-40B4-BE49-F238E27FC236}">
                <a16:creationId xmlns:a16="http://schemas.microsoft.com/office/drawing/2014/main" id="{6B5CED37-B4EE-F44E-8BAE-1563ED8C6F9E}"/>
              </a:ext>
            </a:extLst>
          </p:cNvPr>
          <p:cNvSpPr txBox="1"/>
          <p:nvPr/>
        </p:nvSpPr>
        <p:spPr>
          <a:xfrm>
            <a:off x="898381" y="5741786"/>
            <a:ext cx="1133644" cy="215444"/>
          </a:xfrm>
          <a:prstGeom prst="rect">
            <a:avLst/>
          </a:prstGeom>
          <a:noFill/>
        </p:spPr>
        <p:txBody>
          <a:bodyPr wrap="none" rtlCol="0">
            <a:spAutoFit/>
          </a:bodyPr>
          <a:lstStyle/>
          <a:p>
            <a:r>
              <a:rPr lang="ru-RU" sz="800" dirty="0"/>
              <a:t>Количество итераций</a:t>
            </a:r>
          </a:p>
        </p:txBody>
      </p:sp>
      <p:sp>
        <p:nvSpPr>
          <p:cNvPr id="41" name="TextBox 40">
            <a:extLst>
              <a:ext uri="{FF2B5EF4-FFF2-40B4-BE49-F238E27FC236}">
                <a16:creationId xmlns:a16="http://schemas.microsoft.com/office/drawing/2014/main" id="{DDD16158-D5C6-834F-8EA1-7DC78B357A4F}"/>
              </a:ext>
            </a:extLst>
          </p:cNvPr>
          <p:cNvSpPr txBox="1"/>
          <p:nvPr/>
        </p:nvSpPr>
        <p:spPr>
          <a:xfrm>
            <a:off x="6197239" y="4073100"/>
            <a:ext cx="1133644" cy="215444"/>
          </a:xfrm>
          <a:prstGeom prst="rect">
            <a:avLst/>
          </a:prstGeom>
          <a:noFill/>
        </p:spPr>
        <p:txBody>
          <a:bodyPr wrap="none" rtlCol="0">
            <a:spAutoFit/>
          </a:bodyPr>
          <a:lstStyle/>
          <a:p>
            <a:r>
              <a:rPr lang="ru-RU" sz="800" dirty="0"/>
              <a:t>Количество итераций</a:t>
            </a:r>
          </a:p>
        </p:txBody>
      </p:sp>
      <p:sp>
        <p:nvSpPr>
          <p:cNvPr id="42" name="TextBox 41">
            <a:extLst>
              <a:ext uri="{FF2B5EF4-FFF2-40B4-BE49-F238E27FC236}">
                <a16:creationId xmlns:a16="http://schemas.microsoft.com/office/drawing/2014/main" id="{018CE584-0DF3-C740-828E-8EAD75B65A61}"/>
              </a:ext>
            </a:extLst>
          </p:cNvPr>
          <p:cNvSpPr txBox="1"/>
          <p:nvPr/>
        </p:nvSpPr>
        <p:spPr>
          <a:xfrm>
            <a:off x="6211047" y="5744044"/>
            <a:ext cx="1133644" cy="215444"/>
          </a:xfrm>
          <a:prstGeom prst="rect">
            <a:avLst/>
          </a:prstGeom>
          <a:noFill/>
        </p:spPr>
        <p:txBody>
          <a:bodyPr wrap="none" rtlCol="0">
            <a:spAutoFit/>
          </a:bodyPr>
          <a:lstStyle/>
          <a:p>
            <a:r>
              <a:rPr lang="ru-RU" sz="800" dirty="0"/>
              <a:t>Количество итераций</a:t>
            </a:r>
          </a:p>
        </p:txBody>
      </p:sp>
      <p:sp>
        <p:nvSpPr>
          <p:cNvPr id="43" name="TextBox 42">
            <a:extLst>
              <a:ext uri="{FF2B5EF4-FFF2-40B4-BE49-F238E27FC236}">
                <a16:creationId xmlns:a16="http://schemas.microsoft.com/office/drawing/2014/main" id="{648547E5-201C-074F-A120-CE25F2658745}"/>
              </a:ext>
            </a:extLst>
          </p:cNvPr>
          <p:cNvSpPr txBox="1"/>
          <p:nvPr/>
        </p:nvSpPr>
        <p:spPr>
          <a:xfrm>
            <a:off x="9217538" y="4035573"/>
            <a:ext cx="423514" cy="215444"/>
          </a:xfrm>
          <a:prstGeom prst="rect">
            <a:avLst/>
          </a:prstGeom>
          <a:noFill/>
        </p:spPr>
        <p:txBody>
          <a:bodyPr wrap="none" rtlCol="0">
            <a:spAutoFit/>
          </a:bodyPr>
          <a:lstStyle/>
          <a:p>
            <a:r>
              <a:rPr lang="ru-RU" sz="800" dirty="0"/>
              <a:t>Темы</a:t>
            </a:r>
          </a:p>
        </p:txBody>
      </p:sp>
      <p:sp>
        <p:nvSpPr>
          <p:cNvPr id="44" name="TextBox 43">
            <a:extLst>
              <a:ext uri="{FF2B5EF4-FFF2-40B4-BE49-F238E27FC236}">
                <a16:creationId xmlns:a16="http://schemas.microsoft.com/office/drawing/2014/main" id="{238C8243-BEB0-7D4D-944D-DF1321CCC9BE}"/>
              </a:ext>
            </a:extLst>
          </p:cNvPr>
          <p:cNvSpPr txBox="1"/>
          <p:nvPr/>
        </p:nvSpPr>
        <p:spPr>
          <a:xfrm>
            <a:off x="9181947" y="5674556"/>
            <a:ext cx="423514" cy="215444"/>
          </a:xfrm>
          <a:prstGeom prst="rect">
            <a:avLst/>
          </a:prstGeom>
          <a:noFill/>
        </p:spPr>
        <p:txBody>
          <a:bodyPr wrap="none" rtlCol="0">
            <a:spAutoFit/>
          </a:bodyPr>
          <a:lstStyle/>
          <a:p>
            <a:r>
              <a:rPr lang="ru-RU" sz="800" dirty="0"/>
              <a:t>Темы</a:t>
            </a:r>
          </a:p>
        </p:txBody>
      </p:sp>
      <p:sp>
        <p:nvSpPr>
          <p:cNvPr id="45" name="Прямоугольник 44">
            <a:extLst>
              <a:ext uri="{FF2B5EF4-FFF2-40B4-BE49-F238E27FC236}">
                <a16:creationId xmlns:a16="http://schemas.microsoft.com/office/drawing/2014/main" id="{ABEAE1DD-EC4F-534D-AF39-E00590A783AB}"/>
              </a:ext>
            </a:extLst>
          </p:cNvPr>
          <p:cNvSpPr/>
          <p:nvPr/>
        </p:nvSpPr>
        <p:spPr>
          <a:xfrm>
            <a:off x="2581727" y="5689688"/>
            <a:ext cx="2918716" cy="25778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46" name="TextBox 45">
            <a:extLst>
              <a:ext uri="{FF2B5EF4-FFF2-40B4-BE49-F238E27FC236}">
                <a16:creationId xmlns:a16="http://schemas.microsoft.com/office/drawing/2014/main" id="{9872DADC-BC6E-2247-BECE-1E7717A9921B}"/>
              </a:ext>
            </a:extLst>
          </p:cNvPr>
          <p:cNvSpPr txBox="1"/>
          <p:nvPr/>
        </p:nvSpPr>
        <p:spPr>
          <a:xfrm>
            <a:off x="3770803" y="5695893"/>
            <a:ext cx="423514" cy="215444"/>
          </a:xfrm>
          <a:prstGeom prst="rect">
            <a:avLst/>
          </a:prstGeom>
          <a:noFill/>
        </p:spPr>
        <p:txBody>
          <a:bodyPr wrap="none" rtlCol="0">
            <a:spAutoFit/>
          </a:bodyPr>
          <a:lstStyle/>
          <a:p>
            <a:r>
              <a:rPr lang="ru-RU" sz="800" dirty="0"/>
              <a:t>Темы</a:t>
            </a:r>
          </a:p>
        </p:txBody>
      </p:sp>
    </p:spTree>
    <p:extLst>
      <p:ext uri="{BB962C8B-B14F-4D97-AF65-F5344CB8AC3E}">
        <p14:creationId xmlns:p14="http://schemas.microsoft.com/office/powerpoint/2010/main" val="3327052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a:extLst>
              <a:ext uri="{FF2B5EF4-FFF2-40B4-BE49-F238E27FC236}">
                <a16:creationId xmlns:a16="http://schemas.microsoft.com/office/drawing/2014/main" id="{6616966A-807D-9544-9317-28AB4CDC601A}"/>
              </a:ext>
            </a:extLst>
          </p:cNvPr>
          <p:cNvPicPr>
            <a:picLocks noChangeAspect="1"/>
          </p:cNvPicPr>
          <p:nvPr/>
        </p:nvPicPr>
        <p:blipFill rotWithShape="1">
          <a:blip r:embed="rId2"/>
          <a:srcRect l="11561" t="8722" r="11385" b="28706"/>
          <a:stretch/>
        </p:blipFill>
        <p:spPr>
          <a:xfrm>
            <a:off x="391886" y="761969"/>
            <a:ext cx="9542164" cy="5475545"/>
          </a:xfrm>
          <a:prstGeom prst="rect">
            <a:avLst/>
          </a:prstGeom>
        </p:spPr>
      </p:pic>
      <p:sp>
        <p:nvSpPr>
          <p:cNvPr id="3" name="Прямоугольник 2">
            <a:extLst>
              <a:ext uri="{FF2B5EF4-FFF2-40B4-BE49-F238E27FC236}">
                <a16:creationId xmlns:a16="http://schemas.microsoft.com/office/drawing/2014/main" id="{5EDAA192-3B5F-4EAA-92D4-557BC9227285}"/>
              </a:ext>
            </a:extLst>
          </p:cNvPr>
          <p:cNvSpPr/>
          <p:nvPr/>
        </p:nvSpPr>
        <p:spPr>
          <a:xfrm>
            <a:off x="257669" y="238749"/>
            <a:ext cx="2353529" cy="523220"/>
          </a:xfrm>
          <a:prstGeom prst="rect">
            <a:avLst/>
          </a:prstGeom>
        </p:spPr>
        <p:txBody>
          <a:bodyPr wrap="none">
            <a:spAutoFit/>
          </a:bodyPr>
          <a:lstStyle/>
          <a:p>
            <a:r>
              <a:rPr lang="ru-RU" sz="2800" dirty="0">
                <a:latin typeface="+mj-lt"/>
              </a:rPr>
              <a:t>Исследование</a:t>
            </a:r>
          </a:p>
        </p:txBody>
      </p:sp>
      <p:sp>
        <p:nvSpPr>
          <p:cNvPr id="5" name="Прямоугольник 4">
            <a:extLst>
              <a:ext uri="{FF2B5EF4-FFF2-40B4-BE49-F238E27FC236}">
                <a16:creationId xmlns:a16="http://schemas.microsoft.com/office/drawing/2014/main" id="{15AE3B60-BF9A-CE49-802E-4E14683C6876}"/>
              </a:ext>
            </a:extLst>
          </p:cNvPr>
          <p:cNvSpPr/>
          <p:nvPr/>
        </p:nvSpPr>
        <p:spPr>
          <a:xfrm>
            <a:off x="11474005" y="6473428"/>
            <a:ext cx="736099" cy="369332"/>
          </a:xfrm>
          <a:prstGeom prst="rect">
            <a:avLst/>
          </a:prstGeom>
        </p:spPr>
        <p:txBody>
          <a:bodyPr wrap="none">
            <a:spAutoFit/>
          </a:bodyPr>
          <a:lstStyle/>
          <a:p>
            <a:r>
              <a:rPr lang="ru-RU" dirty="0">
                <a:latin typeface="+mj-lt"/>
              </a:rPr>
              <a:t>1</a:t>
            </a:r>
            <a:r>
              <a:rPr lang="en-US" dirty="0">
                <a:latin typeface="+mj-lt"/>
              </a:rPr>
              <a:t>1</a:t>
            </a:r>
            <a:r>
              <a:rPr lang="ru-RU" dirty="0">
                <a:latin typeface="+mj-lt"/>
              </a:rPr>
              <a:t>/</a:t>
            </a:r>
            <a:r>
              <a:rPr lang="en-US" dirty="0">
                <a:latin typeface="+mj-lt"/>
              </a:rPr>
              <a:t>1</a:t>
            </a:r>
            <a:r>
              <a:rPr lang="ru-RU" dirty="0">
                <a:latin typeface="+mj-lt"/>
              </a:rPr>
              <a:t>5</a:t>
            </a:r>
          </a:p>
        </p:txBody>
      </p:sp>
      <p:sp>
        <p:nvSpPr>
          <p:cNvPr id="2" name="TextBox 1">
            <a:extLst>
              <a:ext uri="{FF2B5EF4-FFF2-40B4-BE49-F238E27FC236}">
                <a16:creationId xmlns:a16="http://schemas.microsoft.com/office/drawing/2014/main" id="{97069D7F-7FC1-B945-9408-94ED35DE8400}"/>
              </a:ext>
            </a:extLst>
          </p:cNvPr>
          <p:cNvSpPr txBox="1"/>
          <p:nvPr/>
        </p:nvSpPr>
        <p:spPr>
          <a:xfrm>
            <a:off x="9980597" y="1882067"/>
            <a:ext cx="1971917" cy="2585323"/>
          </a:xfrm>
          <a:prstGeom prst="rect">
            <a:avLst/>
          </a:prstGeom>
          <a:noFill/>
        </p:spPr>
        <p:txBody>
          <a:bodyPr wrap="square" rtlCol="0">
            <a:spAutoFit/>
          </a:bodyPr>
          <a:lstStyle/>
          <a:p>
            <a:r>
              <a:rPr lang="ru-RU" dirty="0"/>
              <a:t>Рекомендуется применять регуляризаторы последовательно</a:t>
            </a:r>
            <a:r>
              <a:rPr lang="en-US" dirty="0"/>
              <a:t>.</a:t>
            </a:r>
          </a:p>
          <a:p>
            <a:endParaRPr lang="ru-RU" dirty="0"/>
          </a:p>
          <a:p>
            <a:r>
              <a:rPr lang="ru-RU" dirty="0"/>
              <a:t>Рекомендуемый порядок регуляризаторов:</a:t>
            </a:r>
            <a:endParaRPr lang="en-US" dirty="0"/>
          </a:p>
          <a:p>
            <a:r>
              <a:rPr lang="en-US" dirty="0"/>
              <a:t>sp, st, dp.</a:t>
            </a:r>
            <a:endParaRPr lang="ru-RU" dirty="0"/>
          </a:p>
        </p:txBody>
      </p:sp>
      <p:cxnSp>
        <p:nvCxnSpPr>
          <p:cNvPr id="6" name="Прямая соединительная линия 5">
            <a:extLst>
              <a:ext uri="{FF2B5EF4-FFF2-40B4-BE49-F238E27FC236}">
                <a16:creationId xmlns:a16="http://schemas.microsoft.com/office/drawing/2014/main" id="{1A8D20CD-BF2E-1F4E-B30F-1804CCD8D53A}"/>
              </a:ext>
            </a:extLst>
          </p:cNvPr>
          <p:cNvCxnSpPr>
            <a:cxnSpLocks/>
          </p:cNvCxnSpPr>
          <p:nvPr/>
        </p:nvCxnSpPr>
        <p:spPr>
          <a:xfrm>
            <a:off x="257669" y="2590800"/>
            <a:ext cx="8708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a:extLst>
              <a:ext uri="{FF2B5EF4-FFF2-40B4-BE49-F238E27FC236}">
                <a16:creationId xmlns:a16="http://schemas.microsoft.com/office/drawing/2014/main" id="{D2D2CDE9-7DF6-6740-A453-52F41026775A}"/>
              </a:ext>
            </a:extLst>
          </p:cNvPr>
          <p:cNvCxnSpPr>
            <a:cxnSpLocks/>
          </p:cNvCxnSpPr>
          <p:nvPr/>
        </p:nvCxnSpPr>
        <p:spPr>
          <a:xfrm>
            <a:off x="257669" y="4223657"/>
            <a:ext cx="8708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Овал 9">
            <a:extLst>
              <a:ext uri="{FF2B5EF4-FFF2-40B4-BE49-F238E27FC236}">
                <a16:creationId xmlns:a16="http://schemas.microsoft.com/office/drawing/2014/main" id="{13D0BE7F-E801-F14F-ADCB-64E944CB8112}"/>
              </a:ext>
            </a:extLst>
          </p:cNvPr>
          <p:cNvSpPr/>
          <p:nvPr/>
        </p:nvSpPr>
        <p:spPr>
          <a:xfrm>
            <a:off x="3679371" y="2264229"/>
            <a:ext cx="740229" cy="250371"/>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Овал 10">
            <a:extLst>
              <a:ext uri="{FF2B5EF4-FFF2-40B4-BE49-F238E27FC236}">
                <a16:creationId xmlns:a16="http://schemas.microsoft.com/office/drawing/2014/main" id="{C149F828-3830-EF4D-88CA-1F37001938EC}"/>
              </a:ext>
            </a:extLst>
          </p:cNvPr>
          <p:cNvSpPr/>
          <p:nvPr/>
        </p:nvSpPr>
        <p:spPr>
          <a:xfrm>
            <a:off x="3494314" y="3891674"/>
            <a:ext cx="925286" cy="250371"/>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Скругленный прямоугольник 12">
            <a:extLst>
              <a:ext uri="{FF2B5EF4-FFF2-40B4-BE49-F238E27FC236}">
                <a16:creationId xmlns:a16="http://schemas.microsoft.com/office/drawing/2014/main" id="{E221DBBC-C3C6-6241-B482-DC500E9329BA}"/>
              </a:ext>
            </a:extLst>
          </p:cNvPr>
          <p:cNvSpPr/>
          <p:nvPr/>
        </p:nvSpPr>
        <p:spPr>
          <a:xfrm>
            <a:off x="381000" y="5508171"/>
            <a:ext cx="9588711" cy="228600"/>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TextBox 13">
            <a:extLst>
              <a:ext uri="{FF2B5EF4-FFF2-40B4-BE49-F238E27FC236}">
                <a16:creationId xmlns:a16="http://schemas.microsoft.com/office/drawing/2014/main" id="{E0BA4433-53DE-CA4C-8011-6278A2D6A1BE}"/>
              </a:ext>
            </a:extLst>
          </p:cNvPr>
          <p:cNvSpPr txBox="1"/>
          <p:nvPr/>
        </p:nvSpPr>
        <p:spPr>
          <a:xfrm>
            <a:off x="795119" y="823524"/>
            <a:ext cx="2078454" cy="461665"/>
          </a:xfrm>
          <a:prstGeom prst="rect">
            <a:avLst/>
          </a:prstGeom>
          <a:solidFill>
            <a:schemeClr val="bg1"/>
          </a:solidFill>
        </p:spPr>
        <p:txBody>
          <a:bodyPr wrap="none" rtlCol="0">
            <a:spAutoFit/>
          </a:bodyPr>
          <a:lstStyle/>
          <a:p>
            <a:pPr algn="ctr"/>
            <a:r>
              <a:rPr lang="ru-RU" sz="1200" dirty="0"/>
              <a:t>Название модели</a:t>
            </a:r>
          </a:p>
          <a:p>
            <a:pPr algn="ctr"/>
            <a:r>
              <a:rPr lang="ru-RU" sz="1200" dirty="0"/>
              <a:t>коллекция + регуляризаторы</a:t>
            </a:r>
          </a:p>
        </p:txBody>
      </p:sp>
    </p:spTree>
    <p:extLst>
      <p:ext uri="{BB962C8B-B14F-4D97-AF65-F5344CB8AC3E}">
        <p14:creationId xmlns:p14="http://schemas.microsoft.com/office/powerpoint/2010/main" val="2970604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43FB4B93-9F6E-4B00-8686-4F502978DAC8}"/>
              </a:ext>
            </a:extLst>
          </p:cNvPr>
          <p:cNvSpPr/>
          <p:nvPr/>
        </p:nvSpPr>
        <p:spPr>
          <a:xfrm>
            <a:off x="248078" y="234948"/>
            <a:ext cx="3403496" cy="523220"/>
          </a:xfrm>
          <a:prstGeom prst="rect">
            <a:avLst/>
          </a:prstGeom>
        </p:spPr>
        <p:txBody>
          <a:bodyPr wrap="none">
            <a:spAutoFit/>
          </a:bodyPr>
          <a:lstStyle/>
          <a:p>
            <a:r>
              <a:rPr lang="ru-RU" sz="2800" dirty="0">
                <a:latin typeface="+mj-lt"/>
              </a:rPr>
              <a:t>Метрики для модели</a:t>
            </a:r>
          </a:p>
        </p:txBody>
      </p:sp>
      <p:sp>
        <p:nvSpPr>
          <p:cNvPr id="3" name="Прямоугольник 2">
            <a:extLst>
              <a:ext uri="{FF2B5EF4-FFF2-40B4-BE49-F238E27FC236}">
                <a16:creationId xmlns:a16="http://schemas.microsoft.com/office/drawing/2014/main" id="{5D724F36-6A89-C44B-B62B-BC5B416C15D9}"/>
              </a:ext>
            </a:extLst>
          </p:cNvPr>
          <p:cNvSpPr/>
          <p:nvPr/>
        </p:nvSpPr>
        <p:spPr>
          <a:xfrm>
            <a:off x="11474005" y="6473428"/>
            <a:ext cx="736099" cy="369332"/>
          </a:xfrm>
          <a:prstGeom prst="rect">
            <a:avLst/>
          </a:prstGeom>
        </p:spPr>
        <p:txBody>
          <a:bodyPr wrap="none">
            <a:spAutoFit/>
          </a:bodyPr>
          <a:lstStyle/>
          <a:p>
            <a:r>
              <a:rPr lang="ru-RU" dirty="0">
                <a:latin typeface="+mj-lt"/>
              </a:rPr>
              <a:t>12/15</a:t>
            </a:r>
          </a:p>
        </p:txBody>
      </p:sp>
      <p:sp>
        <p:nvSpPr>
          <p:cNvPr id="4" name="TextBox 3">
            <a:extLst>
              <a:ext uri="{FF2B5EF4-FFF2-40B4-BE49-F238E27FC236}">
                <a16:creationId xmlns:a16="http://schemas.microsoft.com/office/drawing/2014/main" id="{73069A76-496B-5B41-A055-A93617C6CD4B}"/>
              </a:ext>
            </a:extLst>
          </p:cNvPr>
          <p:cNvSpPr txBox="1"/>
          <p:nvPr/>
        </p:nvSpPr>
        <p:spPr>
          <a:xfrm>
            <a:off x="3809347" y="5831016"/>
            <a:ext cx="3593291" cy="369332"/>
          </a:xfrm>
          <a:prstGeom prst="rect">
            <a:avLst/>
          </a:prstGeom>
          <a:noFill/>
        </p:spPr>
        <p:txBody>
          <a:bodyPr wrap="none" rtlCol="0">
            <a:spAutoFit/>
          </a:bodyPr>
          <a:lstStyle/>
          <a:p>
            <a:r>
              <a:rPr lang="en" dirty="0">
                <a:latin typeface="+mj-lt"/>
              </a:rPr>
              <a:t>4_2_ria_24000_100t_plsa+sp+st+dp</a:t>
            </a:r>
            <a:endParaRPr lang="ru-RU" dirty="0">
              <a:latin typeface="+mj-lt"/>
            </a:endParaRPr>
          </a:p>
        </p:txBody>
      </p:sp>
      <p:pic>
        <p:nvPicPr>
          <p:cNvPr id="6" name="Рисунок 5">
            <a:extLst>
              <a:ext uri="{FF2B5EF4-FFF2-40B4-BE49-F238E27FC236}">
                <a16:creationId xmlns:a16="http://schemas.microsoft.com/office/drawing/2014/main" id="{3B6E036A-AD87-6643-9AB5-2D122F7DEFBD}"/>
              </a:ext>
            </a:extLst>
          </p:cNvPr>
          <p:cNvPicPr>
            <a:picLocks noChangeAspect="1"/>
          </p:cNvPicPr>
          <p:nvPr/>
        </p:nvPicPr>
        <p:blipFill>
          <a:blip r:embed="rId2"/>
          <a:stretch>
            <a:fillRect/>
          </a:stretch>
        </p:blipFill>
        <p:spPr>
          <a:xfrm>
            <a:off x="2044723" y="1004594"/>
            <a:ext cx="7122540" cy="2288816"/>
          </a:xfrm>
          <a:prstGeom prst="rect">
            <a:avLst/>
          </a:prstGeom>
        </p:spPr>
      </p:pic>
      <p:pic>
        <p:nvPicPr>
          <p:cNvPr id="8" name="Рисунок 7">
            <a:extLst>
              <a:ext uri="{FF2B5EF4-FFF2-40B4-BE49-F238E27FC236}">
                <a16:creationId xmlns:a16="http://schemas.microsoft.com/office/drawing/2014/main" id="{D28B19A3-7099-EB49-8B34-BCCD86825219}"/>
              </a:ext>
            </a:extLst>
          </p:cNvPr>
          <p:cNvPicPr>
            <a:picLocks noChangeAspect="1"/>
          </p:cNvPicPr>
          <p:nvPr/>
        </p:nvPicPr>
        <p:blipFill>
          <a:blip r:embed="rId3"/>
          <a:stretch>
            <a:fillRect/>
          </a:stretch>
        </p:blipFill>
        <p:spPr>
          <a:xfrm>
            <a:off x="1989900" y="3387435"/>
            <a:ext cx="2476158" cy="2288816"/>
          </a:xfrm>
          <a:prstGeom prst="rect">
            <a:avLst/>
          </a:prstGeom>
        </p:spPr>
      </p:pic>
      <p:pic>
        <p:nvPicPr>
          <p:cNvPr id="10" name="Рисунок 9">
            <a:extLst>
              <a:ext uri="{FF2B5EF4-FFF2-40B4-BE49-F238E27FC236}">
                <a16:creationId xmlns:a16="http://schemas.microsoft.com/office/drawing/2014/main" id="{2A7C4B7F-5461-1441-BF36-8728279821CB}"/>
              </a:ext>
            </a:extLst>
          </p:cNvPr>
          <p:cNvPicPr>
            <a:picLocks noChangeAspect="1"/>
          </p:cNvPicPr>
          <p:nvPr/>
        </p:nvPicPr>
        <p:blipFill>
          <a:blip r:embed="rId4"/>
          <a:stretch>
            <a:fillRect/>
          </a:stretch>
        </p:blipFill>
        <p:spPr>
          <a:xfrm>
            <a:off x="4536625" y="3429000"/>
            <a:ext cx="4655385" cy="1974273"/>
          </a:xfrm>
          <a:prstGeom prst="rect">
            <a:avLst/>
          </a:prstGeom>
        </p:spPr>
      </p:pic>
      <p:sp>
        <p:nvSpPr>
          <p:cNvPr id="5" name="Прямоугольник 4">
            <a:extLst>
              <a:ext uri="{FF2B5EF4-FFF2-40B4-BE49-F238E27FC236}">
                <a16:creationId xmlns:a16="http://schemas.microsoft.com/office/drawing/2014/main" id="{3DCF6D71-166C-F749-958C-39BFCE0451D4}"/>
              </a:ext>
            </a:extLst>
          </p:cNvPr>
          <p:cNvSpPr/>
          <p:nvPr/>
        </p:nvSpPr>
        <p:spPr>
          <a:xfrm>
            <a:off x="4910959" y="3308487"/>
            <a:ext cx="4146331" cy="135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8">
            <a:extLst>
              <a:ext uri="{FF2B5EF4-FFF2-40B4-BE49-F238E27FC236}">
                <a16:creationId xmlns:a16="http://schemas.microsoft.com/office/drawing/2014/main" id="{702E7B26-E369-A448-A0EE-A7EADF36F370}"/>
              </a:ext>
            </a:extLst>
          </p:cNvPr>
          <p:cNvSpPr/>
          <p:nvPr/>
        </p:nvSpPr>
        <p:spPr>
          <a:xfrm>
            <a:off x="2747048" y="5520843"/>
            <a:ext cx="1294307" cy="15540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11" name="Прямоугольник 10">
            <a:extLst>
              <a:ext uri="{FF2B5EF4-FFF2-40B4-BE49-F238E27FC236}">
                <a16:creationId xmlns:a16="http://schemas.microsoft.com/office/drawing/2014/main" id="{64A7D672-7506-6E41-8A39-C2FBAA3E9474}"/>
              </a:ext>
            </a:extLst>
          </p:cNvPr>
          <p:cNvSpPr/>
          <p:nvPr/>
        </p:nvSpPr>
        <p:spPr>
          <a:xfrm>
            <a:off x="2782332" y="3166510"/>
            <a:ext cx="1294307" cy="15540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12" name="Прямоугольник 11">
            <a:extLst>
              <a:ext uri="{FF2B5EF4-FFF2-40B4-BE49-F238E27FC236}">
                <a16:creationId xmlns:a16="http://schemas.microsoft.com/office/drawing/2014/main" id="{EDB20B85-420A-6D42-9965-5CC9A194A44A}"/>
              </a:ext>
            </a:extLst>
          </p:cNvPr>
          <p:cNvSpPr/>
          <p:nvPr/>
        </p:nvSpPr>
        <p:spPr>
          <a:xfrm>
            <a:off x="5121787" y="3178810"/>
            <a:ext cx="1294307" cy="15540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13" name="Прямоугольник 12">
            <a:extLst>
              <a:ext uri="{FF2B5EF4-FFF2-40B4-BE49-F238E27FC236}">
                <a16:creationId xmlns:a16="http://schemas.microsoft.com/office/drawing/2014/main" id="{2E41514F-FFEB-474F-82F5-DB9711700378}"/>
              </a:ext>
            </a:extLst>
          </p:cNvPr>
          <p:cNvSpPr/>
          <p:nvPr/>
        </p:nvSpPr>
        <p:spPr>
          <a:xfrm>
            <a:off x="7619632" y="3128093"/>
            <a:ext cx="1294307" cy="15540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14" name="TextBox 13">
            <a:extLst>
              <a:ext uri="{FF2B5EF4-FFF2-40B4-BE49-F238E27FC236}">
                <a16:creationId xmlns:a16="http://schemas.microsoft.com/office/drawing/2014/main" id="{D6BCD8B1-EABC-6B47-B9F3-278DECD72608}"/>
              </a:ext>
            </a:extLst>
          </p:cNvPr>
          <p:cNvSpPr txBox="1"/>
          <p:nvPr/>
        </p:nvSpPr>
        <p:spPr>
          <a:xfrm>
            <a:off x="2827379" y="5538190"/>
            <a:ext cx="1133644" cy="215444"/>
          </a:xfrm>
          <a:prstGeom prst="rect">
            <a:avLst/>
          </a:prstGeom>
          <a:noFill/>
        </p:spPr>
        <p:txBody>
          <a:bodyPr wrap="none" rtlCol="0">
            <a:spAutoFit/>
          </a:bodyPr>
          <a:lstStyle/>
          <a:p>
            <a:r>
              <a:rPr lang="ru-RU" sz="800" dirty="0"/>
              <a:t>Количество итераций</a:t>
            </a:r>
          </a:p>
        </p:txBody>
      </p:sp>
      <p:sp>
        <p:nvSpPr>
          <p:cNvPr id="15" name="TextBox 14">
            <a:extLst>
              <a:ext uri="{FF2B5EF4-FFF2-40B4-BE49-F238E27FC236}">
                <a16:creationId xmlns:a16="http://schemas.microsoft.com/office/drawing/2014/main" id="{7F6B5385-6217-2144-BE29-3D70CE5C6EA5}"/>
              </a:ext>
            </a:extLst>
          </p:cNvPr>
          <p:cNvSpPr txBox="1"/>
          <p:nvPr/>
        </p:nvSpPr>
        <p:spPr>
          <a:xfrm>
            <a:off x="2827379" y="3163318"/>
            <a:ext cx="1133644" cy="215444"/>
          </a:xfrm>
          <a:prstGeom prst="rect">
            <a:avLst/>
          </a:prstGeom>
          <a:noFill/>
        </p:spPr>
        <p:txBody>
          <a:bodyPr wrap="none" rtlCol="0">
            <a:spAutoFit/>
          </a:bodyPr>
          <a:lstStyle/>
          <a:p>
            <a:r>
              <a:rPr lang="ru-RU" sz="800" dirty="0"/>
              <a:t>Количество итераций</a:t>
            </a:r>
          </a:p>
        </p:txBody>
      </p:sp>
      <p:sp>
        <p:nvSpPr>
          <p:cNvPr id="16" name="TextBox 15">
            <a:extLst>
              <a:ext uri="{FF2B5EF4-FFF2-40B4-BE49-F238E27FC236}">
                <a16:creationId xmlns:a16="http://schemas.microsoft.com/office/drawing/2014/main" id="{57D3A60A-B477-B947-B10C-0B2EB1AB309B}"/>
              </a:ext>
            </a:extLst>
          </p:cNvPr>
          <p:cNvSpPr txBox="1"/>
          <p:nvPr/>
        </p:nvSpPr>
        <p:spPr>
          <a:xfrm>
            <a:off x="5202118" y="3124979"/>
            <a:ext cx="1133644" cy="215444"/>
          </a:xfrm>
          <a:prstGeom prst="rect">
            <a:avLst/>
          </a:prstGeom>
          <a:noFill/>
        </p:spPr>
        <p:txBody>
          <a:bodyPr wrap="none" rtlCol="0">
            <a:spAutoFit/>
          </a:bodyPr>
          <a:lstStyle/>
          <a:p>
            <a:r>
              <a:rPr lang="ru-RU" sz="800" dirty="0"/>
              <a:t>Количество итераций</a:t>
            </a:r>
          </a:p>
        </p:txBody>
      </p:sp>
      <p:sp>
        <p:nvSpPr>
          <p:cNvPr id="17" name="TextBox 16">
            <a:extLst>
              <a:ext uri="{FF2B5EF4-FFF2-40B4-BE49-F238E27FC236}">
                <a16:creationId xmlns:a16="http://schemas.microsoft.com/office/drawing/2014/main" id="{6E17E75F-42AE-914B-9759-FACF0984AF1C}"/>
              </a:ext>
            </a:extLst>
          </p:cNvPr>
          <p:cNvSpPr txBox="1"/>
          <p:nvPr/>
        </p:nvSpPr>
        <p:spPr>
          <a:xfrm>
            <a:off x="7554326" y="3125704"/>
            <a:ext cx="1133644" cy="215444"/>
          </a:xfrm>
          <a:prstGeom prst="rect">
            <a:avLst/>
          </a:prstGeom>
          <a:noFill/>
        </p:spPr>
        <p:txBody>
          <a:bodyPr wrap="none" rtlCol="0">
            <a:spAutoFit/>
          </a:bodyPr>
          <a:lstStyle/>
          <a:p>
            <a:r>
              <a:rPr lang="ru-RU" sz="800" dirty="0"/>
              <a:t>Количество итераций</a:t>
            </a:r>
          </a:p>
        </p:txBody>
      </p:sp>
      <p:sp>
        <p:nvSpPr>
          <p:cNvPr id="18" name="TextBox 17">
            <a:extLst>
              <a:ext uri="{FF2B5EF4-FFF2-40B4-BE49-F238E27FC236}">
                <a16:creationId xmlns:a16="http://schemas.microsoft.com/office/drawing/2014/main" id="{34806AEE-E257-0349-9EC7-D73E17A069BB}"/>
              </a:ext>
            </a:extLst>
          </p:cNvPr>
          <p:cNvSpPr txBox="1"/>
          <p:nvPr/>
        </p:nvSpPr>
        <p:spPr>
          <a:xfrm>
            <a:off x="6652560" y="5450316"/>
            <a:ext cx="423514" cy="215444"/>
          </a:xfrm>
          <a:prstGeom prst="rect">
            <a:avLst/>
          </a:prstGeom>
          <a:noFill/>
        </p:spPr>
        <p:txBody>
          <a:bodyPr wrap="none" rtlCol="0">
            <a:spAutoFit/>
          </a:bodyPr>
          <a:lstStyle/>
          <a:p>
            <a:r>
              <a:rPr lang="ru-RU" sz="800" dirty="0"/>
              <a:t>Темы</a:t>
            </a:r>
          </a:p>
        </p:txBody>
      </p:sp>
      <p:sp>
        <p:nvSpPr>
          <p:cNvPr id="19" name="Прямоугольник 18">
            <a:extLst>
              <a:ext uri="{FF2B5EF4-FFF2-40B4-BE49-F238E27FC236}">
                <a16:creationId xmlns:a16="http://schemas.microsoft.com/office/drawing/2014/main" id="{DF522C6F-0019-3D47-92ED-C9ED5261AB79}"/>
              </a:ext>
            </a:extLst>
          </p:cNvPr>
          <p:cNvSpPr/>
          <p:nvPr/>
        </p:nvSpPr>
        <p:spPr>
          <a:xfrm>
            <a:off x="1989900" y="3782675"/>
            <a:ext cx="178949" cy="137963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0" name="Прямоугольник 19">
            <a:extLst>
              <a:ext uri="{FF2B5EF4-FFF2-40B4-BE49-F238E27FC236}">
                <a16:creationId xmlns:a16="http://schemas.microsoft.com/office/drawing/2014/main" id="{4545F19C-0BB9-0D45-A30B-815E5184C7A9}"/>
              </a:ext>
            </a:extLst>
          </p:cNvPr>
          <p:cNvSpPr/>
          <p:nvPr/>
        </p:nvSpPr>
        <p:spPr>
          <a:xfrm>
            <a:off x="1994283" y="1459185"/>
            <a:ext cx="178949" cy="137963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1" name="Прямоугольник 20">
            <a:extLst>
              <a:ext uri="{FF2B5EF4-FFF2-40B4-BE49-F238E27FC236}">
                <a16:creationId xmlns:a16="http://schemas.microsoft.com/office/drawing/2014/main" id="{ECE9938F-B45B-584E-AE5D-1CC2907B00E5}"/>
              </a:ext>
            </a:extLst>
          </p:cNvPr>
          <p:cNvSpPr/>
          <p:nvPr/>
        </p:nvSpPr>
        <p:spPr>
          <a:xfrm>
            <a:off x="4466058" y="1344234"/>
            <a:ext cx="89474" cy="137963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2" name="Прямоугольник 21">
            <a:extLst>
              <a:ext uri="{FF2B5EF4-FFF2-40B4-BE49-F238E27FC236}">
                <a16:creationId xmlns:a16="http://schemas.microsoft.com/office/drawing/2014/main" id="{C49EFB86-8CA5-1F46-B979-ECCAE4726A90}"/>
              </a:ext>
            </a:extLst>
          </p:cNvPr>
          <p:cNvSpPr/>
          <p:nvPr/>
        </p:nvSpPr>
        <p:spPr>
          <a:xfrm>
            <a:off x="6848358" y="1344234"/>
            <a:ext cx="89474" cy="137963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3" name="TextBox 22">
            <a:extLst>
              <a:ext uri="{FF2B5EF4-FFF2-40B4-BE49-F238E27FC236}">
                <a16:creationId xmlns:a16="http://schemas.microsoft.com/office/drawing/2014/main" id="{A9744D6C-89E3-BE4F-A7A5-3D2CE481154C}"/>
              </a:ext>
            </a:extLst>
          </p:cNvPr>
          <p:cNvSpPr txBox="1"/>
          <p:nvPr/>
        </p:nvSpPr>
        <p:spPr>
          <a:xfrm rot="16200000">
            <a:off x="1725751" y="1926330"/>
            <a:ext cx="707245" cy="215444"/>
          </a:xfrm>
          <a:prstGeom prst="rect">
            <a:avLst/>
          </a:prstGeom>
          <a:noFill/>
        </p:spPr>
        <p:txBody>
          <a:bodyPr wrap="none" rtlCol="0">
            <a:spAutoFit/>
          </a:bodyPr>
          <a:lstStyle/>
          <a:p>
            <a:r>
              <a:rPr lang="ru-RU" sz="800" dirty="0"/>
              <a:t>Перплексия</a:t>
            </a:r>
          </a:p>
        </p:txBody>
      </p: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B06EDB50-8828-024F-AD1E-72A29C065FC0}"/>
                  </a:ext>
                </a:extLst>
              </p:cNvPr>
              <p:cNvSpPr txBox="1"/>
              <p:nvPr/>
            </p:nvSpPr>
            <p:spPr>
              <a:xfrm rot="16200000">
                <a:off x="3793679" y="1828360"/>
                <a:ext cx="1372492" cy="215444"/>
              </a:xfrm>
              <a:prstGeom prst="rect">
                <a:avLst/>
              </a:prstGeom>
              <a:noFill/>
            </p:spPr>
            <p:txBody>
              <a:bodyPr wrap="none" rtlCol="0">
                <a:spAutoFit/>
              </a:bodyPr>
              <a:lstStyle/>
              <a:p>
                <a:r>
                  <a:rPr lang="ru-RU" sz="800" dirty="0"/>
                  <a:t>Разреженность матрицы </a:t>
                </a:r>
                <a14:m>
                  <m:oMath xmlns:m="http://schemas.openxmlformats.org/officeDocument/2006/math">
                    <m:r>
                      <m:rPr>
                        <m:sty m:val="p"/>
                      </m:rPr>
                      <a:rPr lang="el-GR" sz="800" i="1" smtClean="0">
                        <a:latin typeface="Cambria Math" panose="02040503050406030204" pitchFamily="18" charset="0"/>
                        <a:ea typeface="Cambria Math" panose="02040503050406030204" pitchFamily="18" charset="0"/>
                      </a:rPr>
                      <m:t>Φ</m:t>
                    </m:r>
                  </m:oMath>
                </a14:m>
                <a:endParaRPr lang="ru-RU" sz="800" dirty="0"/>
              </a:p>
            </p:txBody>
          </p:sp>
        </mc:Choice>
        <mc:Fallback>
          <p:sp>
            <p:nvSpPr>
              <p:cNvPr id="24" name="TextBox 23">
                <a:extLst>
                  <a:ext uri="{FF2B5EF4-FFF2-40B4-BE49-F238E27FC236}">
                    <a16:creationId xmlns:a16="http://schemas.microsoft.com/office/drawing/2014/main" id="{B06EDB50-8828-024F-AD1E-72A29C065FC0}"/>
                  </a:ext>
                </a:extLst>
              </p:cNvPr>
              <p:cNvSpPr txBox="1">
                <a:spLocks noRot="1" noChangeAspect="1" noMove="1" noResize="1" noEditPoints="1" noAdjustHandles="1" noChangeArrowheads="1" noChangeShapeType="1" noTextEdit="1"/>
              </p:cNvSpPr>
              <p:nvPr/>
            </p:nvSpPr>
            <p:spPr>
              <a:xfrm rot="16200000">
                <a:off x="3793679" y="1828360"/>
                <a:ext cx="1372492" cy="215444"/>
              </a:xfrm>
              <a:prstGeom prst="rect">
                <a:avLst/>
              </a:prstGeom>
              <a:blipFill>
                <a:blip r:embed="rId5"/>
                <a:stretch>
                  <a:fillRect r="-5556"/>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4A5A7039-A2B1-8D48-A1F7-66E751C73775}"/>
                  </a:ext>
                </a:extLst>
              </p:cNvPr>
              <p:cNvSpPr txBox="1"/>
              <p:nvPr/>
            </p:nvSpPr>
            <p:spPr>
              <a:xfrm rot="16200000">
                <a:off x="6184484" y="1814910"/>
                <a:ext cx="1359668" cy="215444"/>
              </a:xfrm>
              <a:prstGeom prst="rect">
                <a:avLst/>
              </a:prstGeom>
              <a:noFill/>
            </p:spPr>
            <p:txBody>
              <a:bodyPr wrap="none" rtlCol="0">
                <a:spAutoFit/>
              </a:bodyPr>
              <a:lstStyle/>
              <a:p>
                <a:r>
                  <a:rPr lang="ru-RU" sz="800" dirty="0"/>
                  <a:t>Разреженность матрицы </a:t>
                </a:r>
                <a14:m>
                  <m:oMath xmlns:m="http://schemas.openxmlformats.org/officeDocument/2006/math">
                    <m:r>
                      <m:rPr>
                        <m:sty m:val="p"/>
                      </m:rPr>
                      <a:rPr lang="el-GR" sz="800" i="1" smtClean="0">
                        <a:latin typeface="Cambria Math" panose="02040503050406030204" pitchFamily="18" charset="0"/>
                        <a:ea typeface="Cambria Math" panose="02040503050406030204" pitchFamily="18" charset="0"/>
                      </a:rPr>
                      <m:t>Θ</m:t>
                    </m:r>
                  </m:oMath>
                </a14:m>
                <a:endParaRPr lang="ru-RU" sz="800" dirty="0"/>
              </a:p>
            </p:txBody>
          </p:sp>
        </mc:Choice>
        <mc:Fallback>
          <p:sp>
            <p:nvSpPr>
              <p:cNvPr id="25" name="TextBox 24">
                <a:extLst>
                  <a:ext uri="{FF2B5EF4-FFF2-40B4-BE49-F238E27FC236}">
                    <a16:creationId xmlns:a16="http://schemas.microsoft.com/office/drawing/2014/main" id="{4A5A7039-A2B1-8D48-A1F7-66E751C73775}"/>
                  </a:ext>
                </a:extLst>
              </p:cNvPr>
              <p:cNvSpPr txBox="1">
                <a:spLocks noRot="1" noChangeAspect="1" noMove="1" noResize="1" noEditPoints="1" noAdjustHandles="1" noChangeArrowheads="1" noChangeShapeType="1" noTextEdit="1"/>
              </p:cNvSpPr>
              <p:nvPr/>
            </p:nvSpPr>
            <p:spPr>
              <a:xfrm rot="16200000">
                <a:off x="6184484" y="1814910"/>
                <a:ext cx="1359668" cy="215444"/>
              </a:xfrm>
              <a:prstGeom prst="rect">
                <a:avLst/>
              </a:prstGeom>
              <a:blipFill>
                <a:blip r:embed="rId6"/>
                <a:stretch>
                  <a:fillRect r="-11111"/>
                </a:stretch>
              </a:blipFill>
            </p:spPr>
            <p:txBody>
              <a:bodyPr/>
              <a:lstStyle/>
              <a:p>
                <a:r>
                  <a:rPr lang="ru-RU">
                    <a:noFill/>
                  </a:rPr>
                  <a:t> </a:t>
                </a:r>
              </a:p>
            </p:txBody>
          </p:sp>
        </mc:Fallback>
      </mc:AlternateContent>
      <p:sp>
        <p:nvSpPr>
          <p:cNvPr id="26" name="TextBox 25">
            <a:extLst>
              <a:ext uri="{FF2B5EF4-FFF2-40B4-BE49-F238E27FC236}">
                <a16:creationId xmlns:a16="http://schemas.microsoft.com/office/drawing/2014/main" id="{B64FE831-7015-A24C-A56B-68057BDDA8A6}"/>
              </a:ext>
            </a:extLst>
          </p:cNvPr>
          <p:cNvSpPr txBox="1"/>
          <p:nvPr/>
        </p:nvSpPr>
        <p:spPr>
          <a:xfrm rot="16200000">
            <a:off x="1532324" y="4279245"/>
            <a:ext cx="1096775" cy="215444"/>
          </a:xfrm>
          <a:prstGeom prst="rect">
            <a:avLst/>
          </a:prstGeom>
          <a:noFill/>
        </p:spPr>
        <p:txBody>
          <a:bodyPr wrap="none" rtlCol="0">
            <a:spAutoFit/>
          </a:bodyPr>
          <a:lstStyle/>
          <a:p>
            <a:r>
              <a:rPr lang="ru-RU" sz="800" dirty="0"/>
              <a:t>Средний размер тем</a:t>
            </a:r>
          </a:p>
        </p:txBody>
      </p:sp>
      <p:sp>
        <p:nvSpPr>
          <p:cNvPr id="27" name="TextBox 26">
            <a:extLst>
              <a:ext uri="{FF2B5EF4-FFF2-40B4-BE49-F238E27FC236}">
                <a16:creationId xmlns:a16="http://schemas.microsoft.com/office/drawing/2014/main" id="{BA3406D8-F440-2645-A2E9-C7CDC1F942D2}"/>
              </a:ext>
            </a:extLst>
          </p:cNvPr>
          <p:cNvSpPr txBox="1"/>
          <p:nvPr/>
        </p:nvSpPr>
        <p:spPr>
          <a:xfrm rot="16200000">
            <a:off x="4223218" y="4223342"/>
            <a:ext cx="505267" cy="215444"/>
          </a:xfrm>
          <a:prstGeom prst="rect">
            <a:avLst/>
          </a:prstGeom>
          <a:noFill/>
        </p:spPr>
        <p:txBody>
          <a:bodyPr wrap="none" rtlCol="0">
            <a:spAutoFit/>
          </a:bodyPr>
          <a:lstStyle/>
          <a:p>
            <a:r>
              <a:rPr lang="ru-RU" sz="800" dirty="0"/>
              <a:t>Размер</a:t>
            </a:r>
          </a:p>
        </p:txBody>
      </p:sp>
      <p:cxnSp>
        <p:nvCxnSpPr>
          <p:cNvPr id="28" name="Прямая соединительная линия 27">
            <a:extLst>
              <a:ext uri="{FF2B5EF4-FFF2-40B4-BE49-F238E27FC236}">
                <a16:creationId xmlns:a16="http://schemas.microsoft.com/office/drawing/2014/main" id="{3452A93A-4AB9-4C4A-9B49-D5B8FAE92A49}"/>
              </a:ext>
            </a:extLst>
          </p:cNvPr>
          <p:cNvCxnSpPr/>
          <p:nvPr/>
        </p:nvCxnSpPr>
        <p:spPr>
          <a:xfrm>
            <a:off x="3505687" y="961732"/>
            <a:ext cx="0" cy="2144637"/>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 name="Прямая соединительная линия 28">
            <a:extLst>
              <a:ext uri="{FF2B5EF4-FFF2-40B4-BE49-F238E27FC236}">
                <a16:creationId xmlns:a16="http://schemas.microsoft.com/office/drawing/2014/main" id="{C0F97DE5-00F9-FB4F-9BF2-0A57E01F0E6E}"/>
              </a:ext>
            </a:extLst>
          </p:cNvPr>
          <p:cNvCxnSpPr/>
          <p:nvPr/>
        </p:nvCxnSpPr>
        <p:spPr>
          <a:xfrm>
            <a:off x="3765636" y="950845"/>
            <a:ext cx="0" cy="2144637"/>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Прямая соединительная линия 29">
            <a:extLst>
              <a:ext uri="{FF2B5EF4-FFF2-40B4-BE49-F238E27FC236}">
                <a16:creationId xmlns:a16="http://schemas.microsoft.com/office/drawing/2014/main" id="{A05C630C-0470-C94F-89A6-6153403ECB94}"/>
              </a:ext>
            </a:extLst>
          </p:cNvPr>
          <p:cNvCxnSpPr/>
          <p:nvPr/>
        </p:nvCxnSpPr>
        <p:spPr>
          <a:xfrm>
            <a:off x="4041355" y="950846"/>
            <a:ext cx="0" cy="2144637"/>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Прямая соединительная линия 30">
            <a:extLst>
              <a:ext uri="{FF2B5EF4-FFF2-40B4-BE49-F238E27FC236}">
                <a16:creationId xmlns:a16="http://schemas.microsoft.com/office/drawing/2014/main" id="{52605FEB-6E30-7643-A19D-ED79603FF732}"/>
              </a:ext>
            </a:extLst>
          </p:cNvPr>
          <p:cNvCxnSpPr/>
          <p:nvPr/>
        </p:nvCxnSpPr>
        <p:spPr>
          <a:xfrm>
            <a:off x="5904952" y="952673"/>
            <a:ext cx="0" cy="2144637"/>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Прямая соединительная линия 31">
            <a:extLst>
              <a:ext uri="{FF2B5EF4-FFF2-40B4-BE49-F238E27FC236}">
                <a16:creationId xmlns:a16="http://schemas.microsoft.com/office/drawing/2014/main" id="{11D24622-CAD0-D24B-BC63-22B264F830CA}"/>
              </a:ext>
            </a:extLst>
          </p:cNvPr>
          <p:cNvCxnSpPr/>
          <p:nvPr/>
        </p:nvCxnSpPr>
        <p:spPr>
          <a:xfrm>
            <a:off x="6164901" y="941786"/>
            <a:ext cx="0" cy="2144637"/>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 name="Прямая соединительная линия 32">
            <a:extLst>
              <a:ext uri="{FF2B5EF4-FFF2-40B4-BE49-F238E27FC236}">
                <a16:creationId xmlns:a16="http://schemas.microsoft.com/office/drawing/2014/main" id="{B789813D-AE12-2345-B7B5-60EAFD2612F6}"/>
              </a:ext>
            </a:extLst>
          </p:cNvPr>
          <p:cNvCxnSpPr/>
          <p:nvPr/>
        </p:nvCxnSpPr>
        <p:spPr>
          <a:xfrm>
            <a:off x="6440620" y="941787"/>
            <a:ext cx="0" cy="2144637"/>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Прямая соединительная линия 33">
            <a:extLst>
              <a:ext uri="{FF2B5EF4-FFF2-40B4-BE49-F238E27FC236}">
                <a16:creationId xmlns:a16="http://schemas.microsoft.com/office/drawing/2014/main" id="{E9F4B466-2888-3A43-8658-07DE7838A568}"/>
              </a:ext>
            </a:extLst>
          </p:cNvPr>
          <p:cNvCxnSpPr/>
          <p:nvPr/>
        </p:nvCxnSpPr>
        <p:spPr>
          <a:xfrm>
            <a:off x="8230086" y="991228"/>
            <a:ext cx="0" cy="2144637"/>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Прямая соединительная линия 34">
            <a:extLst>
              <a:ext uri="{FF2B5EF4-FFF2-40B4-BE49-F238E27FC236}">
                <a16:creationId xmlns:a16="http://schemas.microsoft.com/office/drawing/2014/main" id="{6B6ACFD1-426D-7645-A16D-5591E8A53132}"/>
              </a:ext>
            </a:extLst>
          </p:cNvPr>
          <p:cNvCxnSpPr/>
          <p:nvPr/>
        </p:nvCxnSpPr>
        <p:spPr>
          <a:xfrm>
            <a:off x="8490035" y="980341"/>
            <a:ext cx="0" cy="2144637"/>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Прямая соединительная линия 35">
            <a:extLst>
              <a:ext uri="{FF2B5EF4-FFF2-40B4-BE49-F238E27FC236}">
                <a16:creationId xmlns:a16="http://schemas.microsoft.com/office/drawing/2014/main" id="{5E21EFB6-88AF-004A-AB7E-1ECB08AA4C14}"/>
              </a:ext>
            </a:extLst>
          </p:cNvPr>
          <p:cNvCxnSpPr/>
          <p:nvPr/>
        </p:nvCxnSpPr>
        <p:spPr>
          <a:xfrm>
            <a:off x="8765754" y="980342"/>
            <a:ext cx="0" cy="2144637"/>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Прямая соединительная линия 36">
            <a:extLst>
              <a:ext uri="{FF2B5EF4-FFF2-40B4-BE49-F238E27FC236}">
                <a16:creationId xmlns:a16="http://schemas.microsoft.com/office/drawing/2014/main" id="{F98B772B-2254-5249-87E6-3ACF80D9B893}"/>
              </a:ext>
            </a:extLst>
          </p:cNvPr>
          <p:cNvCxnSpPr/>
          <p:nvPr/>
        </p:nvCxnSpPr>
        <p:spPr>
          <a:xfrm>
            <a:off x="3508313" y="3387059"/>
            <a:ext cx="0" cy="2144637"/>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Прямая соединительная линия 37">
            <a:extLst>
              <a:ext uri="{FF2B5EF4-FFF2-40B4-BE49-F238E27FC236}">
                <a16:creationId xmlns:a16="http://schemas.microsoft.com/office/drawing/2014/main" id="{8376BF84-6ADC-6747-8B14-FF5E0DA0D178}"/>
              </a:ext>
            </a:extLst>
          </p:cNvPr>
          <p:cNvCxnSpPr/>
          <p:nvPr/>
        </p:nvCxnSpPr>
        <p:spPr>
          <a:xfrm>
            <a:off x="3768262" y="3376172"/>
            <a:ext cx="0" cy="2144637"/>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Прямая соединительная линия 38">
            <a:extLst>
              <a:ext uri="{FF2B5EF4-FFF2-40B4-BE49-F238E27FC236}">
                <a16:creationId xmlns:a16="http://schemas.microsoft.com/office/drawing/2014/main" id="{B045D930-7E1A-E045-8CDA-F04D8641B5CB}"/>
              </a:ext>
            </a:extLst>
          </p:cNvPr>
          <p:cNvCxnSpPr/>
          <p:nvPr/>
        </p:nvCxnSpPr>
        <p:spPr>
          <a:xfrm>
            <a:off x="4043981" y="3376173"/>
            <a:ext cx="0" cy="2144637"/>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0" name="TextBox 39">
            <a:extLst>
              <a:ext uri="{FF2B5EF4-FFF2-40B4-BE49-F238E27FC236}">
                <a16:creationId xmlns:a16="http://schemas.microsoft.com/office/drawing/2014/main" id="{16E73B63-A405-0047-9D45-95DAE91E218A}"/>
              </a:ext>
            </a:extLst>
          </p:cNvPr>
          <p:cNvSpPr txBox="1"/>
          <p:nvPr/>
        </p:nvSpPr>
        <p:spPr>
          <a:xfrm>
            <a:off x="2787502" y="842486"/>
            <a:ext cx="386644" cy="215444"/>
          </a:xfrm>
          <a:prstGeom prst="rect">
            <a:avLst/>
          </a:prstGeom>
          <a:noFill/>
        </p:spPr>
        <p:txBody>
          <a:bodyPr wrap="none" rtlCol="0">
            <a:spAutoFit/>
          </a:bodyPr>
          <a:lstStyle/>
          <a:p>
            <a:r>
              <a:rPr lang="en-US" sz="800" dirty="0"/>
              <a:t>PLSA</a:t>
            </a:r>
            <a:endParaRPr lang="ru-RU" sz="800" dirty="0"/>
          </a:p>
        </p:txBody>
      </p:sp>
      <p:sp>
        <p:nvSpPr>
          <p:cNvPr id="41" name="TextBox 40">
            <a:extLst>
              <a:ext uri="{FF2B5EF4-FFF2-40B4-BE49-F238E27FC236}">
                <a16:creationId xmlns:a16="http://schemas.microsoft.com/office/drawing/2014/main" id="{E8FD449D-3A3A-A349-828B-B978C78974A2}"/>
              </a:ext>
            </a:extLst>
          </p:cNvPr>
          <p:cNvSpPr txBox="1"/>
          <p:nvPr/>
        </p:nvSpPr>
        <p:spPr>
          <a:xfrm>
            <a:off x="3479373" y="843089"/>
            <a:ext cx="330540" cy="215444"/>
          </a:xfrm>
          <a:prstGeom prst="rect">
            <a:avLst/>
          </a:prstGeom>
          <a:noFill/>
        </p:spPr>
        <p:txBody>
          <a:bodyPr wrap="none" rtlCol="0">
            <a:spAutoFit/>
          </a:bodyPr>
          <a:lstStyle/>
          <a:p>
            <a:r>
              <a:rPr lang="en-US" sz="800" dirty="0"/>
              <a:t>+sp</a:t>
            </a:r>
            <a:endParaRPr lang="ru-RU" sz="800" dirty="0"/>
          </a:p>
        </p:txBody>
      </p:sp>
      <p:sp>
        <p:nvSpPr>
          <p:cNvPr id="42" name="TextBox 41">
            <a:extLst>
              <a:ext uri="{FF2B5EF4-FFF2-40B4-BE49-F238E27FC236}">
                <a16:creationId xmlns:a16="http://schemas.microsoft.com/office/drawing/2014/main" id="{9896BAC5-D189-154C-A142-CC61EC9A84C7}"/>
              </a:ext>
            </a:extLst>
          </p:cNvPr>
          <p:cNvSpPr txBox="1"/>
          <p:nvPr/>
        </p:nvSpPr>
        <p:spPr>
          <a:xfrm>
            <a:off x="3765015" y="843016"/>
            <a:ext cx="309700" cy="215444"/>
          </a:xfrm>
          <a:prstGeom prst="rect">
            <a:avLst/>
          </a:prstGeom>
          <a:noFill/>
        </p:spPr>
        <p:txBody>
          <a:bodyPr wrap="none" rtlCol="0">
            <a:spAutoFit/>
          </a:bodyPr>
          <a:lstStyle/>
          <a:p>
            <a:r>
              <a:rPr lang="en-US" sz="800" dirty="0"/>
              <a:t>+st</a:t>
            </a:r>
            <a:endParaRPr lang="ru-RU" sz="800" dirty="0"/>
          </a:p>
        </p:txBody>
      </p:sp>
      <p:sp>
        <p:nvSpPr>
          <p:cNvPr id="43" name="TextBox 42">
            <a:extLst>
              <a:ext uri="{FF2B5EF4-FFF2-40B4-BE49-F238E27FC236}">
                <a16:creationId xmlns:a16="http://schemas.microsoft.com/office/drawing/2014/main" id="{2FE7F4DA-617C-0D4B-A39C-A6D4AF7CA0D9}"/>
              </a:ext>
            </a:extLst>
          </p:cNvPr>
          <p:cNvSpPr txBox="1"/>
          <p:nvPr/>
        </p:nvSpPr>
        <p:spPr>
          <a:xfrm>
            <a:off x="4040091" y="847405"/>
            <a:ext cx="344966" cy="215444"/>
          </a:xfrm>
          <a:prstGeom prst="rect">
            <a:avLst/>
          </a:prstGeom>
          <a:noFill/>
        </p:spPr>
        <p:txBody>
          <a:bodyPr wrap="none" rtlCol="0">
            <a:spAutoFit/>
          </a:bodyPr>
          <a:lstStyle/>
          <a:p>
            <a:r>
              <a:rPr lang="en-US" sz="800" dirty="0"/>
              <a:t>+dp</a:t>
            </a:r>
            <a:endParaRPr lang="ru-RU" sz="800" dirty="0"/>
          </a:p>
        </p:txBody>
      </p:sp>
      <p:sp>
        <p:nvSpPr>
          <p:cNvPr id="44" name="TextBox 43">
            <a:extLst>
              <a:ext uri="{FF2B5EF4-FFF2-40B4-BE49-F238E27FC236}">
                <a16:creationId xmlns:a16="http://schemas.microsoft.com/office/drawing/2014/main" id="{3D468A58-DE1D-F346-A289-044DE1A41785}"/>
              </a:ext>
            </a:extLst>
          </p:cNvPr>
          <p:cNvSpPr txBox="1"/>
          <p:nvPr/>
        </p:nvSpPr>
        <p:spPr>
          <a:xfrm>
            <a:off x="5186355" y="871472"/>
            <a:ext cx="386644" cy="215444"/>
          </a:xfrm>
          <a:prstGeom prst="rect">
            <a:avLst/>
          </a:prstGeom>
          <a:noFill/>
        </p:spPr>
        <p:txBody>
          <a:bodyPr wrap="none" rtlCol="0">
            <a:spAutoFit/>
          </a:bodyPr>
          <a:lstStyle/>
          <a:p>
            <a:r>
              <a:rPr lang="en-US" sz="800" dirty="0"/>
              <a:t>PLSA</a:t>
            </a:r>
            <a:endParaRPr lang="ru-RU" sz="800" dirty="0"/>
          </a:p>
        </p:txBody>
      </p:sp>
      <p:sp>
        <p:nvSpPr>
          <p:cNvPr id="45" name="TextBox 44">
            <a:extLst>
              <a:ext uri="{FF2B5EF4-FFF2-40B4-BE49-F238E27FC236}">
                <a16:creationId xmlns:a16="http://schemas.microsoft.com/office/drawing/2014/main" id="{0B1036D6-036E-1443-9CF8-D9821262437B}"/>
              </a:ext>
            </a:extLst>
          </p:cNvPr>
          <p:cNvSpPr txBox="1"/>
          <p:nvPr/>
        </p:nvSpPr>
        <p:spPr>
          <a:xfrm>
            <a:off x="5878226" y="872075"/>
            <a:ext cx="330540" cy="215444"/>
          </a:xfrm>
          <a:prstGeom prst="rect">
            <a:avLst/>
          </a:prstGeom>
          <a:noFill/>
        </p:spPr>
        <p:txBody>
          <a:bodyPr wrap="none" rtlCol="0">
            <a:spAutoFit/>
          </a:bodyPr>
          <a:lstStyle/>
          <a:p>
            <a:r>
              <a:rPr lang="en-US" sz="800" dirty="0"/>
              <a:t>+sp</a:t>
            </a:r>
            <a:endParaRPr lang="ru-RU" sz="800" dirty="0"/>
          </a:p>
        </p:txBody>
      </p:sp>
      <p:sp>
        <p:nvSpPr>
          <p:cNvPr id="46" name="TextBox 45">
            <a:extLst>
              <a:ext uri="{FF2B5EF4-FFF2-40B4-BE49-F238E27FC236}">
                <a16:creationId xmlns:a16="http://schemas.microsoft.com/office/drawing/2014/main" id="{B3F2A9A8-4B0E-854C-AC21-4608CD861F27}"/>
              </a:ext>
            </a:extLst>
          </p:cNvPr>
          <p:cNvSpPr txBox="1"/>
          <p:nvPr/>
        </p:nvSpPr>
        <p:spPr>
          <a:xfrm>
            <a:off x="6163868" y="872002"/>
            <a:ext cx="309700" cy="215444"/>
          </a:xfrm>
          <a:prstGeom prst="rect">
            <a:avLst/>
          </a:prstGeom>
          <a:noFill/>
        </p:spPr>
        <p:txBody>
          <a:bodyPr wrap="none" rtlCol="0">
            <a:spAutoFit/>
          </a:bodyPr>
          <a:lstStyle/>
          <a:p>
            <a:r>
              <a:rPr lang="en-US" sz="800" dirty="0"/>
              <a:t>+st</a:t>
            </a:r>
            <a:endParaRPr lang="ru-RU" sz="800" dirty="0"/>
          </a:p>
        </p:txBody>
      </p:sp>
      <p:sp>
        <p:nvSpPr>
          <p:cNvPr id="47" name="TextBox 46">
            <a:extLst>
              <a:ext uri="{FF2B5EF4-FFF2-40B4-BE49-F238E27FC236}">
                <a16:creationId xmlns:a16="http://schemas.microsoft.com/office/drawing/2014/main" id="{8446EA37-CEC0-EC43-B6E4-5E92AE537B87}"/>
              </a:ext>
            </a:extLst>
          </p:cNvPr>
          <p:cNvSpPr txBox="1"/>
          <p:nvPr/>
        </p:nvSpPr>
        <p:spPr>
          <a:xfrm>
            <a:off x="6438944" y="876391"/>
            <a:ext cx="344966" cy="215444"/>
          </a:xfrm>
          <a:prstGeom prst="rect">
            <a:avLst/>
          </a:prstGeom>
          <a:noFill/>
        </p:spPr>
        <p:txBody>
          <a:bodyPr wrap="none" rtlCol="0">
            <a:spAutoFit/>
          </a:bodyPr>
          <a:lstStyle/>
          <a:p>
            <a:r>
              <a:rPr lang="en-US" sz="800" dirty="0"/>
              <a:t>+dp</a:t>
            </a:r>
            <a:endParaRPr lang="ru-RU" sz="800" dirty="0"/>
          </a:p>
        </p:txBody>
      </p:sp>
      <p:sp>
        <p:nvSpPr>
          <p:cNvPr id="48" name="TextBox 47">
            <a:extLst>
              <a:ext uri="{FF2B5EF4-FFF2-40B4-BE49-F238E27FC236}">
                <a16:creationId xmlns:a16="http://schemas.microsoft.com/office/drawing/2014/main" id="{97BE9F3E-B42A-AB48-87A2-E9A69B2318DC}"/>
              </a:ext>
            </a:extLst>
          </p:cNvPr>
          <p:cNvSpPr txBox="1"/>
          <p:nvPr/>
        </p:nvSpPr>
        <p:spPr>
          <a:xfrm>
            <a:off x="7513165" y="864926"/>
            <a:ext cx="386644" cy="215444"/>
          </a:xfrm>
          <a:prstGeom prst="rect">
            <a:avLst/>
          </a:prstGeom>
          <a:noFill/>
        </p:spPr>
        <p:txBody>
          <a:bodyPr wrap="none" rtlCol="0">
            <a:spAutoFit/>
          </a:bodyPr>
          <a:lstStyle/>
          <a:p>
            <a:r>
              <a:rPr lang="en-US" sz="800" dirty="0"/>
              <a:t>PLSA</a:t>
            </a:r>
            <a:endParaRPr lang="ru-RU" sz="800" dirty="0"/>
          </a:p>
        </p:txBody>
      </p:sp>
      <p:sp>
        <p:nvSpPr>
          <p:cNvPr id="49" name="TextBox 48">
            <a:extLst>
              <a:ext uri="{FF2B5EF4-FFF2-40B4-BE49-F238E27FC236}">
                <a16:creationId xmlns:a16="http://schemas.microsoft.com/office/drawing/2014/main" id="{21967430-BF50-3B44-9CBD-FD78FF692EA1}"/>
              </a:ext>
            </a:extLst>
          </p:cNvPr>
          <p:cNvSpPr txBox="1"/>
          <p:nvPr/>
        </p:nvSpPr>
        <p:spPr>
          <a:xfrm>
            <a:off x="8205036" y="865529"/>
            <a:ext cx="330540" cy="215444"/>
          </a:xfrm>
          <a:prstGeom prst="rect">
            <a:avLst/>
          </a:prstGeom>
          <a:noFill/>
        </p:spPr>
        <p:txBody>
          <a:bodyPr wrap="none" rtlCol="0">
            <a:spAutoFit/>
          </a:bodyPr>
          <a:lstStyle/>
          <a:p>
            <a:r>
              <a:rPr lang="en-US" sz="800" dirty="0"/>
              <a:t>+sp</a:t>
            </a:r>
            <a:endParaRPr lang="ru-RU" sz="800" dirty="0"/>
          </a:p>
        </p:txBody>
      </p:sp>
      <p:sp>
        <p:nvSpPr>
          <p:cNvPr id="50" name="TextBox 49">
            <a:extLst>
              <a:ext uri="{FF2B5EF4-FFF2-40B4-BE49-F238E27FC236}">
                <a16:creationId xmlns:a16="http://schemas.microsoft.com/office/drawing/2014/main" id="{38AF2F91-50D7-AC4C-9CFC-70367024B441}"/>
              </a:ext>
            </a:extLst>
          </p:cNvPr>
          <p:cNvSpPr txBox="1"/>
          <p:nvPr/>
        </p:nvSpPr>
        <p:spPr>
          <a:xfrm>
            <a:off x="8490678" y="865456"/>
            <a:ext cx="309700" cy="215444"/>
          </a:xfrm>
          <a:prstGeom prst="rect">
            <a:avLst/>
          </a:prstGeom>
          <a:noFill/>
        </p:spPr>
        <p:txBody>
          <a:bodyPr wrap="none" rtlCol="0">
            <a:spAutoFit/>
          </a:bodyPr>
          <a:lstStyle/>
          <a:p>
            <a:r>
              <a:rPr lang="en-US" sz="800" dirty="0"/>
              <a:t>+st</a:t>
            </a:r>
            <a:endParaRPr lang="ru-RU" sz="800" dirty="0"/>
          </a:p>
        </p:txBody>
      </p:sp>
      <p:sp>
        <p:nvSpPr>
          <p:cNvPr id="51" name="TextBox 50">
            <a:extLst>
              <a:ext uri="{FF2B5EF4-FFF2-40B4-BE49-F238E27FC236}">
                <a16:creationId xmlns:a16="http://schemas.microsoft.com/office/drawing/2014/main" id="{360C30BC-FE20-384B-A40B-E4DC01BDA84C}"/>
              </a:ext>
            </a:extLst>
          </p:cNvPr>
          <p:cNvSpPr txBox="1"/>
          <p:nvPr/>
        </p:nvSpPr>
        <p:spPr>
          <a:xfrm>
            <a:off x="8765754" y="869845"/>
            <a:ext cx="344966" cy="215444"/>
          </a:xfrm>
          <a:prstGeom prst="rect">
            <a:avLst/>
          </a:prstGeom>
          <a:noFill/>
        </p:spPr>
        <p:txBody>
          <a:bodyPr wrap="none" rtlCol="0">
            <a:spAutoFit/>
          </a:bodyPr>
          <a:lstStyle/>
          <a:p>
            <a:r>
              <a:rPr lang="en-US" sz="800" dirty="0"/>
              <a:t>+dp</a:t>
            </a:r>
            <a:endParaRPr lang="ru-RU" sz="800" dirty="0"/>
          </a:p>
        </p:txBody>
      </p:sp>
    </p:spTree>
    <p:extLst>
      <p:ext uri="{BB962C8B-B14F-4D97-AF65-F5344CB8AC3E}">
        <p14:creationId xmlns:p14="http://schemas.microsoft.com/office/powerpoint/2010/main" val="3695661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43FB4B93-9F6E-4B00-8686-4F502978DAC8}"/>
              </a:ext>
            </a:extLst>
          </p:cNvPr>
          <p:cNvSpPr/>
          <p:nvPr/>
        </p:nvSpPr>
        <p:spPr>
          <a:xfrm>
            <a:off x="248078" y="234948"/>
            <a:ext cx="7582525" cy="523220"/>
          </a:xfrm>
          <a:prstGeom prst="rect">
            <a:avLst/>
          </a:prstGeom>
        </p:spPr>
        <p:txBody>
          <a:bodyPr wrap="none">
            <a:spAutoFit/>
          </a:bodyPr>
          <a:lstStyle/>
          <a:p>
            <a:r>
              <a:rPr lang="ru-RU" sz="2800" dirty="0">
                <a:latin typeface="+mj-lt"/>
              </a:rPr>
              <a:t>Результаты: 10 наиболее релевантных теме слов</a:t>
            </a:r>
          </a:p>
        </p:txBody>
      </p:sp>
      <p:sp>
        <p:nvSpPr>
          <p:cNvPr id="3" name="Прямоугольник 2">
            <a:extLst>
              <a:ext uri="{FF2B5EF4-FFF2-40B4-BE49-F238E27FC236}">
                <a16:creationId xmlns:a16="http://schemas.microsoft.com/office/drawing/2014/main" id="{5D724F36-6A89-C44B-B62B-BC5B416C15D9}"/>
              </a:ext>
            </a:extLst>
          </p:cNvPr>
          <p:cNvSpPr/>
          <p:nvPr/>
        </p:nvSpPr>
        <p:spPr>
          <a:xfrm>
            <a:off x="11474005" y="6473428"/>
            <a:ext cx="736099" cy="369332"/>
          </a:xfrm>
          <a:prstGeom prst="rect">
            <a:avLst/>
          </a:prstGeom>
        </p:spPr>
        <p:txBody>
          <a:bodyPr wrap="none">
            <a:spAutoFit/>
          </a:bodyPr>
          <a:lstStyle/>
          <a:p>
            <a:r>
              <a:rPr lang="ru-RU" dirty="0">
                <a:latin typeface="+mj-lt"/>
              </a:rPr>
              <a:t>13/15</a:t>
            </a:r>
          </a:p>
        </p:txBody>
      </p:sp>
      <p:sp>
        <p:nvSpPr>
          <p:cNvPr id="4" name="TextBox 3">
            <a:extLst>
              <a:ext uri="{FF2B5EF4-FFF2-40B4-BE49-F238E27FC236}">
                <a16:creationId xmlns:a16="http://schemas.microsoft.com/office/drawing/2014/main" id="{781E111E-E35E-C84C-B579-B42F33244D85}"/>
              </a:ext>
            </a:extLst>
          </p:cNvPr>
          <p:cNvSpPr txBox="1"/>
          <p:nvPr/>
        </p:nvSpPr>
        <p:spPr>
          <a:xfrm>
            <a:off x="512618" y="1265660"/>
            <a:ext cx="11166764" cy="4893647"/>
          </a:xfrm>
          <a:prstGeom prst="rect">
            <a:avLst/>
          </a:prstGeom>
          <a:noFill/>
        </p:spPr>
        <p:txBody>
          <a:bodyPr wrap="square" rtlCol="0">
            <a:spAutoFit/>
          </a:bodyPr>
          <a:lstStyle/>
          <a:p>
            <a:r>
              <a:rPr lang="ru-RU" sz="2400" dirty="0">
                <a:latin typeface="+mj-lt"/>
              </a:rPr>
              <a:t>Пример хороших тем:</a:t>
            </a:r>
          </a:p>
          <a:p>
            <a:pPr marL="285750" indent="-285750">
              <a:buFontTx/>
              <a:buChar char="-"/>
            </a:pPr>
            <a:r>
              <a:rPr lang="ru-RU" sz="2400" dirty="0">
                <a:latin typeface="+mj-lt"/>
              </a:rPr>
              <a:t>Наука: ученый исследование коллега примерно лаборатория эксперимент изучение анализ изучать метод</a:t>
            </a:r>
          </a:p>
          <a:p>
            <a:pPr marL="285750" indent="-285750">
              <a:buFontTx/>
              <a:buChar char="-"/>
            </a:pPr>
            <a:r>
              <a:rPr lang="ru-RU" sz="2400" dirty="0">
                <a:latin typeface="+mj-lt"/>
              </a:rPr>
              <a:t>Футбол: футбольный футболист зенит спартак динамо цска поле локомотив болельщик забивать</a:t>
            </a:r>
          </a:p>
          <a:p>
            <a:pPr marL="285750" indent="-285750">
              <a:buFontTx/>
              <a:buChar char="-"/>
            </a:pPr>
            <a:r>
              <a:rPr lang="ru-RU" sz="2400" dirty="0">
                <a:latin typeface="+mj-lt"/>
              </a:rPr>
              <a:t>Литература: книга автор писатель написать название поэт литература библиотека рождаться литературный</a:t>
            </a:r>
          </a:p>
          <a:p>
            <a:pPr marL="285750" indent="-285750">
              <a:buFontTx/>
              <a:buChar char="-"/>
            </a:pPr>
            <a:r>
              <a:rPr lang="ru-RU" sz="2400" dirty="0">
                <a:latin typeface="+mj-lt"/>
              </a:rPr>
              <a:t>Деньги: продажа кредит капитал сделка актив сбербанк доля кредитный банковский прибыль</a:t>
            </a:r>
          </a:p>
          <a:p>
            <a:endParaRPr lang="ru-RU" sz="2400" dirty="0">
              <a:latin typeface="+mj-lt"/>
            </a:endParaRPr>
          </a:p>
          <a:p>
            <a:r>
              <a:rPr lang="ru-RU" sz="2400" dirty="0">
                <a:latin typeface="+mj-lt"/>
              </a:rPr>
              <a:t>Пример плохой темы:</a:t>
            </a:r>
          </a:p>
          <a:p>
            <a:pPr marL="285750" indent="-285750">
              <a:buFontTx/>
              <a:buChar char="-"/>
            </a:pPr>
            <a:r>
              <a:rPr lang="ru-RU" sz="2400" dirty="0">
                <a:latin typeface="+mj-lt"/>
              </a:rPr>
              <a:t>подробно памятник письмо наследие охрана спецслужба справка реставрация сноудена запрос</a:t>
            </a:r>
          </a:p>
        </p:txBody>
      </p:sp>
    </p:spTree>
    <p:extLst>
      <p:ext uri="{BB962C8B-B14F-4D97-AF65-F5344CB8AC3E}">
        <p14:creationId xmlns:p14="http://schemas.microsoft.com/office/powerpoint/2010/main" val="3676092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43FB4B93-9F6E-4B00-8686-4F502978DAC8}"/>
              </a:ext>
            </a:extLst>
          </p:cNvPr>
          <p:cNvSpPr/>
          <p:nvPr/>
        </p:nvSpPr>
        <p:spPr>
          <a:xfrm>
            <a:off x="248078" y="234948"/>
            <a:ext cx="2432076" cy="523220"/>
          </a:xfrm>
          <a:prstGeom prst="rect">
            <a:avLst/>
          </a:prstGeom>
        </p:spPr>
        <p:txBody>
          <a:bodyPr wrap="none">
            <a:spAutoFit/>
          </a:bodyPr>
          <a:lstStyle/>
          <a:p>
            <a:r>
              <a:rPr lang="ru-RU" sz="2800" dirty="0">
                <a:latin typeface="+mj-lt"/>
              </a:rPr>
              <a:t>Рекомендации</a:t>
            </a:r>
          </a:p>
        </p:txBody>
      </p:sp>
      <p:sp>
        <p:nvSpPr>
          <p:cNvPr id="3" name="Прямоугольник 2">
            <a:extLst>
              <a:ext uri="{FF2B5EF4-FFF2-40B4-BE49-F238E27FC236}">
                <a16:creationId xmlns:a16="http://schemas.microsoft.com/office/drawing/2014/main" id="{5D724F36-6A89-C44B-B62B-BC5B416C15D9}"/>
              </a:ext>
            </a:extLst>
          </p:cNvPr>
          <p:cNvSpPr/>
          <p:nvPr/>
        </p:nvSpPr>
        <p:spPr>
          <a:xfrm>
            <a:off x="11474005" y="6473428"/>
            <a:ext cx="736099" cy="369332"/>
          </a:xfrm>
          <a:prstGeom prst="rect">
            <a:avLst/>
          </a:prstGeom>
        </p:spPr>
        <p:txBody>
          <a:bodyPr wrap="none">
            <a:spAutoFit/>
          </a:bodyPr>
          <a:lstStyle/>
          <a:p>
            <a:r>
              <a:rPr lang="ru-RU" dirty="0">
                <a:latin typeface="+mj-lt"/>
              </a:rPr>
              <a:t>14/15</a:t>
            </a:r>
          </a:p>
        </p:txBody>
      </p:sp>
      <p:sp>
        <p:nvSpPr>
          <p:cNvPr id="4" name="TextBox 3">
            <a:extLst>
              <a:ext uri="{FF2B5EF4-FFF2-40B4-BE49-F238E27FC236}">
                <a16:creationId xmlns:a16="http://schemas.microsoft.com/office/drawing/2014/main" id="{4915648D-D020-2943-80EF-FAD049E09699}"/>
              </a:ext>
            </a:extLst>
          </p:cNvPr>
          <p:cNvSpPr txBox="1"/>
          <p:nvPr/>
        </p:nvSpPr>
        <p:spPr>
          <a:xfrm>
            <a:off x="335666" y="758168"/>
            <a:ext cx="11138339" cy="5509200"/>
          </a:xfrm>
          <a:prstGeom prst="rect">
            <a:avLst/>
          </a:prstGeom>
          <a:noFill/>
        </p:spPr>
        <p:txBody>
          <a:bodyPr wrap="square" rtlCol="0">
            <a:spAutoFit/>
          </a:bodyPr>
          <a:lstStyle/>
          <a:p>
            <a:pPr marL="285750" indent="-285750">
              <a:buFont typeface="Arial" panose="020B0604020202020204" pitchFamily="34" charset="0"/>
              <a:buChar char="•"/>
            </a:pPr>
            <a:r>
              <a:rPr lang="ru-RU" sz="1600" dirty="0"/>
              <a:t>При скачивании данных из сети интернет рекомендуется сохранять их в базу данных, если есть такая возможность.</a:t>
            </a:r>
          </a:p>
          <a:p>
            <a:pPr marL="285750" indent="-285750">
              <a:buFont typeface="Arial" panose="020B0604020202020204" pitchFamily="34" charset="0"/>
              <a:buChar char="•"/>
            </a:pPr>
            <a:r>
              <a:rPr lang="ru-RU" sz="1600" dirty="0"/>
              <a:t>Процесс обработки данных крайне желательно выстраивать в несколько потоков при этом необходимо решить проблему с заблокированной базой при одновременном обращении.</a:t>
            </a:r>
          </a:p>
          <a:p>
            <a:pPr marL="285750" indent="-285750">
              <a:buFont typeface="Arial" panose="020B0604020202020204" pitchFamily="34" charset="0"/>
              <a:buChar char="•"/>
            </a:pPr>
            <a:r>
              <a:rPr lang="ru-RU" sz="1600" dirty="0"/>
              <a:t>Все процедуры по получению и обработке данных следует организовать в виде независимых сервисов, которые можно останавливать и снова запускать в произвольном порядке без ущерба для данных.</a:t>
            </a:r>
          </a:p>
          <a:p>
            <a:pPr marL="285750" indent="-285750">
              <a:buFont typeface="Arial" panose="020B0604020202020204" pitchFamily="34" charset="0"/>
              <a:buChar char="•"/>
            </a:pPr>
            <a:r>
              <a:rPr lang="ru-RU" sz="1600" dirty="0"/>
              <a:t>Массивы данных, взятые из интернета не так сложно получить самостоятельно. Часто это лучший путь. Данные будут чище и, возможно, будет возможность использовать что-то, чего нет у других.</a:t>
            </a:r>
          </a:p>
          <a:p>
            <a:pPr marL="285750" indent="-285750">
              <a:buFont typeface="Arial" panose="020B0604020202020204" pitchFamily="34" charset="0"/>
              <a:buChar char="•"/>
            </a:pPr>
            <a:r>
              <a:rPr lang="ru-RU" sz="1600" dirty="0"/>
              <a:t>Стоит отделить процедуру подготовки коллекции для обучения и процедуру предварительной подготовки каждого документа по отдельности.</a:t>
            </a:r>
          </a:p>
          <a:p>
            <a:pPr marL="285750" indent="-285750">
              <a:buFont typeface="Arial" panose="020B0604020202020204" pitchFamily="34" charset="0"/>
              <a:buChar char="•"/>
            </a:pPr>
            <a:r>
              <a:rPr lang="ru-RU" sz="1600" dirty="0"/>
              <a:t>Следует хранить дату обработки текста, что бы при изменении в процедуре обработки можно было перезапустить процесс на старых записях, а не на всей базе данных.</a:t>
            </a:r>
          </a:p>
          <a:p>
            <a:pPr marL="285750" indent="-285750">
              <a:buFont typeface="Arial" panose="020B0604020202020204" pitchFamily="34" charset="0"/>
              <a:buChar char="•"/>
            </a:pPr>
            <a:r>
              <a:rPr lang="ru-RU" sz="1600" dirty="0"/>
              <a:t>Необходимо максимально аккуратно обрезать словарь. Вместе </a:t>
            </a:r>
            <a:r>
              <a:rPr lang="ru-RU" sz="1600"/>
              <a:t>с часто используемыми </a:t>
            </a:r>
            <a:r>
              <a:rPr lang="ru-RU" sz="1600" dirty="0"/>
              <a:t>словами легко отфильтровать ценные для модели данные.</a:t>
            </a:r>
          </a:p>
          <a:p>
            <a:pPr marL="285750" indent="-285750">
              <a:buFont typeface="Arial" panose="020B0604020202020204" pitchFamily="34" charset="0"/>
              <a:buChar char="•"/>
            </a:pPr>
            <a:r>
              <a:rPr lang="ru-RU" sz="1600" dirty="0"/>
              <a:t>При обучении модели </a:t>
            </a:r>
            <a:r>
              <a:rPr lang="en-US" sz="1600" dirty="0"/>
              <a:t>ARTM </a:t>
            </a:r>
            <a:r>
              <a:rPr lang="ru-RU" sz="1600" dirty="0"/>
              <a:t>следует сначала пройти по коллекции до того как сойдется (перестанет изменяться) перплексия, и только после этого начать добавлять регуляризаторы.</a:t>
            </a:r>
          </a:p>
          <a:p>
            <a:pPr marL="285750" indent="-285750">
              <a:buFont typeface="Arial" panose="020B0604020202020204" pitchFamily="34" charset="0"/>
              <a:buChar char="•"/>
            </a:pPr>
            <a:r>
              <a:rPr lang="ru-RU" sz="1600" dirty="0"/>
              <a:t>Регуляризаторы стоит добавлять по одному. После чего продолжать обучение пока модель не сойдется.</a:t>
            </a:r>
          </a:p>
          <a:p>
            <a:pPr marL="285750" indent="-285750">
              <a:buFont typeface="Arial" panose="020B0604020202020204" pitchFamily="34" charset="0"/>
              <a:buChar char="•"/>
            </a:pPr>
            <a:r>
              <a:rPr lang="ru-RU" sz="1600" dirty="0"/>
              <a:t>Коэффициенты при регуляризаторах стоит сначала выбирать небольшими по модулю, постепенно увеличивая их значение.</a:t>
            </a:r>
          </a:p>
          <a:p>
            <a:pPr marL="285750" indent="-285750">
              <a:buFont typeface="Arial" panose="020B0604020202020204" pitchFamily="34" charset="0"/>
              <a:buChar char="•"/>
            </a:pPr>
            <a:r>
              <a:rPr lang="ru-RU" sz="1600" dirty="0"/>
              <a:t>Количество тем в рассмотренном примере задавалось исследователем, но стоит попробовать указывать избыточное количество тем и уменьшать их еще одним не рассмотренным в данной работе регуляризатором.</a:t>
            </a:r>
          </a:p>
          <a:p>
            <a:pPr marL="285750" indent="-285750">
              <a:buFont typeface="Arial" panose="020B0604020202020204" pitchFamily="34" charset="0"/>
              <a:buChar char="•"/>
            </a:pPr>
            <a:r>
              <a:rPr lang="ru-RU" sz="1600" dirty="0"/>
              <a:t>Если у темы слишком большой размер по сравнению с другими темами – необходимо проверить ее на фоновые слова, характерные для любой темы.</a:t>
            </a:r>
          </a:p>
        </p:txBody>
      </p:sp>
    </p:spTree>
    <p:extLst>
      <p:ext uri="{BB962C8B-B14F-4D97-AF65-F5344CB8AC3E}">
        <p14:creationId xmlns:p14="http://schemas.microsoft.com/office/powerpoint/2010/main" val="2421904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42F3BE86-5E9B-C749-920F-198FF0621C9D}"/>
              </a:ext>
            </a:extLst>
          </p:cNvPr>
          <p:cNvSpPr>
            <a:spLocks noGrp="1"/>
          </p:cNvSpPr>
          <p:nvPr>
            <p:ph type="subTitle" idx="1"/>
          </p:nvPr>
        </p:nvSpPr>
        <p:spPr>
          <a:xfrm>
            <a:off x="222161" y="262750"/>
            <a:ext cx="3108960" cy="505943"/>
          </a:xfrm>
        </p:spPr>
        <p:txBody>
          <a:bodyPr>
            <a:noAutofit/>
          </a:bodyPr>
          <a:lstStyle/>
          <a:p>
            <a:r>
              <a:rPr lang="ru-RU" sz="4400" dirty="0">
                <a:latin typeface="+mj-lt"/>
              </a:rPr>
              <a:t>Заключение</a:t>
            </a:r>
          </a:p>
        </p:txBody>
      </p:sp>
      <p:sp>
        <p:nvSpPr>
          <p:cNvPr id="2" name="TextBox 1">
            <a:extLst>
              <a:ext uri="{FF2B5EF4-FFF2-40B4-BE49-F238E27FC236}">
                <a16:creationId xmlns:a16="http://schemas.microsoft.com/office/drawing/2014/main" id="{A3CF60C9-512C-2141-A312-E3EE214C4527}"/>
              </a:ext>
            </a:extLst>
          </p:cNvPr>
          <p:cNvSpPr txBox="1"/>
          <p:nvPr/>
        </p:nvSpPr>
        <p:spPr>
          <a:xfrm>
            <a:off x="271101" y="1577799"/>
            <a:ext cx="11649798" cy="738664"/>
          </a:xfrm>
          <a:prstGeom prst="rect">
            <a:avLst/>
          </a:prstGeom>
          <a:noFill/>
        </p:spPr>
        <p:txBody>
          <a:bodyPr wrap="square" rtlCol="0">
            <a:spAutoFit/>
          </a:bodyPr>
          <a:lstStyle/>
          <a:p>
            <a:r>
              <a:rPr lang="ru-RU" sz="2400" dirty="0">
                <a:latin typeface="+mj-lt"/>
              </a:rPr>
              <a:t>Разработан метод тематического моделирования новостей на русском языке.</a:t>
            </a:r>
          </a:p>
          <a:p>
            <a:endParaRPr lang="ru-RU" dirty="0"/>
          </a:p>
        </p:txBody>
      </p:sp>
      <p:sp>
        <p:nvSpPr>
          <p:cNvPr id="4" name="Прямоугольник 3">
            <a:extLst>
              <a:ext uri="{FF2B5EF4-FFF2-40B4-BE49-F238E27FC236}">
                <a16:creationId xmlns:a16="http://schemas.microsoft.com/office/drawing/2014/main" id="{28506848-F3D5-684E-A83C-A7E7554F419A}"/>
              </a:ext>
            </a:extLst>
          </p:cNvPr>
          <p:cNvSpPr/>
          <p:nvPr/>
        </p:nvSpPr>
        <p:spPr>
          <a:xfrm>
            <a:off x="303690" y="2511520"/>
            <a:ext cx="12192000" cy="3046988"/>
          </a:xfrm>
          <a:prstGeom prst="rect">
            <a:avLst/>
          </a:prstGeom>
        </p:spPr>
        <p:txBody>
          <a:bodyPr wrap="square">
            <a:spAutoFit/>
          </a:bodyPr>
          <a:lstStyle/>
          <a:p>
            <a:pPr marL="285750" indent="-285750">
              <a:buFont typeface="Arial" panose="020B0604020202020204" pitchFamily="34" charset="0"/>
              <a:buChar char="•"/>
            </a:pPr>
            <a:r>
              <a:rPr lang="ru-RU" sz="2400" dirty="0">
                <a:latin typeface="+mj-lt"/>
              </a:rPr>
              <a:t>проанализированы существующие методы тематического моделирования и выбран базовый для классификации новостей на русском языке;</a:t>
            </a:r>
          </a:p>
          <a:p>
            <a:pPr marL="285750" indent="-285750">
              <a:buFont typeface="Arial" panose="020B0604020202020204" pitchFamily="34" charset="0"/>
              <a:buChar char="•"/>
            </a:pPr>
            <a:r>
              <a:rPr lang="ru-RU" sz="2400" dirty="0">
                <a:latin typeface="+mj-lt"/>
              </a:rPr>
              <a:t>разработан программный продукт для сбора новостей на русском языке;</a:t>
            </a:r>
          </a:p>
          <a:p>
            <a:pPr marL="285750" indent="-285750">
              <a:buFont typeface="Arial" panose="020B0604020202020204" pitchFamily="34" charset="0"/>
              <a:buChar char="•"/>
            </a:pPr>
            <a:r>
              <a:rPr lang="ru-RU" sz="2400" dirty="0">
                <a:latin typeface="+mj-lt"/>
              </a:rPr>
              <a:t>разработан программный продукт для подготовки данных для последующего анализа;</a:t>
            </a:r>
          </a:p>
          <a:p>
            <a:pPr marL="285750" indent="-285750">
              <a:buFont typeface="Arial" panose="020B0604020202020204" pitchFamily="34" charset="0"/>
              <a:buChar char="•"/>
            </a:pPr>
            <a:r>
              <a:rPr lang="ru-RU" sz="2400" dirty="0">
                <a:latin typeface="+mj-lt"/>
              </a:rPr>
              <a:t>обучена модель;</a:t>
            </a:r>
          </a:p>
          <a:p>
            <a:pPr marL="285750" indent="-285750">
              <a:buFont typeface="Arial" panose="020B0604020202020204" pitchFamily="34" charset="0"/>
              <a:buChar char="•"/>
            </a:pPr>
            <a:r>
              <a:rPr lang="ru-RU" sz="2400" dirty="0">
                <a:latin typeface="+mj-lt"/>
              </a:rPr>
              <a:t>проведена параметризация метода;</a:t>
            </a:r>
          </a:p>
          <a:p>
            <a:pPr marL="285750" indent="-285750">
              <a:buFont typeface="Arial" panose="020B0604020202020204" pitchFamily="34" charset="0"/>
              <a:buChar char="•"/>
            </a:pPr>
            <a:r>
              <a:rPr lang="ru-RU" sz="2400" dirty="0">
                <a:latin typeface="+mj-lt"/>
              </a:rPr>
              <a:t>проведена апробации метода;</a:t>
            </a:r>
          </a:p>
          <a:p>
            <a:pPr marL="285750" indent="-285750">
              <a:buFont typeface="Arial" panose="020B0604020202020204" pitchFamily="34" charset="0"/>
              <a:buChar char="•"/>
            </a:pPr>
            <a:r>
              <a:rPr lang="ru-RU" sz="2400" dirty="0">
                <a:latin typeface="+mj-lt"/>
              </a:rPr>
              <a:t>составлены рекомендаций о применимости предложенного метода.</a:t>
            </a:r>
          </a:p>
        </p:txBody>
      </p:sp>
      <p:sp>
        <p:nvSpPr>
          <p:cNvPr id="6" name="Прямоугольник 5">
            <a:extLst>
              <a:ext uri="{FF2B5EF4-FFF2-40B4-BE49-F238E27FC236}">
                <a16:creationId xmlns:a16="http://schemas.microsoft.com/office/drawing/2014/main" id="{178C81B4-1B1F-9F40-B4CD-7BC13235BED2}"/>
              </a:ext>
            </a:extLst>
          </p:cNvPr>
          <p:cNvSpPr/>
          <p:nvPr/>
        </p:nvSpPr>
        <p:spPr>
          <a:xfrm>
            <a:off x="11474005" y="6473428"/>
            <a:ext cx="736099" cy="369332"/>
          </a:xfrm>
          <a:prstGeom prst="rect">
            <a:avLst/>
          </a:prstGeom>
        </p:spPr>
        <p:txBody>
          <a:bodyPr wrap="none">
            <a:spAutoFit/>
          </a:bodyPr>
          <a:lstStyle/>
          <a:p>
            <a:r>
              <a:rPr lang="ru-RU" dirty="0">
                <a:latin typeface="+mj-lt"/>
              </a:rPr>
              <a:t>15/15</a:t>
            </a:r>
          </a:p>
        </p:txBody>
      </p:sp>
    </p:spTree>
    <p:extLst>
      <p:ext uri="{BB962C8B-B14F-4D97-AF65-F5344CB8AC3E}">
        <p14:creationId xmlns:p14="http://schemas.microsoft.com/office/powerpoint/2010/main" val="724818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8BEBB3-2398-4C0C-BFA5-C5C8256F83ED}"/>
              </a:ext>
            </a:extLst>
          </p:cNvPr>
          <p:cNvSpPr>
            <a:spLocks noGrp="1"/>
          </p:cNvSpPr>
          <p:nvPr>
            <p:ph type="title" idx="4294967295"/>
          </p:nvPr>
        </p:nvSpPr>
        <p:spPr>
          <a:xfrm>
            <a:off x="767407" y="0"/>
            <a:ext cx="3345366" cy="835063"/>
          </a:xfrm>
        </p:spPr>
        <p:txBody>
          <a:bodyPr>
            <a:normAutofit fontScale="90000"/>
          </a:bodyPr>
          <a:lstStyle/>
          <a:p>
            <a:r>
              <a:rPr lang="ru-RU" dirty="0"/>
              <a:t>      Актуальность</a:t>
            </a:r>
          </a:p>
        </p:txBody>
      </p:sp>
      <p:sp>
        <p:nvSpPr>
          <p:cNvPr id="5" name="Прямоугольник 4">
            <a:extLst>
              <a:ext uri="{FF2B5EF4-FFF2-40B4-BE49-F238E27FC236}">
                <a16:creationId xmlns:a16="http://schemas.microsoft.com/office/drawing/2014/main" id="{CFD24F53-C88C-BA43-9C57-F3182A473417}"/>
              </a:ext>
            </a:extLst>
          </p:cNvPr>
          <p:cNvSpPr/>
          <p:nvPr/>
        </p:nvSpPr>
        <p:spPr>
          <a:xfrm>
            <a:off x="11488293" y="6473428"/>
            <a:ext cx="619080" cy="369332"/>
          </a:xfrm>
          <a:prstGeom prst="rect">
            <a:avLst/>
          </a:prstGeom>
        </p:spPr>
        <p:txBody>
          <a:bodyPr wrap="none">
            <a:spAutoFit/>
          </a:bodyPr>
          <a:lstStyle/>
          <a:p>
            <a:r>
              <a:rPr lang="ru-RU" dirty="0">
                <a:latin typeface="+mj-lt"/>
              </a:rPr>
              <a:t>2/15</a:t>
            </a:r>
          </a:p>
        </p:txBody>
      </p:sp>
      <p:sp>
        <p:nvSpPr>
          <p:cNvPr id="6" name="Прямоугольник 5">
            <a:extLst>
              <a:ext uri="{FF2B5EF4-FFF2-40B4-BE49-F238E27FC236}">
                <a16:creationId xmlns:a16="http://schemas.microsoft.com/office/drawing/2014/main" id="{B246579B-D524-3B4B-A1FA-592DAE1008F3}"/>
              </a:ext>
            </a:extLst>
          </p:cNvPr>
          <p:cNvSpPr/>
          <p:nvPr/>
        </p:nvSpPr>
        <p:spPr>
          <a:xfrm>
            <a:off x="767406" y="1025783"/>
            <a:ext cx="10573383" cy="5262979"/>
          </a:xfrm>
          <a:prstGeom prst="rect">
            <a:avLst/>
          </a:prstGeom>
        </p:spPr>
        <p:txBody>
          <a:bodyPr wrap="square">
            <a:spAutoFit/>
          </a:bodyPr>
          <a:lstStyle/>
          <a:p>
            <a:r>
              <a:rPr lang="ru-RU" sz="2400" dirty="0">
                <a:latin typeface="+mj-lt"/>
                <a:ea typeface="+mj-ea"/>
                <a:cs typeface="+mj-cs"/>
              </a:rPr>
              <a:t>При росте объема новостных потоков актуальна задача автоматизации выделения тем новости для последующей группировки и анализа.</a:t>
            </a:r>
            <a:br>
              <a:rPr lang="ru-RU" sz="2400" dirty="0">
                <a:latin typeface="+mj-lt"/>
                <a:ea typeface="+mj-ea"/>
                <a:cs typeface="+mj-cs"/>
              </a:rPr>
            </a:br>
            <a:r>
              <a:rPr lang="ru-RU" sz="2400" dirty="0">
                <a:latin typeface="+mj-lt"/>
                <a:ea typeface="+mj-ea"/>
                <a:cs typeface="+mj-cs"/>
              </a:rPr>
              <a:t>Разработанный метод тематического моделирования новостей будет применяться для распределения новостного потока на различные нужные для пользователя темы. Это решение будет особенно актуально пользователям, интересующимся узкими темами, которые не распределяются журналистами на категории.</a:t>
            </a:r>
          </a:p>
          <a:p>
            <a:endParaRPr lang="ru-RU" sz="2400" dirty="0">
              <a:latin typeface="+mj-lt"/>
              <a:ea typeface="+mj-ea"/>
              <a:cs typeface="+mj-cs"/>
            </a:endParaRPr>
          </a:p>
          <a:p>
            <a:r>
              <a:rPr lang="ru-RU" sz="2400" u="sng" dirty="0">
                <a:latin typeface="+mj-lt"/>
                <a:ea typeface="+mj-ea"/>
                <a:cs typeface="+mj-cs"/>
              </a:rPr>
              <a:t>Тематическое моделирование</a:t>
            </a:r>
            <a:r>
              <a:rPr lang="ru-RU" sz="2400" dirty="0">
                <a:latin typeface="+mj-lt"/>
                <a:ea typeface="+mj-ea"/>
                <a:cs typeface="+mj-cs"/>
              </a:rPr>
              <a:t> это способ построения модели коллекции текстовых документов, которая определяет, к каким темам относится каждый из документов.</a:t>
            </a:r>
          </a:p>
          <a:p>
            <a:r>
              <a:rPr lang="ru-RU" sz="2400" u="sng" dirty="0">
                <a:latin typeface="+mj-lt"/>
                <a:ea typeface="+mj-ea"/>
                <a:cs typeface="+mj-cs"/>
              </a:rPr>
              <a:t>Тематическая модель </a:t>
            </a:r>
            <a:r>
              <a:rPr lang="ru-RU" sz="2400" dirty="0">
                <a:latin typeface="+mj-lt"/>
                <a:ea typeface="+mj-ea"/>
                <a:cs typeface="+mj-cs"/>
              </a:rPr>
              <a:t>коллекции текстовых документов определяет, к каким темам относится каждый документ и какие слова (термины) образуют каждую тему.</a:t>
            </a:r>
          </a:p>
        </p:txBody>
      </p:sp>
    </p:spTree>
    <p:extLst>
      <p:ext uri="{BB962C8B-B14F-4D97-AF65-F5344CB8AC3E}">
        <p14:creationId xmlns:p14="http://schemas.microsoft.com/office/powerpoint/2010/main" val="2067238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42F3BE86-5E9B-C749-920F-198FF0621C9D}"/>
              </a:ext>
            </a:extLst>
          </p:cNvPr>
          <p:cNvSpPr>
            <a:spLocks noGrp="1"/>
          </p:cNvSpPr>
          <p:nvPr>
            <p:ph type="subTitle" idx="1"/>
          </p:nvPr>
        </p:nvSpPr>
        <p:spPr>
          <a:xfrm>
            <a:off x="595423" y="296124"/>
            <a:ext cx="9144000" cy="926199"/>
          </a:xfrm>
        </p:spPr>
        <p:txBody>
          <a:bodyPr>
            <a:normAutofit/>
          </a:bodyPr>
          <a:lstStyle/>
          <a:p>
            <a:pPr algn="l"/>
            <a:r>
              <a:rPr lang="ru-RU" sz="4400" dirty="0">
                <a:latin typeface="+mj-lt"/>
              </a:rPr>
              <a:t>Цели и задачи</a:t>
            </a:r>
          </a:p>
        </p:txBody>
      </p:sp>
      <p:sp>
        <p:nvSpPr>
          <p:cNvPr id="6" name="Прямоугольник 5">
            <a:extLst>
              <a:ext uri="{FF2B5EF4-FFF2-40B4-BE49-F238E27FC236}">
                <a16:creationId xmlns:a16="http://schemas.microsoft.com/office/drawing/2014/main" id="{5B5E03C5-806E-4B3D-8180-10D332AC6CEA}"/>
              </a:ext>
            </a:extLst>
          </p:cNvPr>
          <p:cNvSpPr/>
          <p:nvPr/>
        </p:nvSpPr>
        <p:spPr>
          <a:xfrm>
            <a:off x="595423" y="2151394"/>
            <a:ext cx="11001154" cy="5139869"/>
          </a:xfrm>
          <a:prstGeom prst="rect">
            <a:avLst/>
          </a:prstGeom>
        </p:spPr>
        <p:txBody>
          <a:bodyPr wrap="square">
            <a:spAutoFit/>
          </a:bodyPr>
          <a:lstStyle/>
          <a:p>
            <a:r>
              <a:rPr lang="ru-RU" sz="2400" u="sng" dirty="0">
                <a:latin typeface="+mj-lt"/>
              </a:rPr>
              <a:t>Задачи</a:t>
            </a:r>
            <a:r>
              <a:rPr lang="ru-RU" sz="2400" dirty="0">
                <a:latin typeface="+mj-lt"/>
              </a:rPr>
              <a:t>:</a:t>
            </a:r>
            <a:endParaRPr lang="en-US" sz="2400" dirty="0">
              <a:latin typeface="+mj-lt"/>
            </a:endParaRPr>
          </a:p>
          <a:p>
            <a:pPr marL="342900" indent="-342900">
              <a:buFont typeface="Arial" panose="020B0604020202020204" pitchFamily="34" charset="0"/>
              <a:buChar char="•"/>
            </a:pPr>
            <a:r>
              <a:rPr lang="ru-RU" sz="2400" dirty="0">
                <a:latin typeface="+mj-lt"/>
              </a:rPr>
              <a:t>анализ существующих методов тематического моделирования и выбор базового для классификации новостей на русском языке;</a:t>
            </a:r>
          </a:p>
          <a:p>
            <a:pPr marL="342900" indent="-342900">
              <a:buFont typeface="Arial" panose="020B0604020202020204" pitchFamily="34" charset="0"/>
              <a:buChar char="•"/>
            </a:pPr>
            <a:r>
              <a:rPr lang="ru-RU" sz="2400" dirty="0">
                <a:latin typeface="+mj-lt"/>
              </a:rPr>
              <a:t>разработка программного продукта для сбора новостей на русском языке;</a:t>
            </a:r>
          </a:p>
          <a:p>
            <a:pPr marL="342900" indent="-342900">
              <a:buFont typeface="Arial" panose="020B0604020202020204" pitchFamily="34" charset="0"/>
              <a:buChar char="•"/>
            </a:pPr>
            <a:r>
              <a:rPr lang="ru-RU" sz="2400" dirty="0">
                <a:latin typeface="+mj-lt"/>
              </a:rPr>
              <a:t>разработка программного продукта для подготовки данных для последующего анализа; </a:t>
            </a:r>
          </a:p>
          <a:p>
            <a:pPr marL="342900" indent="-342900">
              <a:buFont typeface="Arial" panose="020B0604020202020204" pitchFamily="34" charset="0"/>
              <a:buChar char="•"/>
            </a:pPr>
            <a:r>
              <a:rPr lang="ru-RU" sz="2400" dirty="0">
                <a:latin typeface="+mj-lt"/>
              </a:rPr>
              <a:t>обучение тематической модели;</a:t>
            </a:r>
          </a:p>
          <a:p>
            <a:pPr marL="342900" indent="-342900">
              <a:buFont typeface="Arial" panose="020B0604020202020204" pitchFamily="34" charset="0"/>
              <a:buChar char="•"/>
            </a:pPr>
            <a:r>
              <a:rPr lang="ru-RU" sz="2400" dirty="0">
                <a:latin typeface="+mj-lt"/>
              </a:rPr>
              <a:t>проведение параметризации метода;</a:t>
            </a:r>
          </a:p>
          <a:p>
            <a:pPr marL="342900" indent="-342900">
              <a:buFont typeface="Arial" panose="020B0604020202020204" pitchFamily="34" charset="0"/>
              <a:buChar char="•"/>
            </a:pPr>
            <a:r>
              <a:rPr lang="ru-RU" sz="2400" dirty="0">
                <a:latin typeface="+mj-lt"/>
              </a:rPr>
              <a:t>проведение апробации метода;</a:t>
            </a:r>
          </a:p>
          <a:p>
            <a:pPr marL="342900" indent="-342900">
              <a:buFont typeface="Arial" panose="020B0604020202020204" pitchFamily="34" charset="0"/>
              <a:buChar char="•"/>
            </a:pPr>
            <a:r>
              <a:rPr lang="ru-RU" sz="2400" dirty="0">
                <a:latin typeface="+mj-lt"/>
              </a:rPr>
              <a:t>составление рекомендаций о применимости предложенного метода.</a:t>
            </a:r>
          </a:p>
          <a:p>
            <a:endParaRPr lang="en" sz="2400" dirty="0"/>
          </a:p>
          <a:p>
            <a:endParaRPr lang="en-US" sz="3200" dirty="0">
              <a:latin typeface="+mj-lt"/>
            </a:endParaRPr>
          </a:p>
          <a:p>
            <a:endParaRPr lang="ru-RU" sz="3200" dirty="0">
              <a:latin typeface="+mj-lt"/>
            </a:endParaRPr>
          </a:p>
        </p:txBody>
      </p:sp>
      <p:sp>
        <p:nvSpPr>
          <p:cNvPr id="7" name="Прямоугольник 6">
            <a:extLst>
              <a:ext uri="{FF2B5EF4-FFF2-40B4-BE49-F238E27FC236}">
                <a16:creationId xmlns:a16="http://schemas.microsoft.com/office/drawing/2014/main" id="{D440F150-4ED5-4B9D-AD12-0004F40EF211}"/>
              </a:ext>
            </a:extLst>
          </p:cNvPr>
          <p:cNvSpPr/>
          <p:nvPr/>
        </p:nvSpPr>
        <p:spPr>
          <a:xfrm>
            <a:off x="595423" y="1051081"/>
            <a:ext cx="10005902" cy="830997"/>
          </a:xfrm>
          <a:prstGeom prst="rect">
            <a:avLst/>
          </a:prstGeom>
        </p:spPr>
        <p:txBody>
          <a:bodyPr wrap="square">
            <a:spAutoFit/>
          </a:bodyPr>
          <a:lstStyle/>
          <a:p>
            <a:r>
              <a:rPr lang="ru-RU" sz="2400" u="sng" dirty="0">
                <a:latin typeface="+mj-lt"/>
              </a:rPr>
              <a:t>Целью</a:t>
            </a:r>
            <a:r>
              <a:rPr lang="ru-RU" sz="2400" dirty="0">
                <a:latin typeface="+mj-lt"/>
              </a:rPr>
              <a:t> работы является разработка метода тематического моделирования для новостей на русском языке.</a:t>
            </a:r>
          </a:p>
        </p:txBody>
      </p:sp>
      <p:sp>
        <p:nvSpPr>
          <p:cNvPr id="4" name="Прямоугольник 3">
            <a:extLst>
              <a:ext uri="{FF2B5EF4-FFF2-40B4-BE49-F238E27FC236}">
                <a16:creationId xmlns:a16="http://schemas.microsoft.com/office/drawing/2014/main" id="{397692BE-A0DE-BA4D-A1AE-4BFC7A07E4FA}"/>
              </a:ext>
            </a:extLst>
          </p:cNvPr>
          <p:cNvSpPr/>
          <p:nvPr/>
        </p:nvSpPr>
        <p:spPr>
          <a:xfrm>
            <a:off x="11474005" y="6473428"/>
            <a:ext cx="619080" cy="369332"/>
          </a:xfrm>
          <a:prstGeom prst="rect">
            <a:avLst/>
          </a:prstGeom>
        </p:spPr>
        <p:txBody>
          <a:bodyPr wrap="none">
            <a:spAutoFit/>
          </a:bodyPr>
          <a:lstStyle/>
          <a:p>
            <a:r>
              <a:rPr lang="ru-RU" dirty="0">
                <a:latin typeface="+mj-lt"/>
              </a:rPr>
              <a:t>3/</a:t>
            </a:r>
            <a:r>
              <a:rPr lang="en-US" dirty="0">
                <a:latin typeface="+mj-lt"/>
              </a:rPr>
              <a:t>1</a:t>
            </a:r>
            <a:r>
              <a:rPr lang="ru-RU" dirty="0">
                <a:latin typeface="+mj-lt"/>
              </a:rPr>
              <a:t>5</a:t>
            </a:r>
          </a:p>
        </p:txBody>
      </p:sp>
    </p:spTree>
    <p:extLst>
      <p:ext uri="{BB962C8B-B14F-4D97-AF65-F5344CB8AC3E}">
        <p14:creationId xmlns:p14="http://schemas.microsoft.com/office/powerpoint/2010/main" val="667371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DAE3471E-9C83-446A-A53F-1BC927ECEE15}"/>
              </a:ext>
            </a:extLst>
          </p:cNvPr>
          <p:cNvSpPr/>
          <p:nvPr/>
        </p:nvSpPr>
        <p:spPr>
          <a:xfrm>
            <a:off x="390105" y="173563"/>
            <a:ext cx="9379491" cy="769441"/>
          </a:xfrm>
          <a:prstGeom prst="rect">
            <a:avLst/>
          </a:prstGeom>
        </p:spPr>
        <p:txBody>
          <a:bodyPr wrap="none">
            <a:spAutoFit/>
          </a:bodyPr>
          <a:lstStyle/>
          <a:p>
            <a:r>
              <a:rPr lang="ru-RU" sz="4400" dirty="0">
                <a:latin typeface="+mj-lt"/>
              </a:rPr>
              <a:t>Задачи тематического моделирования</a:t>
            </a:r>
          </a:p>
        </p:txBody>
      </p:sp>
      <p:pic>
        <p:nvPicPr>
          <p:cNvPr id="10" name="Рисунок 9">
            <a:extLst>
              <a:ext uri="{FF2B5EF4-FFF2-40B4-BE49-F238E27FC236}">
                <a16:creationId xmlns:a16="http://schemas.microsoft.com/office/drawing/2014/main" id="{822D39E4-BBC7-F043-A0AA-10041969BB20}"/>
              </a:ext>
            </a:extLst>
          </p:cNvPr>
          <p:cNvPicPr>
            <a:picLocks noChangeAspect="1"/>
          </p:cNvPicPr>
          <p:nvPr/>
        </p:nvPicPr>
        <p:blipFill>
          <a:blip r:embed="rId2"/>
          <a:stretch>
            <a:fillRect/>
          </a:stretch>
        </p:blipFill>
        <p:spPr>
          <a:xfrm>
            <a:off x="390105" y="951547"/>
            <a:ext cx="10500360" cy="5906453"/>
          </a:xfrm>
          <a:prstGeom prst="rect">
            <a:avLst/>
          </a:prstGeom>
        </p:spPr>
      </p:pic>
      <p:sp>
        <p:nvSpPr>
          <p:cNvPr id="11" name="Прямоугольник 10">
            <a:extLst>
              <a:ext uri="{FF2B5EF4-FFF2-40B4-BE49-F238E27FC236}">
                <a16:creationId xmlns:a16="http://schemas.microsoft.com/office/drawing/2014/main" id="{5E46BFCD-C744-254B-88DB-E5E6D6722BE8}"/>
              </a:ext>
            </a:extLst>
          </p:cNvPr>
          <p:cNvSpPr/>
          <p:nvPr/>
        </p:nvSpPr>
        <p:spPr>
          <a:xfrm>
            <a:off x="11474005" y="6473428"/>
            <a:ext cx="619080" cy="369332"/>
          </a:xfrm>
          <a:prstGeom prst="rect">
            <a:avLst/>
          </a:prstGeom>
        </p:spPr>
        <p:txBody>
          <a:bodyPr wrap="none">
            <a:spAutoFit/>
          </a:bodyPr>
          <a:lstStyle/>
          <a:p>
            <a:r>
              <a:rPr lang="ru-RU" dirty="0">
                <a:latin typeface="+mj-lt"/>
              </a:rPr>
              <a:t>4/</a:t>
            </a:r>
            <a:r>
              <a:rPr lang="en-US" dirty="0">
                <a:latin typeface="+mj-lt"/>
              </a:rPr>
              <a:t>1</a:t>
            </a:r>
            <a:r>
              <a:rPr lang="ru-RU" dirty="0">
                <a:latin typeface="+mj-lt"/>
              </a:rPr>
              <a:t>5</a:t>
            </a:r>
          </a:p>
        </p:txBody>
      </p:sp>
      <p:sp>
        <p:nvSpPr>
          <p:cNvPr id="5" name="Прямоугольник 4">
            <a:extLst>
              <a:ext uri="{FF2B5EF4-FFF2-40B4-BE49-F238E27FC236}">
                <a16:creationId xmlns:a16="http://schemas.microsoft.com/office/drawing/2014/main" id="{823CA871-E057-DE43-B93C-1F069B4C06F4}"/>
              </a:ext>
            </a:extLst>
          </p:cNvPr>
          <p:cNvSpPr/>
          <p:nvPr/>
        </p:nvSpPr>
        <p:spPr>
          <a:xfrm>
            <a:off x="9988865" y="6473428"/>
            <a:ext cx="1193370" cy="39311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3856334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5DD053F-0AAA-BC4F-A64C-276CCF453831}"/>
              </a:ext>
            </a:extLst>
          </p:cNvPr>
          <p:cNvSpPr txBox="1"/>
          <p:nvPr/>
        </p:nvSpPr>
        <p:spPr>
          <a:xfrm>
            <a:off x="381000" y="152068"/>
            <a:ext cx="5564344" cy="769441"/>
          </a:xfrm>
          <a:prstGeom prst="rect">
            <a:avLst/>
          </a:prstGeom>
          <a:noFill/>
        </p:spPr>
        <p:txBody>
          <a:bodyPr wrap="none" rtlCol="0">
            <a:spAutoFit/>
          </a:bodyPr>
          <a:lstStyle/>
          <a:p>
            <a:r>
              <a:rPr lang="ru-RU" sz="4400" dirty="0">
                <a:latin typeface="+mj-lt"/>
              </a:rPr>
              <a:t>Концептуальная схема</a:t>
            </a:r>
          </a:p>
        </p:txBody>
      </p:sp>
      <p:sp>
        <p:nvSpPr>
          <p:cNvPr id="8" name="Прямоугольник 7">
            <a:extLst>
              <a:ext uri="{FF2B5EF4-FFF2-40B4-BE49-F238E27FC236}">
                <a16:creationId xmlns:a16="http://schemas.microsoft.com/office/drawing/2014/main" id="{0FA7AF04-547A-CE46-8D85-17B0C6571A51}"/>
              </a:ext>
            </a:extLst>
          </p:cNvPr>
          <p:cNvSpPr/>
          <p:nvPr/>
        </p:nvSpPr>
        <p:spPr>
          <a:xfrm>
            <a:off x="11474005" y="6473428"/>
            <a:ext cx="619080" cy="369332"/>
          </a:xfrm>
          <a:prstGeom prst="rect">
            <a:avLst/>
          </a:prstGeom>
        </p:spPr>
        <p:txBody>
          <a:bodyPr wrap="none">
            <a:spAutoFit/>
          </a:bodyPr>
          <a:lstStyle/>
          <a:p>
            <a:r>
              <a:rPr lang="ru-RU" dirty="0">
                <a:latin typeface="+mj-lt"/>
              </a:rPr>
              <a:t>5/</a:t>
            </a:r>
            <a:r>
              <a:rPr lang="en-US" dirty="0">
                <a:latin typeface="+mj-lt"/>
              </a:rPr>
              <a:t>1</a:t>
            </a:r>
            <a:r>
              <a:rPr lang="ru-RU" dirty="0">
                <a:latin typeface="+mj-lt"/>
              </a:rPr>
              <a:t>5</a:t>
            </a:r>
          </a:p>
        </p:txBody>
      </p:sp>
      <p:pic>
        <p:nvPicPr>
          <p:cNvPr id="3" name="Рисунок 2">
            <a:extLst>
              <a:ext uri="{FF2B5EF4-FFF2-40B4-BE49-F238E27FC236}">
                <a16:creationId xmlns:a16="http://schemas.microsoft.com/office/drawing/2014/main" id="{5FB0812C-AAFE-0F4A-B9E9-8EAA6A77CD22}"/>
              </a:ext>
            </a:extLst>
          </p:cNvPr>
          <p:cNvPicPr>
            <a:picLocks noChangeAspect="1"/>
          </p:cNvPicPr>
          <p:nvPr/>
        </p:nvPicPr>
        <p:blipFill>
          <a:blip r:embed="rId2"/>
          <a:stretch>
            <a:fillRect/>
          </a:stretch>
        </p:blipFill>
        <p:spPr>
          <a:xfrm>
            <a:off x="563472" y="927643"/>
            <a:ext cx="10554293" cy="5930357"/>
          </a:xfrm>
          <a:prstGeom prst="rect">
            <a:avLst/>
          </a:prstGeom>
        </p:spPr>
      </p:pic>
      <p:sp>
        <p:nvSpPr>
          <p:cNvPr id="9" name="Прямоугольник 8">
            <a:extLst>
              <a:ext uri="{FF2B5EF4-FFF2-40B4-BE49-F238E27FC236}">
                <a16:creationId xmlns:a16="http://schemas.microsoft.com/office/drawing/2014/main" id="{71A5BFF5-ACB3-9240-91F4-C9BE619F89A8}"/>
              </a:ext>
            </a:extLst>
          </p:cNvPr>
          <p:cNvSpPr/>
          <p:nvPr/>
        </p:nvSpPr>
        <p:spPr>
          <a:xfrm>
            <a:off x="9763932" y="6150262"/>
            <a:ext cx="1193370" cy="64633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3517602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B2FCC58E-2490-4B02-A5E9-F2C47F0F2AC3}"/>
              </a:ext>
            </a:extLst>
          </p:cNvPr>
          <p:cNvSpPr/>
          <p:nvPr/>
        </p:nvSpPr>
        <p:spPr>
          <a:xfrm>
            <a:off x="375999" y="127168"/>
            <a:ext cx="9655207" cy="769441"/>
          </a:xfrm>
          <a:prstGeom prst="rect">
            <a:avLst/>
          </a:prstGeom>
        </p:spPr>
        <p:txBody>
          <a:bodyPr wrap="none">
            <a:spAutoFit/>
          </a:bodyPr>
          <a:lstStyle/>
          <a:p>
            <a:r>
              <a:rPr lang="ru-RU" sz="4400" dirty="0">
                <a:latin typeface="+mj-lt"/>
              </a:rPr>
              <a:t>Методы тематического моделирования</a:t>
            </a:r>
          </a:p>
        </p:txBody>
      </p:sp>
      <p:sp>
        <p:nvSpPr>
          <p:cNvPr id="5" name="Прямоугольник 4">
            <a:extLst>
              <a:ext uri="{FF2B5EF4-FFF2-40B4-BE49-F238E27FC236}">
                <a16:creationId xmlns:a16="http://schemas.microsoft.com/office/drawing/2014/main" id="{4403E88A-E33D-D04F-A183-6605A8D507C7}"/>
              </a:ext>
            </a:extLst>
          </p:cNvPr>
          <p:cNvSpPr/>
          <p:nvPr/>
        </p:nvSpPr>
        <p:spPr>
          <a:xfrm>
            <a:off x="11474005" y="6473428"/>
            <a:ext cx="619080" cy="369332"/>
          </a:xfrm>
          <a:prstGeom prst="rect">
            <a:avLst/>
          </a:prstGeom>
        </p:spPr>
        <p:txBody>
          <a:bodyPr wrap="none">
            <a:spAutoFit/>
          </a:bodyPr>
          <a:lstStyle/>
          <a:p>
            <a:r>
              <a:rPr lang="ru-RU" dirty="0">
                <a:latin typeface="+mj-lt"/>
              </a:rPr>
              <a:t>6/</a:t>
            </a:r>
            <a:r>
              <a:rPr lang="en-US" dirty="0">
                <a:latin typeface="+mj-lt"/>
              </a:rPr>
              <a:t>1</a:t>
            </a:r>
            <a:r>
              <a:rPr lang="ru-RU" dirty="0">
                <a:latin typeface="+mj-lt"/>
              </a:rPr>
              <a:t>5</a:t>
            </a:r>
          </a:p>
        </p:txBody>
      </p:sp>
      <p:pic>
        <p:nvPicPr>
          <p:cNvPr id="6" name="Рисунок 5">
            <a:extLst>
              <a:ext uri="{FF2B5EF4-FFF2-40B4-BE49-F238E27FC236}">
                <a16:creationId xmlns:a16="http://schemas.microsoft.com/office/drawing/2014/main" id="{69E064F3-9A20-4749-B414-891292D5195B}"/>
              </a:ext>
            </a:extLst>
          </p:cNvPr>
          <p:cNvPicPr>
            <a:picLocks noChangeAspect="1"/>
          </p:cNvPicPr>
          <p:nvPr/>
        </p:nvPicPr>
        <p:blipFill>
          <a:blip r:embed="rId2"/>
          <a:stretch>
            <a:fillRect/>
          </a:stretch>
        </p:blipFill>
        <p:spPr>
          <a:xfrm>
            <a:off x="1060890" y="828802"/>
            <a:ext cx="9242837" cy="5200396"/>
          </a:xfrm>
          <a:prstGeom prst="rect">
            <a:avLst/>
          </a:prstGeom>
        </p:spPr>
      </p:pic>
      <p:sp>
        <p:nvSpPr>
          <p:cNvPr id="7" name="TextBox 6">
            <a:extLst>
              <a:ext uri="{FF2B5EF4-FFF2-40B4-BE49-F238E27FC236}">
                <a16:creationId xmlns:a16="http://schemas.microsoft.com/office/drawing/2014/main" id="{17E11FD3-192E-3941-8552-009AD1CBEA51}"/>
              </a:ext>
            </a:extLst>
          </p:cNvPr>
          <p:cNvSpPr txBox="1"/>
          <p:nvPr/>
        </p:nvSpPr>
        <p:spPr>
          <a:xfrm>
            <a:off x="1060890" y="5382867"/>
            <a:ext cx="6642011" cy="646331"/>
          </a:xfrm>
          <a:prstGeom prst="rect">
            <a:avLst/>
          </a:prstGeom>
          <a:noFill/>
        </p:spPr>
        <p:txBody>
          <a:bodyPr wrap="none" rtlCol="0">
            <a:spAutoFit/>
          </a:bodyPr>
          <a:lstStyle/>
          <a:p>
            <a:r>
              <a:rPr lang="ru-RU" dirty="0"/>
              <a:t>В качестве базового метода выбран </a:t>
            </a:r>
            <a:r>
              <a:rPr lang="en-US" dirty="0"/>
              <a:t>ARTM</a:t>
            </a:r>
            <a:r>
              <a:rPr lang="ru-RU" dirty="0"/>
              <a:t>.</a:t>
            </a:r>
          </a:p>
          <a:p>
            <a:r>
              <a:rPr lang="ru-RU" dirty="0"/>
              <a:t>Следует выбрать регуляризаторы, их порядок применения и веса.</a:t>
            </a:r>
          </a:p>
        </p:txBody>
      </p:sp>
      <p:sp>
        <p:nvSpPr>
          <p:cNvPr id="8" name="Прямоугольник 7">
            <a:extLst>
              <a:ext uri="{FF2B5EF4-FFF2-40B4-BE49-F238E27FC236}">
                <a16:creationId xmlns:a16="http://schemas.microsoft.com/office/drawing/2014/main" id="{322A3852-FDFD-3C43-BB34-77EE84E2AA88}"/>
              </a:ext>
            </a:extLst>
          </p:cNvPr>
          <p:cNvSpPr/>
          <p:nvPr/>
        </p:nvSpPr>
        <p:spPr>
          <a:xfrm>
            <a:off x="9500461" y="5382867"/>
            <a:ext cx="1193370" cy="64633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1233507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D4B558-D3BB-4341-9128-BD42C882ACAA}"/>
              </a:ext>
            </a:extLst>
          </p:cNvPr>
          <p:cNvSpPr txBox="1"/>
          <p:nvPr/>
        </p:nvSpPr>
        <p:spPr>
          <a:xfrm>
            <a:off x="381000" y="152068"/>
            <a:ext cx="6901248" cy="769441"/>
          </a:xfrm>
          <a:prstGeom prst="rect">
            <a:avLst/>
          </a:prstGeom>
          <a:noFill/>
        </p:spPr>
        <p:txBody>
          <a:bodyPr wrap="none" rtlCol="0">
            <a:spAutoFit/>
          </a:bodyPr>
          <a:lstStyle/>
          <a:p>
            <a:r>
              <a:rPr lang="ru-RU" sz="4400" dirty="0">
                <a:latin typeface="+mj-lt"/>
              </a:rPr>
              <a:t>Процесс порождения текста</a:t>
            </a:r>
          </a:p>
        </p:txBody>
      </p:sp>
      <p:pic>
        <p:nvPicPr>
          <p:cNvPr id="4" name="Рисунок 3">
            <a:extLst>
              <a:ext uri="{FF2B5EF4-FFF2-40B4-BE49-F238E27FC236}">
                <a16:creationId xmlns:a16="http://schemas.microsoft.com/office/drawing/2014/main" id="{7614DAE7-5BE6-2E41-8A8A-AC4D0246CCB0}"/>
              </a:ext>
            </a:extLst>
          </p:cNvPr>
          <p:cNvPicPr>
            <a:picLocks noChangeAspect="1"/>
          </p:cNvPicPr>
          <p:nvPr/>
        </p:nvPicPr>
        <p:blipFill rotWithShape="1">
          <a:blip r:embed="rId2"/>
          <a:srcRect r="18864" b="56695"/>
          <a:stretch/>
        </p:blipFill>
        <p:spPr>
          <a:xfrm>
            <a:off x="2486107" y="1399103"/>
            <a:ext cx="6657894" cy="2029897"/>
          </a:xfrm>
          <a:prstGeom prst="rect">
            <a:avLst/>
          </a:prstGeom>
        </p:spPr>
      </p:pic>
      <p:sp>
        <p:nvSpPr>
          <p:cNvPr id="5" name="TextBox 4">
            <a:extLst>
              <a:ext uri="{FF2B5EF4-FFF2-40B4-BE49-F238E27FC236}">
                <a16:creationId xmlns:a16="http://schemas.microsoft.com/office/drawing/2014/main" id="{7C537454-86C1-5046-B81B-F7F51DFFF097}"/>
              </a:ext>
            </a:extLst>
          </p:cNvPr>
          <p:cNvSpPr txBox="1"/>
          <p:nvPr/>
        </p:nvSpPr>
        <p:spPr>
          <a:xfrm>
            <a:off x="4233595" y="6378683"/>
            <a:ext cx="3162917" cy="307777"/>
          </a:xfrm>
          <a:prstGeom prst="rect">
            <a:avLst/>
          </a:prstGeom>
          <a:noFill/>
        </p:spPr>
        <p:txBody>
          <a:bodyPr wrap="none" rtlCol="0">
            <a:spAutoFit/>
          </a:bodyPr>
          <a:lstStyle/>
          <a:p>
            <a:r>
              <a:rPr lang="ru-RU" sz="1400" dirty="0"/>
              <a:t>Иллюстрации из лекций К.В. Воронцов</a:t>
            </a:r>
          </a:p>
        </p:txBody>
      </p:sp>
      <p:sp>
        <p:nvSpPr>
          <p:cNvPr id="6" name="Прямоугольник 5">
            <a:extLst>
              <a:ext uri="{FF2B5EF4-FFF2-40B4-BE49-F238E27FC236}">
                <a16:creationId xmlns:a16="http://schemas.microsoft.com/office/drawing/2014/main" id="{07D85D37-457D-7044-966E-98BE6103F9E3}"/>
              </a:ext>
            </a:extLst>
          </p:cNvPr>
          <p:cNvSpPr/>
          <p:nvPr/>
        </p:nvSpPr>
        <p:spPr>
          <a:xfrm>
            <a:off x="11474005" y="6473428"/>
            <a:ext cx="619080" cy="369332"/>
          </a:xfrm>
          <a:prstGeom prst="rect">
            <a:avLst/>
          </a:prstGeom>
        </p:spPr>
        <p:txBody>
          <a:bodyPr wrap="none">
            <a:spAutoFit/>
          </a:bodyPr>
          <a:lstStyle/>
          <a:p>
            <a:r>
              <a:rPr lang="ru-RU" dirty="0">
                <a:latin typeface="+mj-lt"/>
              </a:rPr>
              <a:t>7/</a:t>
            </a:r>
            <a:r>
              <a:rPr lang="en-US" dirty="0">
                <a:latin typeface="+mj-lt"/>
              </a:rPr>
              <a:t>1</a:t>
            </a:r>
            <a:r>
              <a:rPr lang="ru-RU" dirty="0">
                <a:latin typeface="+mj-lt"/>
              </a:rPr>
              <a:t>5</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86C02CAA-6E35-9245-929B-D033B9D99899}"/>
                  </a:ext>
                </a:extLst>
              </p:cNvPr>
              <p:cNvSpPr txBox="1"/>
              <p:nvPr/>
            </p:nvSpPr>
            <p:spPr>
              <a:xfrm>
                <a:off x="658836" y="1299513"/>
                <a:ext cx="1592744" cy="646331"/>
              </a:xfrm>
              <a:prstGeom prst="rect">
                <a:avLst/>
              </a:prstGeom>
              <a:noFill/>
            </p:spPr>
            <p:txBody>
              <a:bodyPr wrap="none" rtlCol="0">
                <a:spAutoFit/>
              </a:bodyPr>
              <a:lstStyle/>
              <a:p>
                <a:r>
                  <a:rPr lang="ru-RU" dirty="0"/>
                  <a:t>В документе </a:t>
                </a:r>
                <a:r>
                  <a:rPr lang="en-US" dirty="0"/>
                  <a:t>d</a:t>
                </a:r>
              </a:p>
              <a:p>
                <a:r>
                  <a:rPr lang="ru-RU" dirty="0"/>
                  <a:t>есть темы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oMath>
                </a14:m>
                <a:endParaRPr lang="ru-RU" dirty="0"/>
              </a:p>
            </p:txBody>
          </p:sp>
        </mc:Choice>
        <mc:Fallback>
          <p:sp>
            <p:nvSpPr>
              <p:cNvPr id="3" name="TextBox 2">
                <a:extLst>
                  <a:ext uri="{FF2B5EF4-FFF2-40B4-BE49-F238E27FC236}">
                    <a16:creationId xmlns:a16="http://schemas.microsoft.com/office/drawing/2014/main" id="{86C02CAA-6E35-9245-929B-D033B9D99899}"/>
                  </a:ext>
                </a:extLst>
              </p:cNvPr>
              <p:cNvSpPr txBox="1">
                <a:spLocks noRot="1" noChangeAspect="1" noMove="1" noResize="1" noEditPoints="1" noAdjustHandles="1" noChangeArrowheads="1" noChangeShapeType="1" noTextEdit="1"/>
              </p:cNvSpPr>
              <p:nvPr/>
            </p:nvSpPr>
            <p:spPr>
              <a:xfrm>
                <a:off x="658836" y="1299513"/>
                <a:ext cx="1592744" cy="646331"/>
              </a:xfrm>
              <a:prstGeom prst="rect">
                <a:avLst/>
              </a:prstGeom>
              <a:blipFill>
                <a:blip r:embed="rId3"/>
                <a:stretch>
                  <a:fillRect l="-2381" t="-1923" r="-2381" b="-15385"/>
                </a:stretch>
              </a:blipFill>
            </p:spPr>
            <p:txBody>
              <a:bodyPr/>
              <a:lstStyle/>
              <a:p>
                <a:r>
                  <a:rPr lang="ru-RU">
                    <a:noFill/>
                  </a:rPr>
                  <a:t> </a:t>
                </a:r>
              </a:p>
            </p:txBody>
          </p:sp>
        </mc:Fallback>
      </mc:AlternateContent>
      <p:sp>
        <p:nvSpPr>
          <p:cNvPr id="8" name="TextBox 7">
            <a:extLst>
              <a:ext uri="{FF2B5EF4-FFF2-40B4-BE49-F238E27FC236}">
                <a16:creationId xmlns:a16="http://schemas.microsoft.com/office/drawing/2014/main" id="{91E8EAE3-7C86-C742-8079-C771AD9D8939}"/>
              </a:ext>
            </a:extLst>
          </p:cNvPr>
          <p:cNvSpPr txBox="1"/>
          <p:nvPr/>
        </p:nvSpPr>
        <p:spPr>
          <a:xfrm>
            <a:off x="658836" y="2583489"/>
            <a:ext cx="2110193" cy="646331"/>
          </a:xfrm>
          <a:prstGeom prst="rect">
            <a:avLst/>
          </a:prstGeom>
          <a:noFill/>
        </p:spPr>
        <p:txBody>
          <a:bodyPr wrap="none" rtlCol="0">
            <a:spAutoFit/>
          </a:bodyPr>
          <a:lstStyle/>
          <a:p>
            <a:r>
              <a:rPr lang="ru-RU" dirty="0"/>
              <a:t>Распределение тем</a:t>
            </a:r>
          </a:p>
          <a:p>
            <a:r>
              <a:rPr lang="ru-RU" dirty="0"/>
              <a:t>в документе</a:t>
            </a:r>
          </a:p>
        </p:txBody>
      </p:sp>
      <p:cxnSp>
        <p:nvCxnSpPr>
          <p:cNvPr id="10" name="Прямая со стрелкой 9">
            <a:extLst>
              <a:ext uri="{FF2B5EF4-FFF2-40B4-BE49-F238E27FC236}">
                <a16:creationId xmlns:a16="http://schemas.microsoft.com/office/drawing/2014/main" id="{3F11369B-D849-7248-8DE3-79C91836F5D2}"/>
              </a:ext>
            </a:extLst>
          </p:cNvPr>
          <p:cNvCxnSpPr>
            <a:cxnSpLocks/>
          </p:cNvCxnSpPr>
          <p:nvPr/>
        </p:nvCxnSpPr>
        <p:spPr>
          <a:xfrm>
            <a:off x="928266" y="2538037"/>
            <a:ext cx="15562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16460B7-30FA-E84B-A720-C59B3D18A2C5}"/>
              </a:ext>
            </a:extLst>
          </p:cNvPr>
          <p:cNvSpPr txBox="1"/>
          <p:nvPr/>
        </p:nvSpPr>
        <p:spPr>
          <a:xfrm>
            <a:off x="4441945" y="837141"/>
            <a:ext cx="4876784" cy="646331"/>
          </a:xfrm>
          <a:prstGeom prst="rect">
            <a:avLst/>
          </a:prstGeom>
          <a:noFill/>
        </p:spPr>
        <p:txBody>
          <a:bodyPr wrap="none" rtlCol="0">
            <a:spAutoFit/>
          </a:bodyPr>
          <a:lstStyle/>
          <a:p>
            <a:r>
              <a:rPr lang="ru-RU" dirty="0"/>
              <a:t>Важные (наиболее вероятные для темы)</a:t>
            </a:r>
          </a:p>
          <a:p>
            <a:r>
              <a:rPr lang="ru-RU" dirty="0"/>
              <a:t>Термины (слова) распределены по документу </a:t>
            </a:r>
            <a:r>
              <a:rPr lang="en-US" dirty="0"/>
              <a:t>d</a:t>
            </a:r>
            <a:endParaRPr lang="ru-RU" dirty="0"/>
          </a:p>
        </p:txBody>
      </p:sp>
      <p:sp>
        <p:nvSpPr>
          <p:cNvPr id="13" name="TextBox 12">
            <a:extLst>
              <a:ext uri="{FF2B5EF4-FFF2-40B4-BE49-F238E27FC236}">
                <a16:creationId xmlns:a16="http://schemas.microsoft.com/office/drawing/2014/main" id="{49796414-5997-CD40-BCF4-535663917B4D}"/>
              </a:ext>
            </a:extLst>
          </p:cNvPr>
          <p:cNvSpPr txBox="1"/>
          <p:nvPr/>
        </p:nvSpPr>
        <p:spPr>
          <a:xfrm>
            <a:off x="8989017" y="2205714"/>
            <a:ext cx="1700017" cy="646331"/>
          </a:xfrm>
          <a:prstGeom prst="rect">
            <a:avLst/>
          </a:prstGeom>
          <a:noFill/>
        </p:spPr>
        <p:txBody>
          <a:bodyPr wrap="none" rtlCol="0">
            <a:spAutoFit/>
          </a:bodyPr>
          <a:lstStyle/>
          <a:p>
            <a:r>
              <a:rPr lang="ru-RU" dirty="0"/>
              <a:t>Распределение</a:t>
            </a:r>
          </a:p>
          <a:p>
            <a:r>
              <a:rPr lang="ru-RU" dirty="0"/>
              <a:t>слов в темах</a:t>
            </a:r>
          </a:p>
        </p:txBody>
      </p:sp>
      <p:cxnSp>
        <p:nvCxnSpPr>
          <p:cNvPr id="14" name="Прямая со стрелкой 13">
            <a:extLst>
              <a:ext uri="{FF2B5EF4-FFF2-40B4-BE49-F238E27FC236}">
                <a16:creationId xmlns:a16="http://schemas.microsoft.com/office/drawing/2014/main" id="{DBAD1BCA-AC82-D44B-8CA9-3CA3D8A5D20C}"/>
              </a:ext>
            </a:extLst>
          </p:cNvPr>
          <p:cNvCxnSpPr>
            <a:cxnSpLocks/>
          </p:cNvCxnSpPr>
          <p:nvPr/>
        </p:nvCxnSpPr>
        <p:spPr>
          <a:xfrm flipH="1">
            <a:off x="8989017" y="2922152"/>
            <a:ext cx="1534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 name="Группа 26">
            <a:extLst>
              <a:ext uri="{FF2B5EF4-FFF2-40B4-BE49-F238E27FC236}">
                <a16:creationId xmlns:a16="http://schemas.microsoft.com/office/drawing/2014/main" id="{BA080625-3332-3B4D-8D25-9B2F76938B83}"/>
              </a:ext>
            </a:extLst>
          </p:cNvPr>
          <p:cNvGrpSpPr/>
          <p:nvPr/>
        </p:nvGrpSpPr>
        <p:grpSpPr>
          <a:xfrm>
            <a:off x="928266" y="3872790"/>
            <a:ext cx="5687147" cy="2345476"/>
            <a:chOff x="928266" y="3872790"/>
            <a:chExt cx="5687147" cy="2345476"/>
          </a:xfrm>
        </p:grpSpPr>
        <p:grpSp>
          <p:nvGrpSpPr>
            <p:cNvPr id="26" name="Группа 25">
              <a:extLst>
                <a:ext uri="{FF2B5EF4-FFF2-40B4-BE49-F238E27FC236}">
                  <a16:creationId xmlns:a16="http://schemas.microsoft.com/office/drawing/2014/main" id="{0F7CAD9F-57AB-D143-9F6F-B3F7462BC2DF}"/>
                </a:ext>
              </a:extLst>
            </p:cNvPr>
            <p:cNvGrpSpPr/>
            <p:nvPr/>
          </p:nvGrpSpPr>
          <p:grpSpPr>
            <a:xfrm>
              <a:off x="928266" y="3872790"/>
              <a:ext cx="5687147" cy="2345476"/>
              <a:chOff x="2947307" y="3852790"/>
              <a:chExt cx="5687147" cy="2345476"/>
            </a:xfrm>
          </p:grpSpPr>
          <p:pic>
            <p:nvPicPr>
              <p:cNvPr id="19" name="Рисунок 18">
                <a:extLst>
                  <a:ext uri="{FF2B5EF4-FFF2-40B4-BE49-F238E27FC236}">
                    <a16:creationId xmlns:a16="http://schemas.microsoft.com/office/drawing/2014/main" id="{6F515BAB-38BE-6543-8E7B-E8A7BA8149AF}"/>
                  </a:ext>
                </a:extLst>
              </p:cNvPr>
              <p:cNvPicPr>
                <a:picLocks noChangeAspect="1"/>
              </p:cNvPicPr>
              <p:nvPr/>
            </p:nvPicPr>
            <p:blipFill>
              <a:blip r:embed="rId4"/>
              <a:stretch>
                <a:fillRect/>
              </a:stretch>
            </p:blipFill>
            <p:spPr>
              <a:xfrm>
                <a:off x="2995654" y="3899566"/>
                <a:ext cx="5638800" cy="2298700"/>
              </a:xfrm>
              <a:prstGeom prst="rect">
                <a:avLst/>
              </a:prstGeom>
            </p:spPr>
          </p:pic>
          <p:sp>
            <p:nvSpPr>
              <p:cNvPr id="20" name="TextBox 19">
                <a:extLst>
                  <a:ext uri="{FF2B5EF4-FFF2-40B4-BE49-F238E27FC236}">
                    <a16:creationId xmlns:a16="http://schemas.microsoft.com/office/drawing/2014/main" id="{376D3334-87B6-5C49-8522-D4C29D0F7258}"/>
                  </a:ext>
                </a:extLst>
              </p:cNvPr>
              <p:cNvSpPr txBox="1"/>
              <p:nvPr/>
            </p:nvSpPr>
            <p:spPr>
              <a:xfrm rot="16200000">
                <a:off x="2760717" y="4864249"/>
                <a:ext cx="742511" cy="369332"/>
              </a:xfrm>
              <a:prstGeom prst="rect">
                <a:avLst/>
              </a:prstGeom>
              <a:noFill/>
            </p:spPr>
            <p:txBody>
              <a:bodyPr wrap="none" rtlCol="0">
                <a:spAutoFit/>
              </a:bodyPr>
              <a:lstStyle/>
              <a:p>
                <a:r>
                  <a:rPr lang="ru-RU" dirty="0"/>
                  <a:t>слова</a:t>
                </a:r>
              </a:p>
            </p:txBody>
          </p:sp>
          <p:sp>
            <p:nvSpPr>
              <p:cNvPr id="21" name="TextBox 20">
                <a:extLst>
                  <a:ext uri="{FF2B5EF4-FFF2-40B4-BE49-F238E27FC236}">
                    <a16:creationId xmlns:a16="http://schemas.microsoft.com/office/drawing/2014/main" id="{D888DDF1-ACD4-534C-A191-157466E9DC16}"/>
                  </a:ext>
                </a:extLst>
              </p:cNvPr>
              <p:cNvSpPr txBox="1"/>
              <p:nvPr/>
            </p:nvSpPr>
            <p:spPr>
              <a:xfrm>
                <a:off x="3316638" y="3852790"/>
                <a:ext cx="1280607" cy="369332"/>
              </a:xfrm>
              <a:prstGeom prst="rect">
                <a:avLst/>
              </a:prstGeom>
              <a:noFill/>
            </p:spPr>
            <p:txBody>
              <a:bodyPr wrap="none" rtlCol="0">
                <a:spAutoFit/>
              </a:bodyPr>
              <a:lstStyle/>
              <a:p>
                <a:r>
                  <a:rPr lang="ru-RU" dirty="0"/>
                  <a:t>документы</a:t>
                </a:r>
              </a:p>
            </p:txBody>
          </p:sp>
          <p:sp>
            <p:nvSpPr>
              <p:cNvPr id="22" name="TextBox 21">
                <a:extLst>
                  <a:ext uri="{FF2B5EF4-FFF2-40B4-BE49-F238E27FC236}">
                    <a16:creationId xmlns:a16="http://schemas.microsoft.com/office/drawing/2014/main" id="{474B70DB-EC92-5C49-9403-B3712ACA3E32}"/>
                  </a:ext>
                </a:extLst>
              </p:cNvPr>
              <p:cNvSpPr txBox="1"/>
              <p:nvPr/>
            </p:nvSpPr>
            <p:spPr>
              <a:xfrm rot="16200000">
                <a:off x="5051885" y="4902975"/>
                <a:ext cx="742511" cy="369332"/>
              </a:xfrm>
              <a:prstGeom prst="rect">
                <a:avLst/>
              </a:prstGeom>
              <a:noFill/>
            </p:spPr>
            <p:txBody>
              <a:bodyPr wrap="none" rtlCol="0">
                <a:spAutoFit/>
              </a:bodyPr>
              <a:lstStyle/>
              <a:p>
                <a:r>
                  <a:rPr lang="ru-RU" dirty="0"/>
                  <a:t>слова</a:t>
                </a:r>
              </a:p>
            </p:txBody>
          </p:sp>
          <p:sp>
            <p:nvSpPr>
              <p:cNvPr id="23" name="TextBox 22">
                <a:extLst>
                  <a:ext uri="{FF2B5EF4-FFF2-40B4-BE49-F238E27FC236}">
                    <a16:creationId xmlns:a16="http://schemas.microsoft.com/office/drawing/2014/main" id="{07BA1600-CE0D-304C-AB75-DB11B7A9BBBD}"/>
                  </a:ext>
                </a:extLst>
              </p:cNvPr>
              <p:cNvSpPr txBox="1"/>
              <p:nvPr/>
            </p:nvSpPr>
            <p:spPr>
              <a:xfrm>
                <a:off x="5684388" y="3899566"/>
                <a:ext cx="695832" cy="369332"/>
              </a:xfrm>
              <a:prstGeom prst="rect">
                <a:avLst/>
              </a:prstGeom>
              <a:noFill/>
            </p:spPr>
            <p:txBody>
              <a:bodyPr wrap="none" rtlCol="0">
                <a:spAutoFit/>
              </a:bodyPr>
              <a:lstStyle/>
              <a:p>
                <a:r>
                  <a:rPr lang="ru-RU" dirty="0"/>
                  <a:t>темы</a:t>
                </a:r>
              </a:p>
            </p:txBody>
          </p:sp>
          <p:sp>
            <p:nvSpPr>
              <p:cNvPr id="25" name="TextBox 24">
                <a:extLst>
                  <a:ext uri="{FF2B5EF4-FFF2-40B4-BE49-F238E27FC236}">
                    <a16:creationId xmlns:a16="http://schemas.microsoft.com/office/drawing/2014/main" id="{ABF465A6-27BD-014B-AC24-E588604D289B}"/>
                  </a:ext>
                </a:extLst>
              </p:cNvPr>
              <p:cNvSpPr txBox="1"/>
              <p:nvPr/>
            </p:nvSpPr>
            <p:spPr>
              <a:xfrm>
                <a:off x="6913109" y="4259984"/>
                <a:ext cx="1280607" cy="369332"/>
              </a:xfrm>
              <a:prstGeom prst="rect">
                <a:avLst/>
              </a:prstGeom>
              <a:noFill/>
            </p:spPr>
            <p:txBody>
              <a:bodyPr wrap="none" rtlCol="0">
                <a:spAutoFit/>
              </a:bodyPr>
              <a:lstStyle/>
              <a:p>
                <a:r>
                  <a:rPr lang="ru-RU" dirty="0"/>
                  <a:t>документы</a:t>
                </a:r>
              </a:p>
            </p:txBody>
          </p:sp>
        </p:grpSp>
        <p:sp>
          <p:nvSpPr>
            <p:cNvPr id="24" name="TextBox 23">
              <a:extLst>
                <a:ext uri="{FF2B5EF4-FFF2-40B4-BE49-F238E27FC236}">
                  <a16:creationId xmlns:a16="http://schemas.microsoft.com/office/drawing/2014/main" id="{1C950C69-68FF-0842-AA49-F6F9DF168B8F}"/>
                </a:ext>
              </a:extLst>
            </p:cNvPr>
            <p:cNvSpPr txBox="1"/>
            <p:nvPr/>
          </p:nvSpPr>
          <p:spPr>
            <a:xfrm rot="16200000">
              <a:off x="4730818" y="4907589"/>
              <a:ext cx="695832" cy="369332"/>
            </a:xfrm>
            <a:prstGeom prst="rect">
              <a:avLst/>
            </a:prstGeom>
            <a:noFill/>
          </p:spPr>
          <p:txBody>
            <a:bodyPr wrap="none" rtlCol="0">
              <a:spAutoFit/>
            </a:bodyPr>
            <a:lstStyle/>
            <a:p>
              <a:r>
                <a:rPr lang="ru-RU" dirty="0"/>
                <a:t>темы</a:t>
              </a:r>
            </a:p>
          </p:txBody>
        </p:sp>
      </p:gr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D73AA5F3-2646-4A41-8A6F-9EBEE47B0D60}"/>
                  </a:ext>
                </a:extLst>
              </p:cNvPr>
              <p:cNvSpPr txBox="1"/>
              <p:nvPr/>
            </p:nvSpPr>
            <p:spPr>
              <a:xfrm>
                <a:off x="7282248" y="4242122"/>
                <a:ext cx="3847987" cy="1477328"/>
              </a:xfrm>
              <a:prstGeom prst="rect">
                <a:avLst/>
              </a:prstGeom>
              <a:noFill/>
            </p:spPr>
            <p:txBody>
              <a:bodyPr wrap="square" rtlCol="0">
                <a:spAutoFit/>
              </a:bodyPr>
              <a:lstStyle/>
              <a:p>
                <a:r>
                  <a:rPr lang="ru-RU" dirty="0"/>
                  <a:t>Решается обратная задача: необходимо найти такие матрицы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Φ</m:t>
                    </m:r>
                    <m:r>
                      <a:rPr lang="ru-RU" b="0" i="1" smtClean="0">
                        <a:latin typeface="Cambria Math" panose="02040503050406030204" pitchFamily="18" charset="0"/>
                        <a:ea typeface="Cambria Math" panose="02040503050406030204" pitchFamily="18" charset="0"/>
                      </a:rPr>
                      <m:t> и </m:t>
                    </m:r>
                    <m:r>
                      <m:rPr>
                        <m:sty m:val="p"/>
                      </m:rPr>
                      <a:rPr lang="el-GR" b="0" i="1" smtClean="0">
                        <a:latin typeface="Cambria Math" panose="02040503050406030204" pitchFamily="18" charset="0"/>
                        <a:ea typeface="Cambria Math" panose="02040503050406030204" pitchFamily="18" charset="0"/>
                      </a:rPr>
                      <m:t>Θ</m:t>
                    </m:r>
                  </m:oMath>
                </a14:m>
                <a:r>
                  <a:rPr lang="en-US" dirty="0"/>
                  <a:t>, </a:t>
                </a:r>
                <a:r>
                  <a:rPr lang="ru-RU" dirty="0"/>
                  <a:t>что бы была высока вероятность интерпретируемости тем экспертом.</a:t>
                </a:r>
              </a:p>
            </p:txBody>
          </p:sp>
        </mc:Choice>
        <mc:Fallback>
          <p:sp>
            <p:nvSpPr>
              <p:cNvPr id="28" name="TextBox 27">
                <a:extLst>
                  <a:ext uri="{FF2B5EF4-FFF2-40B4-BE49-F238E27FC236}">
                    <a16:creationId xmlns:a16="http://schemas.microsoft.com/office/drawing/2014/main" id="{D73AA5F3-2646-4A41-8A6F-9EBEE47B0D60}"/>
                  </a:ext>
                </a:extLst>
              </p:cNvPr>
              <p:cNvSpPr txBox="1">
                <a:spLocks noRot="1" noChangeAspect="1" noMove="1" noResize="1" noEditPoints="1" noAdjustHandles="1" noChangeArrowheads="1" noChangeShapeType="1" noTextEdit="1"/>
              </p:cNvSpPr>
              <p:nvPr/>
            </p:nvSpPr>
            <p:spPr>
              <a:xfrm>
                <a:off x="7282248" y="4242122"/>
                <a:ext cx="3847987" cy="1477328"/>
              </a:xfrm>
              <a:prstGeom prst="rect">
                <a:avLst/>
              </a:prstGeom>
              <a:blipFill>
                <a:blip r:embed="rId5"/>
                <a:stretch>
                  <a:fillRect l="-987" t="-1709" b="-5128"/>
                </a:stretch>
              </a:blipFill>
            </p:spPr>
            <p:txBody>
              <a:bodyPr/>
              <a:lstStyle/>
              <a:p>
                <a:r>
                  <a:rPr lang="ru-RU">
                    <a:noFill/>
                  </a:rPr>
                  <a:t> </a:t>
                </a:r>
              </a:p>
            </p:txBody>
          </p:sp>
        </mc:Fallback>
      </mc:AlternateContent>
      <p:sp>
        <p:nvSpPr>
          <p:cNvPr id="29" name="TextBox 28">
            <a:extLst>
              <a:ext uri="{FF2B5EF4-FFF2-40B4-BE49-F238E27FC236}">
                <a16:creationId xmlns:a16="http://schemas.microsoft.com/office/drawing/2014/main" id="{6C536250-40A0-0044-A7DC-439045BBC082}"/>
              </a:ext>
            </a:extLst>
          </p:cNvPr>
          <p:cNvSpPr txBox="1"/>
          <p:nvPr/>
        </p:nvSpPr>
        <p:spPr>
          <a:xfrm>
            <a:off x="1511886" y="6033600"/>
            <a:ext cx="1066318" cy="369332"/>
          </a:xfrm>
          <a:prstGeom prst="rect">
            <a:avLst/>
          </a:prstGeom>
          <a:noFill/>
        </p:spPr>
        <p:txBody>
          <a:bodyPr wrap="none" rtlCol="0">
            <a:spAutoFit/>
          </a:bodyPr>
          <a:lstStyle/>
          <a:p>
            <a:r>
              <a:rPr lang="ru-RU" dirty="0"/>
              <a:t>известно</a:t>
            </a:r>
          </a:p>
        </p:txBody>
      </p:sp>
    </p:spTree>
    <p:extLst>
      <p:ext uri="{BB962C8B-B14F-4D97-AF65-F5344CB8AC3E}">
        <p14:creationId xmlns:p14="http://schemas.microsoft.com/office/powerpoint/2010/main" val="3154722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5DD053F-0AAA-BC4F-A64C-276CCF453831}"/>
              </a:ext>
            </a:extLst>
          </p:cNvPr>
          <p:cNvSpPr txBox="1"/>
          <p:nvPr/>
        </p:nvSpPr>
        <p:spPr>
          <a:xfrm>
            <a:off x="381000" y="152068"/>
            <a:ext cx="5625451" cy="769441"/>
          </a:xfrm>
          <a:prstGeom prst="rect">
            <a:avLst/>
          </a:prstGeom>
          <a:noFill/>
        </p:spPr>
        <p:txBody>
          <a:bodyPr wrap="none" rtlCol="0">
            <a:spAutoFit/>
          </a:bodyPr>
          <a:lstStyle/>
          <a:p>
            <a:r>
              <a:rPr lang="ru-RU" sz="4400" dirty="0">
                <a:latin typeface="+mj-lt"/>
              </a:rPr>
              <a:t>Концептуальная схема</a:t>
            </a:r>
          </a:p>
        </p:txBody>
      </p:sp>
      <p:sp>
        <p:nvSpPr>
          <p:cNvPr id="8" name="Прямоугольник 7">
            <a:extLst>
              <a:ext uri="{FF2B5EF4-FFF2-40B4-BE49-F238E27FC236}">
                <a16:creationId xmlns:a16="http://schemas.microsoft.com/office/drawing/2014/main" id="{0FA7AF04-547A-CE46-8D85-17B0C6571A51}"/>
              </a:ext>
            </a:extLst>
          </p:cNvPr>
          <p:cNvSpPr/>
          <p:nvPr/>
        </p:nvSpPr>
        <p:spPr>
          <a:xfrm>
            <a:off x="11474005" y="6473428"/>
            <a:ext cx="619080" cy="369332"/>
          </a:xfrm>
          <a:prstGeom prst="rect">
            <a:avLst/>
          </a:prstGeom>
        </p:spPr>
        <p:txBody>
          <a:bodyPr wrap="none">
            <a:spAutoFit/>
          </a:bodyPr>
          <a:lstStyle/>
          <a:p>
            <a:r>
              <a:rPr lang="en-US" dirty="0">
                <a:latin typeface="+mj-lt"/>
              </a:rPr>
              <a:t>8</a:t>
            </a:r>
            <a:r>
              <a:rPr lang="ru-RU" dirty="0">
                <a:latin typeface="+mj-lt"/>
              </a:rPr>
              <a:t>/</a:t>
            </a:r>
            <a:r>
              <a:rPr lang="en-US" dirty="0">
                <a:latin typeface="+mj-lt"/>
              </a:rPr>
              <a:t>1</a:t>
            </a:r>
            <a:r>
              <a:rPr lang="ru-RU" dirty="0">
                <a:latin typeface="+mj-lt"/>
              </a:rPr>
              <a:t>5</a:t>
            </a:r>
          </a:p>
        </p:txBody>
      </p:sp>
      <p:pic>
        <p:nvPicPr>
          <p:cNvPr id="4" name="Рисунок 3">
            <a:extLst>
              <a:ext uri="{FF2B5EF4-FFF2-40B4-BE49-F238E27FC236}">
                <a16:creationId xmlns:a16="http://schemas.microsoft.com/office/drawing/2014/main" id="{0D75B728-674C-0649-A4E4-00329917381D}"/>
              </a:ext>
            </a:extLst>
          </p:cNvPr>
          <p:cNvPicPr>
            <a:picLocks noChangeAspect="1"/>
          </p:cNvPicPr>
          <p:nvPr/>
        </p:nvPicPr>
        <p:blipFill>
          <a:blip r:embed="rId2"/>
          <a:stretch>
            <a:fillRect/>
          </a:stretch>
        </p:blipFill>
        <p:spPr>
          <a:xfrm>
            <a:off x="726049" y="921509"/>
            <a:ext cx="10560803" cy="5941937"/>
          </a:xfrm>
          <a:prstGeom prst="rect">
            <a:avLst/>
          </a:prstGeom>
        </p:spPr>
      </p:pic>
      <p:sp>
        <p:nvSpPr>
          <p:cNvPr id="9" name="Прямоугольник 8">
            <a:extLst>
              <a:ext uri="{FF2B5EF4-FFF2-40B4-BE49-F238E27FC236}">
                <a16:creationId xmlns:a16="http://schemas.microsoft.com/office/drawing/2014/main" id="{9E598A95-1A25-DD4C-B486-B84A5D4E9907}"/>
              </a:ext>
            </a:extLst>
          </p:cNvPr>
          <p:cNvSpPr/>
          <p:nvPr/>
        </p:nvSpPr>
        <p:spPr>
          <a:xfrm>
            <a:off x="9965410" y="6150262"/>
            <a:ext cx="1193370" cy="64633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1351448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C2B241-2B2F-1248-BA5D-724B93C2122E}"/>
              </a:ext>
            </a:extLst>
          </p:cNvPr>
          <p:cNvSpPr txBox="1"/>
          <p:nvPr/>
        </p:nvSpPr>
        <p:spPr>
          <a:xfrm>
            <a:off x="381000" y="152068"/>
            <a:ext cx="3999813" cy="769441"/>
          </a:xfrm>
          <a:prstGeom prst="rect">
            <a:avLst/>
          </a:prstGeom>
          <a:noFill/>
        </p:spPr>
        <p:txBody>
          <a:bodyPr wrap="none" rtlCol="0">
            <a:spAutoFit/>
          </a:bodyPr>
          <a:lstStyle/>
          <a:p>
            <a:r>
              <a:rPr lang="ru-RU" sz="4400" dirty="0">
                <a:latin typeface="+mj-lt"/>
              </a:rPr>
              <a:t>Регуляризаторы</a:t>
            </a:r>
          </a:p>
        </p:txBody>
      </p:sp>
      <p:sp>
        <p:nvSpPr>
          <p:cNvPr id="3" name="Прямоугольник 2">
            <a:extLst>
              <a:ext uri="{FF2B5EF4-FFF2-40B4-BE49-F238E27FC236}">
                <a16:creationId xmlns:a16="http://schemas.microsoft.com/office/drawing/2014/main" id="{2BF87653-BC3E-C844-A931-174E6103C41B}"/>
              </a:ext>
            </a:extLst>
          </p:cNvPr>
          <p:cNvSpPr/>
          <p:nvPr/>
        </p:nvSpPr>
        <p:spPr>
          <a:xfrm>
            <a:off x="11474005" y="6473428"/>
            <a:ext cx="619080" cy="369332"/>
          </a:xfrm>
          <a:prstGeom prst="rect">
            <a:avLst/>
          </a:prstGeom>
        </p:spPr>
        <p:txBody>
          <a:bodyPr wrap="none">
            <a:spAutoFit/>
          </a:bodyPr>
          <a:lstStyle/>
          <a:p>
            <a:r>
              <a:rPr lang="ru-RU" dirty="0">
                <a:latin typeface="+mj-lt"/>
              </a:rPr>
              <a:t>9/</a:t>
            </a:r>
            <a:r>
              <a:rPr lang="en-US" dirty="0">
                <a:latin typeface="+mj-lt"/>
              </a:rPr>
              <a:t>1</a:t>
            </a:r>
            <a:r>
              <a:rPr lang="ru-RU" dirty="0">
                <a:latin typeface="+mj-lt"/>
              </a:rPr>
              <a:t>5</a:t>
            </a:r>
          </a:p>
        </p:txBody>
      </p:sp>
      <p:sp>
        <p:nvSpPr>
          <p:cNvPr id="4" name="TextBox 3">
            <a:extLst>
              <a:ext uri="{FF2B5EF4-FFF2-40B4-BE49-F238E27FC236}">
                <a16:creationId xmlns:a16="http://schemas.microsoft.com/office/drawing/2014/main" id="{86D2FA94-72B3-6C4B-BBB4-7D8D7A4AD407}"/>
              </a:ext>
            </a:extLst>
          </p:cNvPr>
          <p:cNvSpPr txBox="1"/>
          <p:nvPr/>
        </p:nvSpPr>
        <p:spPr>
          <a:xfrm>
            <a:off x="381000" y="921509"/>
            <a:ext cx="11344154" cy="1200329"/>
          </a:xfrm>
          <a:prstGeom prst="rect">
            <a:avLst/>
          </a:prstGeom>
          <a:noFill/>
        </p:spPr>
        <p:txBody>
          <a:bodyPr wrap="square" rtlCol="0">
            <a:spAutoFit/>
          </a:bodyPr>
          <a:lstStyle/>
          <a:p>
            <a:r>
              <a:rPr lang="ru-RU" dirty="0"/>
              <a:t>Регуляризатор – ограничение зависящее от параметров модели.</a:t>
            </a:r>
          </a:p>
          <a:p>
            <a:endParaRPr lang="ru-RU" dirty="0"/>
          </a:p>
          <a:p>
            <a:r>
              <a:rPr lang="ru-RU" dirty="0"/>
              <a:t>В данной работе были рассмотрены три регуляризатора. Ниже приводятся их формальные описания и интерпретации.</a:t>
            </a:r>
          </a:p>
        </p:txBody>
      </p:sp>
      <p:sp>
        <p:nvSpPr>
          <p:cNvPr id="5" name="TextBox 4">
            <a:extLst>
              <a:ext uri="{FF2B5EF4-FFF2-40B4-BE49-F238E27FC236}">
                <a16:creationId xmlns:a16="http://schemas.microsoft.com/office/drawing/2014/main" id="{B7F0C1DA-90C1-784F-B527-7E6832E3199B}"/>
              </a:ext>
            </a:extLst>
          </p:cNvPr>
          <p:cNvSpPr txBox="1"/>
          <p:nvPr/>
        </p:nvSpPr>
        <p:spPr>
          <a:xfrm>
            <a:off x="381000" y="2521948"/>
            <a:ext cx="7372083" cy="369332"/>
          </a:xfrm>
          <a:prstGeom prst="rect">
            <a:avLst/>
          </a:prstGeom>
          <a:noFill/>
        </p:spPr>
        <p:txBody>
          <a:bodyPr wrap="none" rtlCol="0">
            <a:spAutoFit/>
          </a:bodyPr>
          <a:lstStyle/>
          <a:p>
            <a:r>
              <a:rPr lang="ru-RU" dirty="0"/>
              <a:t>Разреживающий или сглаживающий регуляризатор матрицы слово-тема</a:t>
            </a:r>
          </a:p>
        </p:txBody>
      </p:sp>
      <p:sp>
        <p:nvSpPr>
          <p:cNvPr id="6" name="TextBox 5">
            <a:extLst>
              <a:ext uri="{FF2B5EF4-FFF2-40B4-BE49-F238E27FC236}">
                <a16:creationId xmlns:a16="http://schemas.microsoft.com/office/drawing/2014/main" id="{318B675C-8D5F-CB43-B448-83F3F48D0624}"/>
              </a:ext>
            </a:extLst>
          </p:cNvPr>
          <p:cNvSpPr txBox="1"/>
          <p:nvPr/>
        </p:nvSpPr>
        <p:spPr>
          <a:xfrm>
            <a:off x="381000" y="3834594"/>
            <a:ext cx="7749557" cy="369332"/>
          </a:xfrm>
          <a:prstGeom prst="rect">
            <a:avLst/>
          </a:prstGeom>
          <a:noFill/>
        </p:spPr>
        <p:txBody>
          <a:bodyPr wrap="none" rtlCol="0">
            <a:spAutoFit/>
          </a:bodyPr>
          <a:lstStyle/>
          <a:p>
            <a:r>
              <a:rPr lang="ru-RU" dirty="0"/>
              <a:t>Разреживающий или сглаживающий регуляризатор матрицы тема-документ</a:t>
            </a:r>
          </a:p>
        </p:txBody>
      </p:sp>
      <p:sp>
        <p:nvSpPr>
          <p:cNvPr id="7" name="TextBox 6">
            <a:extLst>
              <a:ext uri="{FF2B5EF4-FFF2-40B4-BE49-F238E27FC236}">
                <a16:creationId xmlns:a16="http://schemas.microsoft.com/office/drawing/2014/main" id="{5D119604-8809-754D-A11E-DDB9B9C0CD15}"/>
              </a:ext>
            </a:extLst>
          </p:cNvPr>
          <p:cNvSpPr txBox="1"/>
          <p:nvPr/>
        </p:nvSpPr>
        <p:spPr>
          <a:xfrm>
            <a:off x="381000" y="5147240"/>
            <a:ext cx="4071051" cy="369332"/>
          </a:xfrm>
          <a:prstGeom prst="rect">
            <a:avLst/>
          </a:prstGeom>
          <a:noFill/>
        </p:spPr>
        <p:txBody>
          <a:bodyPr wrap="none" rtlCol="0">
            <a:spAutoFit/>
          </a:bodyPr>
          <a:lstStyle/>
          <a:p>
            <a:r>
              <a:rPr lang="ru-RU" dirty="0"/>
              <a:t>Регуляризатор декоррелирования тем</a:t>
            </a:r>
          </a:p>
        </p:txBody>
      </p:sp>
      <p:pic>
        <p:nvPicPr>
          <p:cNvPr id="10" name="Рисунок 9">
            <a:extLst>
              <a:ext uri="{FF2B5EF4-FFF2-40B4-BE49-F238E27FC236}">
                <a16:creationId xmlns:a16="http://schemas.microsoft.com/office/drawing/2014/main" id="{8D7BF66C-9CD1-5048-8D29-CD47C5E05F1B}"/>
              </a:ext>
            </a:extLst>
          </p:cNvPr>
          <p:cNvPicPr>
            <a:picLocks noChangeAspect="1"/>
          </p:cNvPicPr>
          <p:nvPr/>
        </p:nvPicPr>
        <p:blipFill>
          <a:blip r:embed="rId2"/>
          <a:stretch>
            <a:fillRect/>
          </a:stretch>
        </p:blipFill>
        <p:spPr>
          <a:xfrm>
            <a:off x="1202079" y="2864204"/>
            <a:ext cx="4000500" cy="812800"/>
          </a:xfrm>
          <a:prstGeom prst="rect">
            <a:avLst/>
          </a:prstGeom>
        </p:spPr>
      </p:pic>
      <p:pic>
        <p:nvPicPr>
          <p:cNvPr id="12" name="Рисунок 11">
            <a:extLst>
              <a:ext uri="{FF2B5EF4-FFF2-40B4-BE49-F238E27FC236}">
                <a16:creationId xmlns:a16="http://schemas.microsoft.com/office/drawing/2014/main" id="{578B9445-826F-5546-AE94-A5B150E3489E}"/>
              </a:ext>
            </a:extLst>
          </p:cNvPr>
          <p:cNvPicPr>
            <a:picLocks noChangeAspect="1"/>
          </p:cNvPicPr>
          <p:nvPr/>
        </p:nvPicPr>
        <p:blipFill>
          <a:blip r:embed="rId3"/>
          <a:stretch>
            <a:fillRect/>
          </a:stretch>
        </p:blipFill>
        <p:spPr>
          <a:xfrm>
            <a:off x="1233118" y="4197636"/>
            <a:ext cx="3924300" cy="812800"/>
          </a:xfrm>
          <a:prstGeom prst="rect">
            <a:avLst/>
          </a:prstGeom>
        </p:spPr>
      </p:pic>
      <p:pic>
        <p:nvPicPr>
          <p:cNvPr id="14" name="Рисунок 13">
            <a:extLst>
              <a:ext uri="{FF2B5EF4-FFF2-40B4-BE49-F238E27FC236}">
                <a16:creationId xmlns:a16="http://schemas.microsoft.com/office/drawing/2014/main" id="{542D729D-351B-3941-AFBB-36B33AA530FF}"/>
              </a:ext>
            </a:extLst>
          </p:cNvPr>
          <p:cNvPicPr>
            <a:picLocks noChangeAspect="1"/>
          </p:cNvPicPr>
          <p:nvPr/>
        </p:nvPicPr>
        <p:blipFill>
          <a:blip r:embed="rId4"/>
          <a:stretch>
            <a:fillRect/>
          </a:stretch>
        </p:blipFill>
        <p:spPr>
          <a:xfrm>
            <a:off x="1233118" y="5653376"/>
            <a:ext cx="5029200" cy="876300"/>
          </a:xfrm>
          <a:prstGeom prst="rect">
            <a:avLst/>
          </a:prstGeom>
        </p:spPr>
      </p:pic>
      <p:sp>
        <p:nvSpPr>
          <p:cNvPr id="15" name="TextBox 14">
            <a:extLst>
              <a:ext uri="{FF2B5EF4-FFF2-40B4-BE49-F238E27FC236}">
                <a16:creationId xmlns:a16="http://schemas.microsoft.com/office/drawing/2014/main" id="{8C6C57F8-1053-4A4C-86B8-F15070ED0338}"/>
              </a:ext>
            </a:extLst>
          </p:cNvPr>
          <p:cNvSpPr txBox="1"/>
          <p:nvPr/>
        </p:nvSpPr>
        <p:spPr>
          <a:xfrm>
            <a:off x="7256055" y="2947438"/>
            <a:ext cx="4217950" cy="646331"/>
          </a:xfrm>
          <a:prstGeom prst="rect">
            <a:avLst/>
          </a:prstGeom>
          <a:noFill/>
        </p:spPr>
        <p:txBody>
          <a:bodyPr wrap="none" rtlCol="0">
            <a:spAutoFit/>
          </a:bodyPr>
          <a:lstStyle/>
          <a:p>
            <a:r>
              <a:rPr lang="ru-RU" dirty="0"/>
              <a:t>Влияет на количество нулевых значений </a:t>
            </a:r>
          </a:p>
          <a:p>
            <a:r>
              <a:rPr lang="ru-RU" dirty="0"/>
              <a:t>в матрице слово-тема.</a:t>
            </a:r>
          </a:p>
        </p:txBody>
      </p:sp>
      <p:sp>
        <p:nvSpPr>
          <p:cNvPr id="18" name="TextBox 17">
            <a:extLst>
              <a:ext uri="{FF2B5EF4-FFF2-40B4-BE49-F238E27FC236}">
                <a16:creationId xmlns:a16="http://schemas.microsoft.com/office/drawing/2014/main" id="{E807E433-A617-4740-99FE-5F946682446D}"/>
              </a:ext>
            </a:extLst>
          </p:cNvPr>
          <p:cNvSpPr txBox="1"/>
          <p:nvPr/>
        </p:nvSpPr>
        <p:spPr>
          <a:xfrm>
            <a:off x="7256055" y="4285177"/>
            <a:ext cx="4217950" cy="646331"/>
          </a:xfrm>
          <a:prstGeom prst="rect">
            <a:avLst/>
          </a:prstGeom>
          <a:noFill/>
        </p:spPr>
        <p:txBody>
          <a:bodyPr wrap="none" rtlCol="0">
            <a:spAutoFit/>
          </a:bodyPr>
          <a:lstStyle/>
          <a:p>
            <a:r>
              <a:rPr lang="ru-RU" dirty="0"/>
              <a:t>Влияет на количество нулевых значений </a:t>
            </a:r>
          </a:p>
          <a:p>
            <a:r>
              <a:rPr lang="ru-RU" dirty="0"/>
              <a:t>в матрице тема-документ.</a:t>
            </a:r>
          </a:p>
        </p:txBody>
      </p:sp>
      <p:sp>
        <p:nvSpPr>
          <p:cNvPr id="19" name="TextBox 18">
            <a:extLst>
              <a:ext uri="{FF2B5EF4-FFF2-40B4-BE49-F238E27FC236}">
                <a16:creationId xmlns:a16="http://schemas.microsoft.com/office/drawing/2014/main" id="{6844F10B-3FBA-044C-951A-5C2123DCCA4D}"/>
              </a:ext>
            </a:extLst>
          </p:cNvPr>
          <p:cNvSpPr txBox="1"/>
          <p:nvPr/>
        </p:nvSpPr>
        <p:spPr>
          <a:xfrm>
            <a:off x="7256055" y="5684630"/>
            <a:ext cx="4308808" cy="646331"/>
          </a:xfrm>
          <a:prstGeom prst="rect">
            <a:avLst/>
          </a:prstGeom>
          <a:noFill/>
        </p:spPr>
        <p:txBody>
          <a:bodyPr wrap="none" rtlCol="0">
            <a:spAutoFit/>
          </a:bodyPr>
          <a:lstStyle/>
          <a:p>
            <a:r>
              <a:rPr lang="ru-RU" dirty="0"/>
              <a:t>Влияет на попарную корреляцию тем как </a:t>
            </a:r>
          </a:p>
          <a:p>
            <a:r>
              <a:rPr lang="ru-RU" dirty="0"/>
              <a:t>столбцов матрицы слово-тема.</a:t>
            </a:r>
          </a:p>
        </p:txBody>
      </p:sp>
    </p:spTree>
    <p:extLst>
      <p:ext uri="{BB962C8B-B14F-4D97-AF65-F5344CB8AC3E}">
        <p14:creationId xmlns:p14="http://schemas.microsoft.com/office/powerpoint/2010/main" val="178636844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650</TotalTime>
  <Words>873</Words>
  <Application>Microsoft Macintosh PowerPoint</Application>
  <PresentationFormat>Широкоэкранный</PresentationFormat>
  <Paragraphs>172</Paragraphs>
  <Slides>15</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15</vt:i4>
      </vt:variant>
    </vt:vector>
  </HeadingPairs>
  <TitlesOfParts>
    <vt:vector size="20" baseType="lpstr">
      <vt:lpstr>Arial</vt:lpstr>
      <vt:lpstr>Calibri</vt:lpstr>
      <vt:lpstr>Calibri Light</vt:lpstr>
      <vt:lpstr>Cambria Math</vt:lpstr>
      <vt:lpstr>Тема Office</vt:lpstr>
      <vt:lpstr>Презентация PowerPoint</vt:lpstr>
      <vt:lpstr>      Актуальность</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Кирилл Маркин</dc:creator>
  <cp:lastModifiedBy>Кирилл Маркин</cp:lastModifiedBy>
  <cp:revision>79</cp:revision>
  <cp:lastPrinted>2019-06-11T00:12:53Z</cp:lastPrinted>
  <dcterms:created xsi:type="dcterms:W3CDTF">2019-05-16T07:02:46Z</dcterms:created>
  <dcterms:modified xsi:type="dcterms:W3CDTF">2019-06-11T00:21:47Z</dcterms:modified>
</cp:coreProperties>
</file>