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7" r:id="rId5"/>
    <p:sldId id="268" r:id="rId6"/>
    <p:sldId id="277" r:id="rId7"/>
    <p:sldId id="275" r:id="rId8"/>
    <p:sldId id="278" r:id="rId9"/>
    <p:sldId id="281" r:id="rId10"/>
    <p:sldId id="273" r:id="rId11"/>
    <p:sldId id="270" r:id="rId12"/>
    <p:sldId id="274" r:id="rId13"/>
    <p:sldId id="280" r:id="rId14"/>
    <p:sldId id="279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50010D-A83D-4635-995F-9FF78451F3A8}">
          <p14:sldIdLst>
            <p14:sldId id="256"/>
            <p14:sldId id="266"/>
            <p14:sldId id="257"/>
            <p14:sldId id="267"/>
            <p14:sldId id="268"/>
            <p14:sldId id="277"/>
            <p14:sldId id="275"/>
            <p14:sldId id="278"/>
            <p14:sldId id="281"/>
            <p14:sldId id="273"/>
            <p14:sldId id="270"/>
            <p14:sldId id="274"/>
            <p14:sldId id="280"/>
            <p14:sldId id="279"/>
            <p14:sldId id="265"/>
          </p14:sldIdLst>
        </p14:section>
        <p14:section name="Раздел без заголовка" id="{D7877719-4D90-43F7-A6DC-0353EE4AEE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Сахарок" initials="ДС" lastIdx="4" clrIdx="0">
    <p:extLst>
      <p:ext uri="{19B8F6BF-5375-455C-9EA6-DF929625EA0E}">
        <p15:presenceInfo xmlns:p15="http://schemas.microsoft.com/office/powerpoint/2012/main" userId="601172611cc451b3" providerId="Windows Live"/>
      </p:ext>
    </p:extLst>
  </p:cmAuthor>
  <p:cmAuthor id="2" name="Кирилл Маркин" initials="КМ" lastIdx="2" clrIdx="1">
    <p:extLst>
      <p:ext uri="{19B8F6BF-5375-455C-9EA6-DF929625EA0E}">
        <p15:presenceInfo xmlns:p15="http://schemas.microsoft.com/office/powerpoint/2012/main" userId="Кирилл Марки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52" autoAdjust="0"/>
    <p:restoredTop sz="94663"/>
  </p:normalViewPr>
  <p:slideViewPr>
    <p:cSldViewPr snapToGrid="0" snapToObjects="1">
      <p:cViewPr varScale="1">
        <p:scale>
          <a:sx n="72" d="100"/>
          <a:sy n="72" d="100"/>
        </p:scale>
        <p:origin x="4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53:00.691" idx="2">
    <p:pos x="7362" y="45"/>
    <p:text>- Можно исследовать сравнивая похожее с моим и посмотреть разницу
	    - Можно исследовать собственный инструментарий на сложность, разные параметры и т д если решение совсем уж оригинальное
	    - Можно в табличном виде - вот параметры, мой алгоритм лучше
	    - Можно с помощью графиков
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32C55-E3F4-6542-B237-91F1C34C7B3B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97224-188B-C145-9394-36578553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7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28ED5-BD92-5A49-AA4C-3241172B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A0FF8-EFD3-5D41-A25D-C5C4C1D6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4F319-91B2-1043-A22A-E03975FE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3ABAA-AA87-6043-8C4E-A3327C8B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35FF2-D66D-CB48-9BFE-5A8FE13D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3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89734-996D-964C-9252-6BB375BB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DB595A-07C2-B241-A9E0-C4C50400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B4E8C-6EC4-E24B-AC9D-9D6113B9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C7977-18A9-9948-8B8C-C45ADCF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7BFE9-97CE-6544-89DF-61983CC4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B1F32E-340B-B647-81EC-A81DEE4D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D4FBE-BA3C-264E-B5BE-21EEDC5E7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9D7D1-3162-AF46-9AB7-3F2B201B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D39FA-1B77-DF4C-AACF-96BF6197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79EB6-B4B3-6E41-B5DE-BCDB8789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8E0E2-9A48-FA4C-BA40-6A34919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76467-6A41-0140-BE76-B613D7B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23FC6-0E67-D14F-96C8-12163F6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3CB77-E992-974A-BAEF-6AC8D14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77D90-879D-224F-BB27-DFC271F2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AB97A-43D9-214A-91EF-26597CFE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139A71-0148-E441-AE80-34D1F74B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9FAA8-B1FC-D04D-AA2D-99186F8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7B643-3A8D-D744-B467-1E98CB09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8EE1B-1165-1842-803B-467A6294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26A0-E190-3E44-9B6B-A85D161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65348-6655-1641-90E5-BB4D5E18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2DA337-D484-894A-811F-8888B9E8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0EC2D9-9769-8642-BFAB-9F7042D9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684D2D-831D-1D40-B707-889708D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03F78-820F-A440-9363-9EC7DDA5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3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E35C0-EFDB-3648-9D89-A9FE84C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C4000-1BD8-7E43-A719-442F6B36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448BF-15D2-C340-AF76-1E75A154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E3ABF-1E12-B74A-8694-A1F50ACC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F3B86E-27AF-9047-83FC-575D13B69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006DA5-6AEC-0E45-B93C-4ECBB237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A00ABC-E1E3-244B-B2E5-DF1D4715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7E7D5B-AA9A-0649-BCE6-82E3BB5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3EC89-DBFB-CF4D-B14B-E45AFBC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C8AD16-674A-F640-A66C-67E351D5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AB0D38-5B7D-A241-92B4-04E8782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E519AE-FF77-6A49-BBC0-1236C3A1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02F50D-F9E1-5140-AF2A-15D19F8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6EDB5F-8D3C-D64A-8C97-DDBF043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AD637-F216-0345-8B21-FB8616E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5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06F71-E3BA-1545-93DE-195DF814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B7A16-2059-DB4F-8247-46F66F1C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449961-F81B-E547-B890-5F1CA9A8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1739D3-7834-0846-8FB4-19E26816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C8EB13-5318-D34E-BA8D-FDB0D58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5DECF-4196-1542-B146-7C975B45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373BC-C5B9-594E-BB79-E7D8F09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E6539C-3D4E-D042-8277-1BAF70468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F06A6-3173-1341-8C1D-7CE57F8A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4E618-3701-E947-8EC4-37EF869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83D75-2C2B-1746-BCF5-297F9FD9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2F059-2515-6B41-A1E0-F50089E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76F6-1011-3848-B315-A737682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91721-F0AF-5F4A-8BA2-080B7388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D75A6-2893-9841-87A7-EF402D296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5C8E-A791-5141-BFC5-061C00718CFF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6B337-C9C8-1B40-8EF6-E2936D949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F265-F5CC-F741-820E-7CAE3968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252CFD-2E0A-44AD-9968-5F05A0410945}"/>
              </a:ext>
            </a:extLst>
          </p:cNvPr>
          <p:cNvSpPr/>
          <p:nvPr/>
        </p:nvSpPr>
        <p:spPr>
          <a:xfrm>
            <a:off x="1233549" y="617023"/>
            <a:ext cx="9349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Московский государственный технический университет имени Н.Э. Баумана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A54FE4-76C4-4AAC-A298-8AC801BCB2B8}"/>
              </a:ext>
            </a:extLst>
          </p:cNvPr>
          <p:cNvSpPr/>
          <p:nvPr/>
        </p:nvSpPr>
        <p:spPr>
          <a:xfrm>
            <a:off x="290052" y="1947465"/>
            <a:ext cx="7862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+mj-lt"/>
                <a:cs typeface="Arial" panose="020B0604020202020204" pitchFamily="34" charset="0"/>
              </a:rPr>
              <a:t>Разработка метода тематического моделирования для новостей на русском языке</a:t>
            </a:r>
          </a:p>
        </p:txBody>
      </p:sp>
      <p:pic>
        <p:nvPicPr>
          <p:cNvPr id="1028" name="Picture 4" descr="ÐÐ°ÑÑÐ¸Ð½ÐºÐ¸ Ð¿Ð¾ Ð·Ð°Ð¿ÑÐ¾ÑÑ Ð³ÐµÑÐ± Ð¼Ð³ÑÑ Ð±Ð°ÑÐ¼Ð°Ð½Ð° Ð²ÐµÐºÑÐ¾Ñ">
            <a:extLst>
              <a:ext uri="{FF2B5EF4-FFF2-40B4-BE49-F238E27FC236}">
                <a16:creationId xmlns:a16="http://schemas.microsoft.com/office/drawing/2014/main" id="{6E0B0AFF-04B0-426E-B468-385DF4BE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6689" cy="15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6ECD298-7BF8-4982-B097-8F1683C95FE3}"/>
              </a:ext>
            </a:extLst>
          </p:cNvPr>
          <p:cNvCxnSpPr>
            <a:cxnSpLocks/>
          </p:cNvCxnSpPr>
          <p:nvPr/>
        </p:nvCxnSpPr>
        <p:spPr>
          <a:xfrm>
            <a:off x="384242" y="3905779"/>
            <a:ext cx="73936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4A9F64-5544-44FC-A636-273A7CC541E4}"/>
              </a:ext>
            </a:extLst>
          </p:cNvPr>
          <p:cNvSpPr/>
          <p:nvPr/>
        </p:nvSpPr>
        <p:spPr>
          <a:xfrm>
            <a:off x="5444877" y="2455325"/>
            <a:ext cx="64570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Автор: 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студент группы ИУ7-81Б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Маркин Кирилл Вадимович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endParaRPr lang="en-US" sz="2000" dirty="0">
              <a:latin typeface="+mj-lt"/>
              <a:cs typeface="Arial" panose="020B0604020202020204" pitchFamily="34" charset="0"/>
            </a:endParaRPr>
          </a:p>
          <a:p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 Научный руководитель: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доцент, кандидат технических наук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Клышинский Эдуард Станиславович</a:t>
            </a:r>
          </a:p>
          <a:p>
            <a:pPr algn="r"/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Консультант: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старший преподаватель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Волкова Лилия Леонидовна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171B5D5-C64E-4B64-9D23-DC7E15FF1D20}"/>
              </a:ext>
            </a:extLst>
          </p:cNvPr>
          <p:cNvSpPr/>
          <p:nvPr/>
        </p:nvSpPr>
        <p:spPr>
          <a:xfrm>
            <a:off x="5046016" y="6423099"/>
            <a:ext cx="1451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34568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6FD713-ADFF-4269-ADFD-4A23467C1DEC}"/>
              </a:ext>
            </a:extLst>
          </p:cNvPr>
          <p:cNvSpPr/>
          <p:nvPr/>
        </p:nvSpPr>
        <p:spPr>
          <a:xfrm>
            <a:off x="378437" y="181094"/>
            <a:ext cx="19816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Оценки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66E5F4-DA94-D948-8B6F-81A9D8692481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10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98FBF-0371-2642-8315-34C79101A1BD}"/>
              </a:ext>
            </a:extLst>
          </p:cNvPr>
          <p:cNvSpPr txBox="1"/>
          <p:nvPr/>
        </p:nvSpPr>
        <p:spPr>
          <a:xfrm>
            <a:off x="378437" y="950535"/>
            <a:ext cx="115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Для оценки модели была использована визуализация статистики метрик.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C57D1C-4913-5949-9F6F-84E2DFF85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93"/>
          <a:stretch/>
        </p:blipFill>
        <p:spPr>
          <a:xfrm>
            <a:off x="378437" y="2550973"/>
            <a:ext cx="5345019" cy="32922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4E7CEE-0136-5247-BB1B-BE3FD5311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17"/>
          <a:stretch/>
        </p:blipFill>
        <p:spPr>
          <a:xfrm>
            <a:off x="5737311" y="2601303"/>
            <a:ext cx="5334000" cy="3489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E52EC-6E12-A14A-8401-50C285B80947}"/>
              </a:ext>
            </a:extLst>
          </p:cNvPr>
          <p:cNvSpPr txBox="1"/>
          <p:nvPr/>
        </p:nvSpPr>
        <p:spPr>
          <a:xfrm rot="19800000">
            <a:off x="1124292" y="2059047"/>
            <a:ext cx="109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Перплексия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5E66D-DB20-7741-9E1E-BD35D26858C0}"/>
                  </a:ext>
                </a:extLst>
              </p:cNvPr>
              <p:cNvSpPr txBox="1"/>
              <p:nvPr/>
            </p:nvSpPr>
            <p:spPr>
              <a:xfrm rot="19800000">
                <a:off x="2920965" y="1883505"/>
                <a:ext cx="1348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Разреженность</a:t>
                </a:r>
              </a:p>
              <a:p>
                <a:r>
                  <a:rPr lang="ru-RU" sz="1400" dirty="0"/>
                  <a:t>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5E66D-DB20-7741-9E1E-BD35D268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920965" y="1883505"/>
                <a:ext cx="1348511" cy="523220"/>
              </a:xfrm>
              <a:prstGeom prst="rect">
                <a:avLst/>
              </a:prstGeom>
              <a:blipFill>
                <a:blip r:embed="rId3"/>
                <a:stretch>
                  <a:fillRect l="-885" t="-1124" b="-5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EDD879-A24C-1844-A96C-CE733C90DC96}"/>
                  </a:ext>
                </a:extLst>
              </p:cNvPr>
              <p:cNvSpPr txBox="1"/>
              <p:nvPr/>
            </p:nvSpPr>
            <p:spPr>
              <a:xfrm rot="19800000">
                <a:off x="4364277" y="1856327"/>
                <a:ext cx="1348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Разреженность</a:t>
                </a:r>
              </a:p>
              <a:p>
                <a:r>
                  <a:rPr lang="ru-RU" sz="1400" dirty="0"/>
                  <a:t>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EDD879-A24C-1844-A96C-CE733C90D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4364277" y="1856327"/>
                <a:ext cx="1348511" cy="523220"/>
              </a:xfrm>
              <a:prstGeom prst="rect">
                <a:avLst/>
              </a:prstGeom>
              <a:blipFill>
                <a:blip r:embed="rId4"/>
                <a:stretch>
                  <a:fillRect l="-1770" b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9FB87EB-D79C-014C-B96C-DD41C0158E51}"/>
              </a:ext>
            </a:extLst>
          </p:cNvPr>
          <p:cNvSpPr txBox="1"/>
          <p:nvPr/>
        </p:nvSpPr>
        <p:spPr>
          <a:xfrm rot="19800000">
            <a:off x="6578334" y="1879478"/>
            <a:ext cx="1076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Средняя</a:t>
            </a:r>
          </a:p>
          <a:p>
            <a:r>
              <a:rPr lang="ru-RU" sz="1400" dirty="0"/>
              <a:t>чистота тем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FDDC2-A9A0-4F4F-B1DE-DDF10F69D5E2}"/>
              </a:ext>
            </a:extLst>
          </p:cNvPr>
          <p:cNvSpPr txBox="1"/>
          <p:nvPr/>
        </p:nvSpPr>
        <p:spPr>
          <a:xfrm rot="19800000">
            <a:off x="784991" y="5993210"/>
            <a:ext cx="116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Средний</a:t>
            </a:r>
          </a:p>
          <a:p>
            <a:r>
              <a:rPr lang="ru-RU" sz="1400" dirty="0"/>
              <a:t>контраст тем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2587E-CC3B-F542-BA1A-B6B7FBDB3D9C}"/>
              </a:ext>
            </a:extLst>
          </p:cNvPr>
          <p:cNvSpPr txBox="1"/>
          <p:nvPr/>
        </p:nvSpPr>
        <p:spPr>
          <a:xfrm rot="19800000">
            <a:off x="3422389" y="5993211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Контраст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2F21E-9AA9-3841-A729-76D91E7777B8}"/>
              </a:ext>
            </a:extLst>
          </p:cNvPr>
          <p:cNvSpPr txBox="1"/>
          <p:nvPr/>
        </p:nvSpPr>
        <p:spPr>
          <a:xfrm rot="19800000">
            <a:off x="9023680" y="1927537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Чистота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9DC55-3B73-7347-A795-B082663A6988}"/>
              </a:ext>
            </a:extLst>
          </p:cNvPr>
          <p:cNvSpPr txBox="1"/>
          <p:nvPr/>
        </p:nvSpPr>
        <p:spPr>
          <a:xfrm rot="19800000">
            <a:off x="8820480" y="6097060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Размер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7D933-857F-924D-95C8-43ACB2B592F3}"/>
              </a:ext>
            </a:extLst>
          </p:cNvPr>
          <p:cNvSpPr txBox="1"/>
          <p:nvPr/>
        </p:nvSpPr>
        <p:spPr>
          <a:xfrm rot="19800000">
            <a:off x="6332443" y="5976480"/>
            <a:ext cx="1065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Средний</a:t>
            </a:r>
          </a:p>
          <a:p>
            <a:r>
              <a:rPr lang="ru-RU" sz="1400" dirty="0"/>
              <a:t>размер тем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8158B39-333F-2740-A9FF-6DBFC3D3E3E6}"/>
              </a:ext>
            </a:extLst>
          </p:cNvPr>
          <p:cNvSpPr/>
          <p:nvPr/>
        </p:nvSpPr>
        <p:spPr>
          <a:xfrm>
            <a:off x="487387" y="3068569"/>
            <a:ext cx="100976" cy="4992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1B70D7D-2798-CA4B-AD30-723F5E66C490}"/>
              </a:ext>
            </a:extLst>
          </p:cNvPr>
          <p:cNvSpPr/>
          <p:nvPr/>
        </p:nvSpPr>
        <p:spPr>
          <a:xfrm>
            <a:off x="2222748" y="3068569"/>
            <a:ext cx="100976" cy="4992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6AF3F21-11AF-3B47-9F58-C7BBAD577731}"/>
              </a:ext>
            </a:extLst>
          </p:cNvPr>
          <p:cNvSpPr/>
          <p:nvPr/>
        </p:nvSpPr>
        <p:spPr>
          <a:xfrm>
            <a:off x="3953298" y="2970612"/>
            <a:ext cx="100976" cy="6813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B8A1861-8401-124F-8BA3-665E6393A712}"/>
              </a:ext>
            </a:extLst>
          </p:cNvPr>
          <p:cNvSpPr/>
          <p:nvPr/>
        </p:nvSpPr>
        <p:spPr>
          <a:xfrm>
            <a:off x="5873204" y="276632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8C67A3C-E792-3D4C-BD93-42DF920FE40C}"/>
              </a:ext>
            </a:extLst>
          </p:cNvPr>
          <p:cNvSpPr/>
          <p:nvPr/>
        </p:nvSpPr>
        <p:spPr>
          <a:xfrm>
            <a:off x="7591967" y="2914029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9BA1E1-EC15-BD43-8764-D115CFEE56DF}"/>
              </a:ext>
            </a:extLst>
          </p:cNvPr>
          <p:cNvSpPr/>
          <p:nvPr/>
        </p:nvSpPr>
        <p:spPr>
          <a:xfrm>
            <a:off x="7543579" y="443337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054A274-D8E9-AA4D-8921-78D005A6E158}"/>
              </a:ext>
            </a:extLst>
          </p:cNvPr>
          <p:cNvSpPr/>
          <p:nvPr/>
        </p:nvSpPr>
        <p:spPr>
          <a:xfrm>
            <a:off x="5819206" y="443898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1263DAD-8768-114F-901F-94FEE3252879}"/>
              </a:ext>
            </a:extLst>
          </p:cNvPr>
          <p:cNvSpPr/>
          <p:nvPr/>
        </p:nvSpPr>
        <p:spPr>
          <a:xfrm>
            <a:off x="511235" y="4337284"/>
            <a:ext cx="100976" cy="12669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0FB6EFC-7F3E-A047-AC1C-539EB4C66B60}"/>
              </a:ext>
            </a:extLst>
          </p:cNvPr>
          <p:cNvSpPr/>
          <p:nvPr/>
        </p:nvSpPr>
        <p:spPr>
          <a:xfrm>
            <a:off x="871865" y="5795071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9CB636E-EDA6-114E-98AF-05680AD807DE}"/>
              </a:ext>
            </a:extLst>
          </p:cNvPr>
          <p:cNvSpPr/>
          <p:nvPr/>
        </p:nvSpPr>
        <p:spPr>
          <a:xfrm>
            <a:off x="811092" y="4135689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F2E993F-5678-3747-98BE-3ACF8B7B429D}"/>
              </a:ext>
            </a:extLst>
          </p:cNvPr>
          <p:cNvSpPr/>
          <p:nvPr/>
        </p:nvSpPr>
        <p:spPr>
          <a:xfrm>
            <a:off x="2403792" y="4111552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0BC74A3-E980-3844-8BFE-BC1DE888BC93}"/>
              </a:ext>
            </a:extLst>
          </p:cNvPr>
          <p:cNvSpPr/>
          <p:nvPr/>
        </p:nvSpPr>
        <p:spPr>
          <a:xfrm>
            <a:off x="4182592" y="4129143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E980D64-33CF-C941-B612-379044CC19C4}"/>
              </a:ext>
            </a:extLst>
          </p:cNvPr>
          <p:cNvSpPr/>
          <p:nvPr/>
        </p:nvSpPr>
        <p:spPr>
          <a:xfrm>
            <a:off x="6116908" y="4119317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0DC4E01-64F1-4141-876A-4B90E812FA32}"/>
              </a:ext>
            </a:extLst>
          </p:cNvPr>
          <p:cNvSpPr/>
          <p:nvPr/>
        </p:nvSpPr>
        <p:spPr>
          <a:xfrm>
            <a:off x="1024265" y="5912746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212531E-0202-604C-8B5E-B1C0109ED3F7}"/>
              </a:ext>
            </a:extLst>
          </p:cNvPr>
          <p:cNvSpPr/>
          <p:nvPr/>
        </p:nvSpPr>
        <p:spPr>
          <a:xfrm>
            <a:off x="6006221" y="5755464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734894E-8869-3747-B620-38DB342FD46F}"/>
              </a:ext>
            </a:extLst>
          </p:cNvPr>
          <p:cNvSpPr/>
          <p:nvPr/>
        </p:nvSpPr>
        <p:spPr>
          <a:xfrm>
            <a:off x="7969937" y="5707312"/>
            <a:ext cx="2918716" cy="3835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80B31579-6ED7-5440-B675-87EFAF518993}"/>
              </a:ext>
            </a:extLst>
          </p:cNvPr>
          <p:cNvSpPr/>
          <p:nvPr/>
        </p:nvSpPr>
        <p:spPr>
          <a:xfrm>
            <a:off x="7937931" y="4033665"/>
            <a:ext cx="2918716" cy="2410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87F169-932F-2949-9C91-A6E1819B4030}"/>
              </a:ext>
            </a:extLst>
          </p:cNvPr>
          <p:cNvSpPr txBox="1"/>
          <p:nvPr/>
        </p:nvSpPr>
        <p:spPr>
          <a:xfrm>
            <a:off x="846695" y="4089375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ED17A6-ED16-BA45-9975-A013D636E128}"/>
              </a:ext>
            </a:extLst>
          </p:cNvPr>
          <p:cNvSpPr txBox="1"/>
          <p:nvPr/>
        </p:nvSpPr>
        <p:spPr>
          <a:xfrm>
            <a:off x="2632115" y="4076118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C162CB-1D3E-8E40-9577-06CC2693E0EB}"/>
              </a:ext>
            </a:extLst>
          </p:cNvPr>
          <p:cNvSpPr txBox="1"/>
          <p:nvPr/>
        </p:nvSpPr>
        <p:spPr>
          <a:xfrm>
            <a:off x="4317400" y="407310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5CED37-B4EE-F44E-8BAE-1563ED8C6F9E}"/>
              </a:ext>
            </a:extLst>
          </p:cNvPr>
          <p:cNvSpPr txBox="1"/>
          <p:nvPr/>
        </p:nvSpPr>
        <p:spPr>
          <a:xfrm>
            <a:off x="898381" y="5741786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D16158-D5C6-834F-8EA1-7DC78B357A4F}"/>
              </a:ext>
            </a:extLst>
          </p:cNvPr>
          <p:cNvSpPr txBox="1"/>
          <p:nvPr/>
        </p:nvSpPr>
        <p:spPr>
          <a:xfrm>
            <a:off x="6197239" y="407310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CE584-0DF3-C740-828E-8EAD75B65A61}"/>
              </a:ext>
            </a:extLst>
          </p:cNvPr>
          <p:cNvSpPr txBox="1"/>
          <p:nvPr/>
        </p:nvSpPr>
        <p:spPr>
          <a:xfrm>
            <a:off x="6211047" y="5744044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8547E5-201C-074F-A120-CE25F2658745}"/>
              </a:ext>
            </a:extLst>
          </p:cNvPr>
          <p:cNvSpPr txBox="1"/>
          <p:nvPr/>
        </p:nvSpPr>
        <p:spPr>
          <a:xfrm>
            <a:off x="9217538" y="403557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8C8243-BEB0-7D4D-944D-DF1321CCC9BE}"/>
              </a:ext>
            </a:extLst>
          </p:cNvPr>
          <p:cNvSpPr txBox="1"/>
          <p:nvPr/>
        </p:nvSpPr>
        <p:spPr>
          <a:xfrm>
            <a:off x="9181947" y="567455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BEAE1DD-EC4F-534D-AF39-E00590A783AB}"/>
              </a:ext>
            </a:extLst>
          </p:cNvPr>
          <p:cNvSpPr/>
          <p:nvPr/>
        </p:nvSpPr>
        <p:spPr>
          <a:xfrm>
            <a:off x="2581727" y="5689688"/>
            <a:ext cx="2918716" cy="2577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72DADC-BC6E-2247-BECE-1E7717A9921B}"/>
              </a:ext>
            </a:extLst>
          </p:cNvPr>
          <p:cNvSpPr txBox="1"/>
          <p:nvPr/>
        </p:nvSpPr>
        <p:spPr>
          <a:xfrm>
            <a:off x="3770803" y="569589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</p:spTree>
    <p:extLst>
      <p:ext uri="{BB962C8B-B14F-4D97-AF65-F5344CB8AC3E}">
        <p14:creationId xmlns:p14="http://schemas.microsoft.com/office/powerpoint/2010/main" val="332705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16966A-807D-9544-9317-28AB4CDC6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1" t="8722" r="11385" b="28706"/>
          <a:stretch/>
        </p:blipFill>
        <p:spPr>
          <a:xfrm>
            <a:off x="391886" y="761969"/>
            <a:ext cx="9542164" cy="547554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DAA192-3B5F-4EAA-92D4-557BC9227285}"/>
              </a:ext>
            </a:extLst>
          </p:cNvPr>
          <p:cNvSpPr/>
          <p:nvPr/>
        </p:nvSpPr>
        <p:spPr>
          <a:xfrm>
            <a:off x="257669" y="238749"/>
            <a:ext cx="3910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Параметризация метода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AE3B60-BF9A-CE49-802E-4E14683C6876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69D7F-7FC1-B945-9408-94ED35DE8400}"/>
              </a:ext>
            </a:extLst>
          </p:cNvPr>
          <p:cNvSpPr txBox="1"/>
          <p:nvPr/>
        </p:nvSpPr>
        <p:spPr>
          <a:xfrm>
            <a:off x="9980597" y="1882067"/>
            <a:ext cx="19719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Рекомендуется применять регуляризаторы последовательно</a:t>
            </a:r>
            <a:r>
              <a:rPr lang="en-US" dirty="0"/>
              <a:t>.</a:t>
            </a:r>
          </a:p>
          <a:p>
            <a:endParaRPr lang="ru-RU" dirty="0"/>
          </a:p>
          <a:p>
            <a:r>
              <a:rPr lang="ru-RU" dirty="0"/>
              <a:t>Рекомендуемый порядок регуляризаторов:</a:t>
            </a:r>
            <a:endParaRPr lang="en-US" dirty="0"/>
          </a:p>
          <a:p>
            <a:r>
              <a:rPr lang="en-US" dirty="0"/>
              <a:t>sp, st, dp.</a:t>
            </a: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A8D20CD-BF2E-1F4E-B30F-1804CCD8D53A}"/>
              </a:ext>
            </a:extLst>
          </p:cNvPr>
          <p:cNvCxnSpPr>
            <a:cxnSpLocks/>
          </p:cNvCxnSpPr>
          <p:nvPr/>
        </p:nvCxnSpPr>
        <p:spPr>
          <a:xfrm>
            <a:off x="257669" y="2590800"/>
            <a:ext cx="870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2D2CDE9-7DF6-6740-A453-52F41026775A}"/>
              </a:ext>
            </a:extLst>
          </p:cNvPr>
          <p:cNvCxnSpPr>
            <a:cxnSpLocks/>
          </p:cNvCxnSpPr>
          <p:nvPr/>
        </p:nvCxnSpPr>
        <p:spPr>
          <a:xfrm>
            <a:off x="257669" y="4223657"/>
            <a:ext cx="870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13D0BE7F-E801-F14F-ADCB-64E944CB8112}"/>
              </a:ext>
            </a:extLst>
          </p:cNvPr>
          <p:cNvSpPr/>
          <p:nvPr/>
        </p:nvSpPr>
        <p:spPr>
          <a:xfrm>
            <a:off x="3679371" y="2264229"/>
            <a:ext cx="740229" cy="2503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149F828-3830-EF4D-88CA-1F37001938EC}"/>
              </a:ext>
            </a:extLst>
          </p:cNvPr>
          <p:cNvSpPr/>
          <p:nvPr/>
        </p:nvSpPr>
        <p:spPr>
          <a:xfrm>
            <a:off x="3494314" y="3891674"/>
            <a:ext cx="925286" cy="2503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E221DBBC-C3C6-6241-B482-DC500E9329BA}"/>
              </a:ext>
            </a:extLst>
          </p:cNvPr>
          <p:cNvSpPr/>
          <p:nvPr/>
        </p:nvSpPr>
        <p:spPr>
          <a:xfrm>
            <a:off x="381000" y="5508171"/>
            <a:ext cx="9588711" cy="228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A4433-53DE-CA4C-8011-6278A2D6A1BE}"/>
              </a:ext>
            </a:extLst>
          </p:cNvPr>
          <p:cNvSpPr txBox="1"/>
          <p:nvPr/>
        </p:nvSpPr>
        <p:spPr>
          <a:xfrm>
            <a:off x="449761" y="873504"/>
            <a:ext cx="26985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Название модели: коллекция + </a:t>
            </a:r>
          </a:p>
          <a:p>
            <a:pPr algn="ctr"/>
            <a:r>
              <a:rPr lang="ru-RU" sz="1000" dirty="0"/>
              <a:t>регуляризаторы + порядок регуляризаторов</a:t>
            </a:r>
          </a:p>
        </p:txBody>
      </p:sp>
    </p:spTree>
    <p:extLst>
      <p:ext uri="{BB962C8B-B14F-4D97-AF65-F5344CB8AC3E}">
        <p14:creationId xmlns:p14="http://schemas.microsoft.com/office/powerpoint/2010/main" val="297060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572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Метрики для модификации </a:t>
            </a:r>
            <a:r>
              <a:rPr lang="en-US" sz="2800" dirty="0">
                <a:latin typeface="+mj-lt"/>
              </a:rPr>
              <a:t>sp, st, dp</a:t>
            </a:r>
            <a:endParaRPr lang="ru-RU" sz="2800" dirty="0"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12/15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69A76-496B-5B41-A055-A93617C6CD4B}"/>
              </a:ext>
            </a:extLst>
          </p:cNvPr>
          <p:cNvSpPr txBox="1"/>
          <p:nvPr/>
        </p:nvSpPr>
        <p:spPr>
          <a:xfrm>
            <a:off x="3809347" y="5831016"/>
            <a:ext cx="359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latin typeface="+mj-lt"/>
              </a:rPr>
              <a:t>4_2_ria_24000_100t_plsa+sp+st+dp</a:t>
            </a:r>
            <a:endParaRPr lang="ru-RU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6E036A-AD87-6643-9AB5-2D122F7D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23" y="1004594"/>
            <a:ext cx="7122540" cy="22888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8B19A3-7099-EB49-8B34-BCCD86825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00" y="3387435"/>
            <a:ext cx="2476158" cy="22888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7C4B7F-5461-1441-BF36-872827982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625" y="3429000"/>
            <a:ext cx="4655385" cy="197427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DCF6D71-166C-F749-958C-39BFCE0451D4}"/>
              </a:ext>
            </a:extLst>
          </p:cNvPr>
          <p:cNvSpPr/>
          <p:nvPr/>
        </p:nvSpPr>
        <p:spPr>
          <a:xfrm>
            <a:off x="4910959" y="3308487"/>
            <a:ext cx="4146331" cy="13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2E7B26-E369-A448-A0EE-A7EADF36F370}"/>
              </a:ext>
            </a:extLst>
          </p:cNvPr>
          <p:cNvSpPr/>
          <p:nvPr/>
        </p:nvSpPr>
        <p:spPr>
          <a:xfrm>
            <a:off x="2747048" y="5520843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4A7D672-7506-6E41-8A39-C2FBAA3E9474}"/>
              </a:ext>
            </a:extLst>
          </p:cNvPr>
          <p:cNvSpPr/>
          <p:nvPr/>
        </p:nvSpPr>
        <p:spPr>
          <a:xfrm>
            <a:off x="2782332" y="3166510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DB20B85-420A-6D42-9965-5CC9A194A44A}"/>
              </a:ext>
            </a:extLst>
          </p:cNvPr>
          <p:cNvSpPr/>
          <p:nvPr/>
        </p:nvSpPr>
        <p:spPr>
          <a:xfrm>
            <a:off x="5121787" y="3178810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E41514F-FFEB-474F-82F5-DB9711700378}"/>
              </a:ext>
            </a:extLst>
          </p:cNvPr>
          <p:cNvSpPr/>
          <p:nvPr/>
        </p:nvSpPr>
        <p:spPr>
          <a:xfrm>
            <a:off x="7619632" y="3128093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CD8B1-EABC-6B47-B9F3-278DECD72608}"/>
              </a:ext>
            </a:extLst>
          </p:cNvPr>
          <p:cNvSpPr txBox="1"/>
          <p:nvPr/>
        </p:nvSpPr>
        <p:spPr>
          <a:xfrm>
            <a:off x="2827379" y="553819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B5385-6217-2144-BE29-3D70CE5C6EA5}"/>
              </a:ext>
            </a:extLst>
          </p:cNvPr>
          <p:cNvSpPr txBox="1"/>
          <p:nvPr/>
        </p:nvSpPr>
        <p:spPr>
          <a:xfrm>
            <a:off x="2827379" y="3163318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3A60A-B477-B947-B10C-0B2EB1AB309B}"/>
              </a:ext>
            </a:extLst>
          </p:cNvPr>
          <p:cNvSpPr txBox="1"/>
          <p:nvPr/>
        </p:nvSpPr>
        <p:spPr>
          <a:xfrm>
            <a:off x="5202118" y="3124979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17E75F-42AE-914B-9759-FACF0984AF1C}"/>
              </a:ext>
            </a:extLst>
          </p:cNvPr>
          <p:cNvSpPr txBox="1"/>
          <p:nvPr/>
        </p:nvSpPr>
        <p:spPr>
          <a:xfrm>
            <a:off x="7554326" y="3125704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06AEE-E257-0349-9EC7-D73E17A069BB}"/>
              </a:ext>
            </a:extLst>
          </p:cNvPr>
          <p:cNvSpPr txBox="1"/>
          <p:nvPr/>
        </p:nvSpPr>
        <p:spPr>
          <a:xfrm>
            <a:off x="6652560" y="545031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F522C6F-0019-3D47-92ED-C9ED5261AB79}"/>
              </a:ext>
            </a:extLst>
          </p:cNvPr>
          <p:cNvSpPr/>
          <p:nvPr/>
        </p:nvSpPr>
        <p:spPr>
          <a:xfrm>
            <a:off x="1989900" y="3782675"/>
            <a:ext cx="178949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545F19C-0BB9-0D45-A30B-815E5184C7A9}"/>
              </a:ext>
            </a:extLst>
          </p:cNvPr>
          <p:cNvSpPr/>
          <p:nvPr/>
        </p:nvSpPr>
        <p:spPr>
          <a:xfrm>
            <a:off x="1994283" y="1459185"/>
            <a:ext cx="178949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CE9938F-B45B-584E-AE5D-1CC2907B00E5}"/>
              </a:ext>
            </a:extLst>
          </p:cNvPr>
          <p:cNvSpPr/>
          <p:nvPr/>
        </p:nvSpPr>
        <p:spPr>
          <a:xfrm>
            <a:off x="4466058" y="1344234"/>
            <a:ext cx="89474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49EFB86-8CA5-1F46-B979-ECCAE4726A90}"/>
              </a:ext>
            </a:extLst>
          </p:cNvPr>
          <p:cNvSpPr/>
          <p:nvPr/>
        </p:nvSpPr>
        <p:spPr>
          <a:xfrm>
            <a:off x="6848358" y="1344234"/>
            <a:ext cx="89474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44D6C-89E3-BE4F-A7A5-3D2CE481154C}"/>
              </a:ext>
            </a:extLst>
          </p:cNvPr>
          <p:cNvSpPr txBox="1"/>
          <p:nvPr/>
        </p:nvSpPr>
        <p:spPr>
          <a:xfrm rot="16200000">
            <a:off x="1725751" y="1926330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Перплексия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6EDB50-8828-024F-AD1E-72A29C065FC0}"/>
                  </a:ext>
                </a:extLst>
              </p:cNvPr>
              <p:cNvSpPr txBox="1"/>
              <p:nvPr/>
            </p:nvSpPr>
            <p:spPr>
              <a:xfrm rot="16200000">
                <a:off x="3793679" y="1828360"/>
                <a:ext cx="1372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Разреженность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ru-RU" sz="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6EDB50-8828-024F-AD1E-72A29C065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93679" y="1828360"/>
                <a:ext cx="1372492" cy="215444"/>
              </a:xfrm>
              <a:prstGeom prst="rect">
                <a:avLst/>
              </a:prstGeom>
              <a:blipFill>
                <a:blip r:embed="rId5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5A7039-A2B1-8D48-A1F7-66E751C73775}"/>
                  </a:ext>
                </a:extLst>
              </p:cNvPr>
              <p:cNvSpPr txBox="1"/>
              <p:nvPr/>
            </p:nvSpPr>
            <p:spPr>
              <a:xfrm rot="16200000">
                <a:off x="6184484" y="1814910"/>
                <a:ext cx="13596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Разреженность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5A7039-A2B1-8D48-A1F7-66E751C73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4484" y="1814910"/>
                <a:ext cx="1359668" cy="215444"/>
              </a:xfrm>
              <a:prstGeom prst="rect">
                <a:avLst/>
              </a:prstGeom>
              <a:blipFill>
                <a:blip r:embed="rId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64FE831-7015-A24C-A56B-68057BDDA8A6}"/>
              </a:ext>
            </a:extLst>
          </p:cNvPr>
          <p:cNvSpPr txBox="1"/>
          <p:nvPr/>
        </p:nvSpPr>
        <p:spPr>
          <a:xfrm rot="16200000">
            <a:off x="1532324" y="4279245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Средний размер тем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06D8-F440-2645-A2E9-C7CDC1F942D2}"/>
              </a:ext>
            </a:extLst>
          </p:cNvPr>
          <p:cNvSpPr txBox="1"/>
          <p:nvPr/>
        </p:nvSpPr>
        <p:spPr>
          <a:xfrm rot="16200000">
            <a:off x="4223218" y="4223342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Размер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452A93A-4AB9-4C4A-9B49-D5B8FAE92A49}"/>
              </a:ext>
            </a:extLst>
          </p:cNvPr>
          <p:cNvCxnSpPr/>
          <p:nvPr/>
        </p:nvCxnSpPr>
        <p:spPr>
          <a:xfrm>
            <a:off x="3505687" y="96173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C0F97DE5-00F9-FB4F-9BF2-0A57E01F0E6E}"/>
              </a:ext>
            </a:extLst>
          </p:cNvPr>
          <p:cNvCxnSpPr/>
          <p:nvPr/>
        </p:nvCxnSpPr>
        <p:spPr>
          <a:xfrm>
            <a:off x="3765636" y="950845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A05C630C-0470-C94F-89A6-6153403ECB94}"/>
              </a:ext>
            </a:extLst>
          </p:cNvPr>
          <p:cNvCxnSpPr/>
          <p:nvPr/>
        </p:nvCxnSpPr>
        <p:spPr>
          <a:xfrm>
            <a:off x="4041355" y="950846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2605FEB-6E30-7643-A19D-ED79603FF732}"/>
              </a:ext>
            </a:extLst>
          </p:cNvPr>
          <p:cNvCxnSpPr/>
          <p:nvPr/>
        </p:nvCxnSpPr>
        <p:spPr>
          <a:xfrm>
            <a:off x="5904952" y="952673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11D24622-CAD0-D24B-BC63-22B264F830CA}"/>
              </a:ext>
            </a:extLst>
          </p:cNvPr>
          <p:cNvCxnSpPr/>
          <p:nvPr/>
        </p:nvCxnSpPr>
        <p:spPr>
          <a:xfrm>
            <a:off x="6164901" y="941786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789813D-AE12-2345-B7B5-60EAFD2612F6}"/>
              </a:ext>
            </a:extLst>
          </p:cNvPr>
          <p:cNvCxnSpPr/>
          <p:nvPr/>
        </p:nvCxnSpPr>
        <p:spPr>
          <a:xfrm>
            <a:off x="6440620" y="941787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E9F4B466-2888-3A43-8658-07DE7838A568}"/>
              </a:ext>
            </a:extLst>
          </p:cNvPr>
          <p:cNvCxnSpPr/>
          <p:nvPr/>
        </p:nvCxnSpPr>
        <p:spPr>
          <a:xfrm>
            <a:off x="8230086" y="991228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B6ACFD1-426D-7645-A16D-5591E8A53132}"/>
              </a:ext>
            </a:extLst>
          </p:cNvPr>
          <p:cNvCxnSpPr/>
          <p:nvPr/>
        </p:nvCxnSpPr>
        <p:spPr>
          <a:xfrm>
            <a:off x="8490035" y="980341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E21EFB6-88AF-004A-AB7E-1ECB08AA4C14}"/>
              </a:ext>
            </a:extLst>
          </p:cNvPr>
          <p:cNvCxnSpPr/>
          <p:nvPr/>
        </p:nvCxnSpPr>
        <p:spPr>
          <a:xfrm>
            <a:off x="8765754" y="98034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F98B772B-2254-5249-87E6-3ACF80D9B893}"/>
              </a:ext>
            </a:extLst>
          </p:cNvPr>
          <p:cNvCxnSpPr/>
          <p:nvPr/>
        </p:nvCxnSpPr>
        <p:spPr>
          <a:xfrm>
            <a:off x="3508313" y="3387059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8376BF84-6ADC-6747-8B14-FF5E0DA0D178}"/>
              </a:ext>
            </a:extLst>
          </p:cNvPr>
          <p:cNvCxnSpPr/>
          <p:nvPr/>
        </p:nvCxnSpPr>
        <p:spPr>
          <a:xfrm>
            <a:off x="3768262" y="337617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045D930-7E1A-E045-8CDA-F04D8641B5CB}"/>
              </a:ext>
            </a:extLst>
          </p:cNvPr>
          <p:cNvCxnSpPr/>
          <p:nvPr/>
        </p:nvCxnSpPr>
        <p:spPr>
          <a:xfrm>
            <a:off x="4043981" y="3376173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E73B63-A405-0047-9D45-95DAE91E218A}"/>
              </a:ext>
            </a:extLst>
          </p:cNvPr>
          <p:cNvSpPr txBox="1"/>
          <p:nvPr/>
        </p:nvSpPr>
        <p:spPr>
          <a:xfrm>
            <a:off x="2787502" y="842486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FD449D-3A3A-A349-828B-B978C78974A2}"/>
              </a:ext>
            </a:extLst>
          </p:cNvPr>
          <p:cNvSpPr txBox="1"/>
          <p:nvPr/>
        </p:nvSpPr>
        <p:spPr>
          <a:xfrm>
            <a:off x="3479373" y="84308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96BAC5-D189-154C-A142-CC61EC9A84C7}"/>
              </a:ext>
            </a:extLst>
          </p:cNvPr>
          <p:cNvSpPr txBox="1"/>
          <p:nvPr/>
        </p:nvSpPr>
        <p:spPr>
          <a:xfrm>
            <a:off x="3765015" y="84301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E7F4DA-617C-0D4B-A39C-A6D4AF7CA0D9}"/>
              </a:ext>
            </a:extLst>
          </p:cNvPr>
          <p:cNvSpPr txBox="1"/>
          <p:nvPr/>
        </p:nvSpPr>
        <p:spPr>
          <a:xfrm>
            <a:off x="4040091" y="84740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468A58-DE1D-F346-A289-044DE1A41785}"/>
              </a:ext>
            </a:extLst>
          </p:cNvPr>
          <p:cNvSpPr txBox="1"/>
          <p:nvPr/>
        </p:nvSpPr>
        <p:spPr>
          <a:xfrm>
            <a:off x="5186355" y="871472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036D6-036E-1443-9CF8-D9821262437B}"/>
              </a:ext>
            </a:extLst>
          </p:cNvPr>
          <p:cNvSpPr txBox="1"/>
          <p:nvPr/>
        </p:nvSpPr>
        <p:spPr>
          <a:xfrm>
            <a:off x="5878226" y="872075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F2A9A8-4B0E-854C-AC21-4608CD861F27}"/>
              </a:ext>
            </a:extLst>
          </p:cNvPr>
          <p:cNvSpPr txBox="1"/>
          <p:nvPr/>
        </p:nvSpPr>
        <p:spPr>
          <a:xfrm>
            <a:off x="6163868" y="872002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46EA37-CEC0-EC43-B6E4-5E92AE537B87}"/>
              </a:ext>
            </a:extLst>
          </p:cNvPr>
          <p:cNvSpPr txBox="1"/>
          <p:nvPr/>
        </p:nvSpPr>
        <p:spPr>
          <a:xfrm>
            <a:off x="6438944" y="876391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BE9F3E-B42A-AB48-87A2-E9A69B2318DC}"/>
              </a:ext>
            </a:extLst>
          </p:cNvPr>
          <p:cNvSpPr txBox="1"/>
          <p:nvPr/>
        </p:nvSpPr>
        <p:spPr>
          <a:xfrm>
            <a:off x="7513165" y="864926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67430-BF50-3B44-9CBD-FD78FF692EA1}"/>
              </a:ext>
            </a:extLst>
          </p:cNvPr>
          <p:cNvSpPr txBox="1"/>
          <p:nvPr/>
        </p:nvSpPr>
        <p:spPr>
          <a:xfrm>
            <a:off x="8205036" y="86552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AF2F91-50D7-AC4C-9CFC-70367024B441}"/>
              </a:ext>
            </a:extLst>
          </p:cNvPr>
          <p:cNvSpPr txBox="1"/>
          <p:nvPr/>
        </p:nvSpPr>
        <p:spPr>
          <a:xfrm>
            <a:off x="8490678" y="86545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0C30BC-FE20-384B-A40B-E4DC01BDA84C}"/>
              </a:ext>
            </a:extLst>
          </p:cNvPr>
          <p:cNvSpPr txBox="1"/>
          <p:nvPr/>
        </p:nvSpPr>
        <p:spPr>
          <a:xfrm>
            <a:off x="8765754" y="86984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69566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7582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Результаты: 10 наиболее релевантных теме слов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13/15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E111E-E35E-C84C-B579-B42F33244D85}"/>
              </a:ext>
            </a:extLst>
          </p:cNvPr>
          <p:cNvSpPr txBox="1"/>
          <p:nvPr/>
        </p:nvSpPr>
        <p:spPr>
          <a:xfrm>
            <a:off x="512618" y="1265660"/>
            <a:ext cx="111667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Пример хороших тем:</a:t>
            </a:r>
          </a:p>
          <a:p>
            <a:pPr marL="285750" indent="-285750">
              <a:buFontTx/>
              <a:buChar char="-"/>
            </a:pPr>
            <a:r>
              <a:rPr lang="ru-RU" sz="2400" b="1" u="sng" dirty="0">
                <a:latin typeface="+mj-lt"/>
              </a:rPr>
              <a:t>Наука</a:t>
            </a:r>
            <a:r>
              <a:rPr lang="ru-RU" sz="2400" dirty="0">
                <a:latin typeface="+mj-lt"/>
              </a:rPr>
              <a:t>: ученый, исследование, коллега, примерно, лаборатория, эксперимент, изучение, анализ, изучать, метод.</a:t>
            </a:r>
          </a:p>
          <a:p>
            <a:pPr marL="285750" indent="-285750">
              <a:buFontTx/>
              <a:buChar char="-"/>
            </a:pPr>
            <a:r>
              <a:rPr lang="ru-RU" sz="2400" b="1" u="sng" dirty="0">
                <a:latin typeface="+mj-lt"/>
              </a:rPr>
              <a:t>Футбол</a:t>
            </a:r>
            <a:r>
              <a:rPr lang="ru-RU" sz="2400" dirty="0">
                <a:latin typeface="+mj-lt"/>
              </a:rPr>
              <a:t>: футбольный, футболист, зенит, </a:t>
            </a:r>
            <a:r>
              <a:rPr lang="ru-RU" sz="2400" dirty="0" err="1">
                <a:latin typeface="+mj-lt"/>
              </a:rPr>
              <a:t>спартак</a:t>
            </a:r>
            <a:r>
              <a:rPr lang="ru-RU" sz="2400" dirty="0">
                <a:latin typeface="+mj-lt"/>
              </a:rPr>
              <a:t>, динамо, </a:t>
            </a:r>
            <a:r>
              <a:rPr lang="ru-RU" sz="2400" dirty="0" err="1">
                <a:latin typeface="+mj-lt"/>
              </a:rPr>
              <a:t>цска</a:t>
            </a:r>
            <a:r>
              <a:rPr lang="ru-RU" sz="2400" dirty="0">
                <a:latin typeface="+mj-lt"/>
              </a:rPr>
              <a:t>, поле, локомотив, болельщик, забивать.</a:t>
            </a:r>
          </a:p>
          <a:p>
            <a:pPr marL="285750" indent="-285750">
              <a:buFontTx/>
              <a:buChar char="-"/>
            </a:pPr>
            <a:r>
              <a:rPr lang="ru-RU" sz="2400" b="1" u="sng" dirty="0">
                <a:latin typeface="+mj-lt"/>
              </a:rPr>
              <a:t>Литература</a:t>
            </a:r>
            <a:r>
              <a:rPr lang="ru-RU" sz="2400" dirty="0">
                <a:latin typeface="+mj-lt"/>
              </a:rPr>
              <a:t>: книга, автор, писатель, написать, название, поэт, литература, библиотека, рождаться, литературный.</a:t>
            </a:r>
          </a:p>
          <a:p>
            <a:pPr marL="285750" indent="-285750">
              <a:buFontTx/>
              <a:buChar char="-"/>
            </a:pPr>
            <a:r>
              <a:rPr lang="ru-RU" sz="2400" b="1" u="sng" dirty="0">
                <a:latin typeface="+mj-lt"/>
              </a:rPr>
              <a:t>Деньги</a:t>
            </a:r>
            <a:r>
              <a:rPr lang="ru-RU" sz="2400" dirty="0">
                <a:latin typeface="+mj-lt"/>
              </a:rPr>
              <a:t>: продажа, кредит, капитал, сделка, актив, сбербанк, доля, кредитный, банковский, прибыль.</a:t>
            </a:r>
          </a:p>
          <a:p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Пример плохой темы: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подробно, памятник, письмо, наследие, </a:t>
            </a:r>
            <a:r>
              <a:rPr lang="ru-RU" sz="2400" b="1" dirty="0">
                <a:latin typeface="+mj-lt"/>
              </a:rPr>
              <a:t>охрана</a:t>
            </a:r>
            <a:r>
              <a:rPr lang="ru-RU" sz="2400" dirty="0">
                <a:latin typeface="+mj-lt"/>
              </a:rPr>
              <a:t>, </a:t>
            </a:r>
            <a:r>
              <a:rPr lang="ru-RU" sz="2400" b="1" dirty="0">
                <a:latin typeface="+mj-lt"/>
              </a:rPr>
              <a:t>спецслужба</a:t>
            </a:r>
            <a:r>
              <a:rPr lang="ru-RU" sz="2400" dirty="0">
                <a:latin typeface="+mj-lt"/>
              </a:rPr>
              <a:t>, справка, реставрация, </a:t>
            </a:r>
            <a:r>
              <a:rPr lang="ru-RU" sz="2400" b="1" dirty="0" err="1">
                <a:latin typeface="+mj-lt"/>
              </a:rPr>
              <a:t>сноудена</a:t>
            </a:r>
            <a:r>
              <a:rPr lang="ru-RU" sz="2400" dirty="0">
                <a:latin typeface="+mj-lt"/>
              </a:rPr>
              <a:t>, запрос.</a:t>
            </a:r>
          </a:p>
        </p:txBody>
      </p:sp>
    </p:spTree>
    <p:extLst>
      <p:ext uri="{BB962C8B-B14F-4D97-AF65-F5344CB8AC3E}">
        <p14:creationId xmlns:p14="http://schemas.microsoft.com/office/powerpoint/2010/main" val="367609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2432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Рекомендации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14/15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5648D-D020-2943-80EF-FAD049E09699}"/>
              </a:ext>
            </a:extLst>
          </p:cNvPr>
          <p:cNvSpPr txBox="1"/>
          <p:nvPr/>
        </p:nvSpPr>
        <p:spPr>
          <a:xfrm>
            <a:off x="335666" y="1288255"/>
            <a:ext cx="111383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Процесс обработки данных желательно выстраивать в несколько потоков, при этом необходимо решить проблему с заблокированной базой при одновременном обращении.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При редукции словаря необходимо обрезать минимальное количество слов, чтобы не вырезать ключевые слова.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При обучении модели </a:t>
            </a:r>
            <a:r>
              <a:rPr lang="en-US" sz="2400" dirty="0">
                <a:latin typeface="+mj-lt"/>
              </a:rPr>
              <a:t>ARTM </a:t>
            </a:r>
            <a:r>
              <a:rPr lang="ru-RU" sz="2400" dirty="0">
                <a:latin typeface="+mj-lt"/>
              </a:rPr>
              <a:t>следует сначала пройти по коллекции до того,  как сойдется (перестанет изменяться) </a:t>
            </a:r>
            <a:r>
              <a:rPr lang="ru-RU" sz="2400" dirty="0" err="1">
                <a:latin typeface="+mj-lt"/>
              </a:rPr>
              <a:t>перплексия</a:t>
            </a:r>
            <a:r>
              <a:rPr lang="ru-RU" sz="2400" dirty="0">
                <a:latin typeface="+mj-lt"/>
              </a:rPr>
              <a:t>, и только после этого начать добавлять </a:t>
            </a:r>
            <a:r>
              <a:rPr lang="ru-RU" sz="2400" dirty="0" err="1">
                <a:latin typeface="+mj-lt"/>
              </a:rPr>
              <a:t>регуляризаторы</a:t>
            </a:r>
            <a:r>
              <a:rPr lang="ru-RU" sz="2400" dirty="0">
                <a:latin typeface="+mj-lt"/>
              </a:rPr>
              <a:t> по одному.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+mj-lt"/>
              </a:rPr>
              <a:t>Регуляризаторы</a:t>
            </a:r>
            <a:r>
              <a:rPr lang="ru-RU" sz="2400" dirty="0">
                <a:latin typeface="+mj-lt"/>
              </a:rPr>
              <a:t> стоит добавлять по одному. После чего продолжать обучение, пока модель не сойдется.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Если у темы слишком большой размер по сравнению с другими темами – необходимо проверить ее на фоновые слова, характерные для любой темы.</a:t>
            </a:r>
          </a:p>
        </p:txBody>
      </p:sp>
    </p:spTree>
    <p:extLst>
      <p:ext uri="{BB962C8B-B14F-4D97-AF65-F5344CB8AC3E}">
        <p14:creationId xmlns:p14="http://schemas.microsoft.com/office/powerpoint/2010/main" val="242190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161" y="262750"/>
            <a:ext cx="3108960" cy="505943"/>
          </a:xfrm>
        </p:spPr>
        <p:txBody>
          <a:bodyPr>
            <a:noAutofit/>
          </a:bodyPr>
          <a:lstStyle/>
          <a:p>
            <a:r>
              <a:rPr lang="ru-RU" sz="4400" dirty="0">
                <a:latin typeface="+mj-lt"/>
              </a:rPr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F60C9-512C-2141-A312-E3EE214C4527}"/>
              </a:ext>
            </a:extLst>
          </p:cNvPr>
          <p:cNvSpPr txBox="1"/>
          <p:nvPr/>
        </p:nvSpPr>
        <p:spPr>
          <a:xfrm>
            <a:off x="271101" y="1577799"/>
            <a:ext cx="11649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Разработан метод тематического моделирования новостей на русском языке.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506848-F3D5-684E-A83C-A7E7554F419A}"/>
              </a:ext>
            </a:extLst>
          </p:cNvPr>
          <p:cNvSpPr/>
          <p:nvPr/>
        </p:nvSpPr>
        <p:spPr>
          <a:xfrm>
            <a:off x="303690" y="251152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Проанализированы существующие методы тематического моделирования и выбран базовый для классификации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сбора новостей на русском языке и подготовки данных в виде отдельных сервисов;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обучена тематическая модели для новостных текстов;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параметризация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апробации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составлены рекомендаций о применимости предложенного метода.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8C81B4-1B1F-9F40-B4CD-7BC13235BED2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15/15</a:t>
            </a:r>
          </a:p>
        </p:txBody>
      </p:sp>
    </p:spTree>
    <p:extLst>
      <p:ext uri="{BB962C8B-B14F-4D97-AF65-F5344CB8AC3E}">
        <p14:creationId xmlns:p14="http://schemas.microsoft.com/office/powerpoint/2010/main" val="72481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BEBB3-2398-4C0C-BFA5-C5C8256F8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7407" y="0"/>
            <a:ext cx="3345366" cy="835063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Актуальность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FD24F53-C88C-BA43-9C57-F3182A473417}"/>
              </a:ext>
            </a:extLst>
          </p:cNvPr>
          <p:cNvSpPr/>
          <p:nvPr/>
        </p:nvSpPr>
        <p:spPr>
          <a:xfrm>
            <a:off x="11488293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2/15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46579B-D524-3B4B-A1FA-592DAE1008F3}"/>
              </a:ext>
            </a:extLst>
          </p:cNvPr>
          <p:cNvSpPr/>
          <p:nvPr/>
        </p:nvSpPr>
        <p:spPr>
          <a:xfrm>
            <a:off x="1635698" y="1536174"/>
            <a:ext cx="89206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  <a:ea typeface="+mj-ea"/>
                <a:cs typeface="+mj-cs"/>
              </a:rPr>
              <a:t>При росте объема новостных потоков актуальна задача автоматизации выделения тем новостей для последующей группировки и анализа.</a:t>
            </a:r>
          </a:p>
          <a:p>
            <a:endParaRPr lang="ru-RU" sz="2400" dirty="0">
              <a:latin typeface="+mj-lt"/>
              <a:ea typeface="+mj-ea"/>
              <a:cs typeface="+mj-cs"/>
            </a:endParaRPr>
          </a:p>
          <a:p>
            <a:r>
              <a:rPr lang="ru-RU" sz="2400" u="sng" dirty="0">
                <a:latin typeface="+mj-lt"/>
              </a:rPr>
              <a:t>Тематическая модель </a:t>
            </a:r>
            <a:r>
              <a:rPr lang="ru-RU" sz="2400" dirty="0">
                <a:latin typeface="+mj-lt"/>
              </a:rPr>
              <a:t>коллекции текстовых документов определяет к каким темам относится каждый документ и какие слова (термины) образуют каждую тему.</a:t>
            </a:r>
          </a:p>
          <a:p>
            <a:endParaRPr lang="ru-RU" sz="2400" dirty="0">
              <a:latin typeface="+mj-lt"/>
              <a:ea typeface="+mj-ea"/>
              <a:cs typeface="+mj-cs"/>
            </a:endParaRPr>
          </a:p>
          <a:p>
            <a:r>
              <a:rPr lang="ru-RU" sz="2400" dirty="0">
                <a:latin typeface="+mj-lt"/>
                <a:ea typeface="+mj-ea"/>
                <a:cs typeface="+mj-cs"/>
              </a:rPr>
              <a:t>Задача </a:t>
            </a:r>
            <a:r>
              <a:rPr lang="ru-RU" sz="2400" u="sng" dirty="0">
                <a:latin typeface="+mj-lt"/>
                <a:ea typeface="+mj-ea"/>
                <a:cs typeface="+mj-cs"/>
              </a:rPr>
              <a:t>тематического моделирования</a:t>
            </a:r>
            <a:r>
              <a:rPr lang="ru-RU" sz="2400" dirty="0">
                <a:latin typeface="+mj-lt"/>
                <a:ea typeface="+mj-ea"/>
                <a:cs typeface="+mj-cs"/>
              </a:rPr>
              <a:t> - описание такой модели и применение ее к данным.</a:t>
            </a:r>
          </a:p>
        </p:txBody>
      </p:sp>
    </p:spTree>
    <p:extLst>
      <p:ext uri="{BB962C8B-B14F-4D97-AF65-F5344CB8AC3E}">
        <p14:creationId xmlns:p14="http://schemas.microsoft.com/office/powerpoint/2010/main" val="20672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23" y="296124"/>
            <a:ext cx="9144000" cy="926199"/>
          </a:xfrm>
        </p:spPr>
        <p:txBody>
          <a:bodyPr>
            <a:normAutofit/>
          </a:bodyPr>
          <a:lstStyle/>
          <a:p>
            <a:pPr algn="l"/>
            <a:r>
              <a:rPr lang="ru-RU" sz="4400" dirty="0">
                <a:latin typeface="+mj-lt"/>
              </a:rPr>
              <a:t>Цели и задачи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5E03C5-806E-4B3D-8180-10D332AC6CEA}"/>
              </a:ext>
            </a:extLst>
          </p:cNvPr>
          <p:cNvSpPr/>
          <p:nvPr/>
        </p:nvSpPr>
        <p:spPr>
          <a:xfrm>
            <a:off x="595423" y="2151394"/>
            <a:ext cx="1100115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Задачи</a:t>
            </a:r>
            <a:r>
              <a:rPr lang="ru-RU" sz="2400" dirty="0">
                <a:latin typeface="+mj-lt"/>
              </a:rPr>
              <a:t>: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анализ существующих методов тематического моделирования и выбор базового для классификации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сбора новостей на русском языке и подготовки данных в виде отдельных сервисов;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обучение тематической модели для новостных текстов;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параметризации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апробации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составление рекомендаций о применимости предложенного метода.</a:t>
            </a:r>
          </a:p>
          <a:p>
            <a:endParaRPr lang="en" sz="2400" dirty="0"/>
          </a:p>
          <a:p>
            <a:endParaRPr lang="en-US" sz="3200" dirty="0">
              <a:latin typeface="+mj-lt"/>
            </a:endParaRPr>
          </a:p>
          <a:p>
            <a:endParaRPr lang="ru-RU" sz="3200" dirty="0"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440F150-4ED5-4B9D-AD12-0004F40EF211}"/>
              </a:ext>
            </a:extLst>
          </p:cNvPr>
          <p:cNvSpPr/>
          <p:nvPr/>
        </p:nvSpPr>
        <p:spPr>
          <a:xfrm>
            <a:off x="595423" y="1051081"/>
            <a:ext cx="10005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Целью</a:t>
            </a:r>
            <a:r>
              <a:rPr lang="ru-RU" sz="2400" dirty="0">
                <a:latin typeface="+mj-lt"/>
              </a:rPr>
              <a:t> работы является разработка метода тематического моделирования для новостей на русском языке.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7692BE-A0DE-BA4D-A1AE-4BFC7A07E4FA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3/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673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E3471E-9C83-446A-A53F-1BC927ECEE15}"/>
              </a:ext>
            </a:extLst>
          </p:cNvPr>
          <p:cNvSpPr/>
          <p:nvPr/>
        </p:nvSpPr>
        <p:spPr>
          <a:xfrm>
            <a:off x="390105" y="173563"/>
            <a:ext cx="107612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Применение тематического моделирования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46BFCD-C744-254B-88DB-E5E6D6722BE8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4/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23CA871-E057-DE43-B93C-1F069B4C06F4}"/>
              </a:ext>
            </a:extLst>
          </p:cNvPr>
          <p:cNvSpPr/>
          <p:nvPr/>
        </p:nvSpPr>
        <p:spPr>
          <a:xfrm>
            <a:off x="9988865" y="6473428"/>
            <a:ext cx="1193370" cy="3931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4CB357-FADA-EB49-ACE1-2D4D0C229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5" y="918908"/>
            <a:ext cx="10520761" cy="592385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B18F454-D439-8345-89C0-5D5082760881}"/>
              </a:ext>
            </a:extLst>
          </p:cNvPr>
          <p:cNvSpPr/>
          <p:nvPr/>
        </p:nvSpPr>
        <p:spPr>
          <a:xfrm>
            <a:off x="10110651" y="6374674"/>
            <a:ext cx="800215" cy="4680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55643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Концептуальная схема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5/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B0812C-AAFE-0F4A-B9E9-8EAA6A77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72" y="927643"/>
            <a:ext cx="10554293" cy="593035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A5BFF5-ACB3-9240-91F4-C9BE619F89A8}"/>
              </a:ext>
            </a:extLst>
          </p:cNvPr>
          <p:cNvSpPr/>
          <p:nvPr/>
        </p:nvSpPr>
        <p:spPr>
          <a:xfrm>
            <a:off x="9763932" y="6150262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0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56254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Концептуальная схема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6/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E598A95-1A25-DD4C-B486-B84A5D4E9907}"/>
              </a:ext>
            </a:extLst>
          </p:cNvPr>
          <p:cNvSpPr/>
          <p:nvPr/>
        </p:nvSpPr>
        <p:spPr>
          <a:xfrm>
            <a:off x="9965410" y="6150262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994256-ED39-764B-8C5E-A9A78E8F63FD}"/>
              </a:ext>
            </a:extLst>
          </p:cNvPr>
          <p:cNvSpPr/>
          <p:nvPr/>
        </p:nvSpPr>
        <p:spPr>
          <a:xfrm>
            <a:off x="10303727" y="6411951"/>
            <a:ext cx="602166" cy="2564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F5DE645-0087-334D-877D-66D5D271445B}"/>
              </a:ext>
            </a:extLst>
          </p:cNvPr>
          <p:cNvSpPr/>
          <p:nvPr/>
        </p:nvSpPr>
        <p:spPr>
          <a:xfrm>
            <a:off x="4794069" y="6150262"/>
            <a:ext cx="1828800" cy="3231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DE809BB-ECEE-4BAD-8A6B-3D2B63364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19" y="1153298"/>
            <a:ext cx="10813774" cy="538689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7D33B58-2474-4356-81E2-7DA6501168D0}"/>
              </a:ext>
            </a:extLst>
          </p:cNvPr>
          <p:cNvSpPr/>
          <p:nvPr/>
        </p:nvSpPr>
        <p:spPr>
          <a:xfrm>
            <a:off x="10588487" y="6016487"/>
            <a:ext cx="655723" cy="523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4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FCC58E-2490-4B02-A5E9-F2C47F0F2AC3}"/>
              </a:ext>
            </a:extLst>
          </p:cNvPr>
          <p:cNvSpPr/>
          <p:nvPr/>
        </p:nvSpPr>
        <p:spPr>
          <a:xfrm>
            <a:off x="375999" y="127168"/>
            <a:ext cx="9655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Методы тематического моделирования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03E88A-E33D-D04F-A183-6605A8D507C7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7/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E064F3-9A20-4749-B414-891292D5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90" y="828802"/>
            <a:ext cx="9242837" cy="5200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11FD3-192E-3941-8552-009AD1CBEA51}"/>
              </a:ext>
            </a:extLst>
          </p:cNvPr>
          <p:cNvSpPr txBox="1"/>
          <p:nvPr/>
        </p:nvSpPr>
        <p:spPr>
          <a:xfrm>
            <a:off x="1060890" y="5382867"/>
            <a:ext cx="664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В качестве базового метода выбран </a:t>
            </a:r>
            <a:r>
              <a:rPr lang="en-US" dirty="0">
                <a:latin typeface="+mj-lt"/>
              </a:rPr>
              <a:t>ARTM</a:t>
            </a:r>
            <a:r>
              <a:rPr lang="ru-RU" dirty="0">
                <a:latin typeface="+mj-lt"/>
              </a:rPr>
              <a:t>.</a:t>
            </a:r>
          </a:p>
          <a:p>
            <a:r>
              <a:rPr lang="ru-RU" dirty="0">
                <a:latin typeface="+mj-lt"/>
              </a:rPr>
              <a:t>Следует выбрать регуляризаторы, их порядок применения и веса.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2A3852-FDFD-3C43-BB34-77EE84E2AA88}"/>
              </a:ext>
            </a:extLst>
          </p:cNvPr>
          <p:cNvSpPr/>
          <p:nvPr/>
        </p:nvSpPr>
        <p:spPr>
          <a:xfrm>
            <a:off x="9500461" y="5382867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50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4B558-D3BB-4341-9128-BD42C882ACAA}"/>
              </a:ext>
            </a:extLst>
          </p:cNvPr>
          <p:cNvSpPr txBox="1"/>
          <p:nvPr/>
        </p:nvSpPr>
        <p:spPr>
          <a:xfrm>
            <a:off x="381000" y="152068"/>
            <a:ext cx="7394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Модель представления текста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4DAE7-5BE6-2E41-8A8A-AC4D0246C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64" b="56695"/>
          <a:stretch/>
        </p:blipFill>
        <p:spPr>
          <a:xfrm>
            <a:off x="2486107" y="1399103"/>
            <a:ext cx="6657894" cy="2029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7454-86C1-5046-B81B-F7F51DFFF097}"/>
              </a:ext>
            </a:extLst>
          </p:cNvPr>
          <p:cNvSpPr txBox="1"/>
          <p:nvPr/>
        </p:nvSpPr>
        <p:spPr>
          <a:xfrm>
            <a:off x="4233595" y="6378683"/>
            <a:ext cx="3249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Иллюстрации из лекций К.В. Воронцова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7D85D37-457D-7044-966E-98BE6103F9E3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8/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02CAA-6E35-9245-929B-D033B9D99899}"/>
                  </a:ext>
                </a:extLst>
              </p:cNvPr>
              <p:cNvSpPr txBox="1"/>
              <p:nvPr/>
            </p:nvSpPr>
            <p:spPr>
              <a:xfrm>
                <a:off x="658836" y="1299513"/>
                <a:ext cx="1592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 документе </a:t>
                </a:r>
                <a:r>
                  <a:rPr lang="en-US" dirty="0"/>
                  <a:t>d</a:t>
                </a:r>
              </a:p>
              <a:p>
                <a:r>
                  <a:rPr lang="ru-RU" dirty="0"/>
                  <a:t>есть темы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02CAA-6E35-9245-929B-D033B9D99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6" y="1299513"/>
                <a:ext cx="1592744" cy="646331"/>
              </a:xfrm>
              <a:prstGeom prst="rect">
                <a:avLst/>
              </a:prstGeom>
              <a:blipFill>
                <a:blip r:embed="rId3"/>
                <a:stretch>
                  <a:fillRect l="-2381" t="-1923" r="-2381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1E8EAE3-7C86-C742-8079-C771AD9D8939}"/>
              </a:ext>
            </a:extLst>
          </p:cNvPr>
          <p:cNvSpPr txBox="1"/>
          <p:nvPr/>
        </p:nvSpPr>
        <p:spPr>
          <a:xfrm>
            <a:off x="1092791" y="2607101"/>
            <a:ext cx="211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тем</a:t>
            </a:r>
          </a:p>
          <a:p>
            <a:r>
              <a:rPr lang="ru-RU" dirty="0"/>
              <a:t>в документе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6460B7-30FA-E84B-A720-C59B3D18A2C5}"/>
              </a:ext>
            </a:extLst>
          </p:cNvPr>
          <p:cNvSpPr txBox="1"/>
          <p:nvPr/>
        </p:nvSpPr>
        <p:spPr>
          <a:xfrm>
            <a:off x="4441945" y="837141"/>
            <a:ext cx="487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Важные (наиболее вероятные для темы)</a:t>
            </a:r>
          </a:p>
          <a:p>
            <a:r>
              <a:rPr lang="ru-RU" dirty="0"/>
              <a:t>Термины (слова) распределены по документу </a:t>
            </a:r>
            <a:r>
              <a:rPr lang="en-US" dirty="0"/>
              <a:t>d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AA5F3-2646-4A41-8A6F-9EBEE47B0D60}"/>
                  </a:ext>
                </a:extLst>
              </p:cNvPr>
              <p:cNvSpPr txBox="1"/>
              <p:nvPr/>
            </p:nvSpPr>
            <p:spPr>
              <a:xfrm>
                <a:off x="741700" y="4061861"/>
                <a:ext cx="398148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Необходимо составить такие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чтобы: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максимизировать сумму вероятностей </a:t>
                </a:r>
                <a:r>
                  <a:rPr lang="en-US" dirty="0"/>
                  <a:t>p(w|d);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была высока интерпретируемость тем экспертом.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AA5F3-2646-4A41-8A6F-9EBEE47B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0" y="4061861"/>
                <a:ext cx="3981487" cy="1754326"/>
              </a:xfrm>
              <a:prstGeom prst="rect">
                <a:avLst/>
              </a:prstGeom>
              <a:blipFill>
                <a:blip r:embed="rId4"/>
                <a:stretch>
                  <a:fillRect l="-952" t="-1439" r="-952" b="-43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Закрывающая фигурная скобка 10">
            <a:extLst>
              <a:ext uri="{FF2B5EF4-FFF2-40B4-BE49-F238E27FC236}">
                <a16:creationId xmlns:a16="http://schemas.microsoft.com/office/drawing/2014/main" id="{FFD228A2-D805-624E-AEDD-EFEE58C5096A}"/>
              </a:ext>
            </a:extLst>
          </p:cNvPr>
          <p:cNvSpPr/>
          <p:nvPr/>
        </p:nvSpPr>
        <p:spPr>
          <a:xfrm>
            <a:off x="9318729" y="2414051"/>
            <a:ext cx="358815" cy="8974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28CAE8-32B4-4948-97BC-E117D38FE2F7}"/>
              </a:ext>
            </a:extLst>
          </p:cNvPr>
          <p:cNvSpPr txBox="1"/>
          <p:nvPr/>
        </p:nvSpPr>
        <p:spPr>
          <a:xfrm>
            <a:off x="9779908" y="2538037"/>
            <a:ext cx="170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</a:t>
            </a:r>
          </a:p>
          <a:p>
            <a:r>
              <a:rPr lang="ru-RU" dirty="0"/>
              <a:t>слов в темах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68F1D34-3B18-E748-B0D5-8B3581CD4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423" y="4049931"/>
            <a:ext cx="2753685" cy="185584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A59D062-F105-374B-BC67-CF1A8DEBE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6902" y="4190574"/>
            <a:ext cx="1412352" cy="162561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5E46FDE-417A-634C-96C7-BD12F5920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829" y="4190574"/>
            <a:ext cx="1412352" cy="1625613"/>
          </a:xfrm>
          <a:prstGeom prst="rect">
            <a:avLst/>
          </a:pr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98C06E3-1E57-4F4B-BACD-E6D77F28206B}"/>
              </a:ext>
            </a:extLst>
          </p:cNvPr>
          <p:cNvSpPr/>
          <p:nvPr/>
        </p:nvSpPr>
        <p:spPr>
          <a:xfrm>
            <a:off x="8270875" y="4727575"/>
            <a:ext cx="79375" cy="76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61FFCF5-D5C1-E245-BA7A-8EA6E0747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7181" y="4873170"/>
            <a:ext cx="266940" cy="20936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7996E9D-FD2D-374C-8F10-729C863F52E0}"/>
              </a:ext>
            </a:extLst>
          </p:cNvPr>
          <p:cNvSpPr txBox="1"/>
          <p:nvPr/>
        </p:nvSpPr>
        <p:spPr>
          <a:xfrm>
            <a:off x="7635108" y="4772547"/>
            <a:ext cx="329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0A07DA-B2BB-364C-98AB-1924CF92BEFF}"/>
              </a:ext>
            </a:extLst>
          </p:cNvPr>
          <p:cNvSpPr txBox="1"/>
          <p:nvPr/>
        </p:nvSpPr>
        <p:spPr>
          <a:xfrm>
            <a:off x="10058400" y="575188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+mj-lt"/>
              </a:rPr>
              <a:t>известна</a:t>
            </a:r>
          </a:p>
        </p:txBody>
      </p:sp>
    </p:spTree>
    <p:extLst>
      <p:ext uri="{BB962C8B-B14F-4D97-AF65-F5344CB8AC3E}">
        <p14:creationId xmlns:p14="http://schemas.microsoft.com/office/powerpoint/2010/main" val="315472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2B241-2B2F-1248-BA5D-724B93C2122E}"/>
              </a:ext>
            </a:extLst>
          </p:cNvPr>
          <p:cNvSpPr txBox="1"/>
          <p:nvPr/>
        </p:nvSpPr>
        <p:spPr>
          <a:xfrm>
            <a:off x="381000" y="152068"/>
            <a:ext cx="39998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Регуляризаторы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F87653-BC3E-C844-A931-174E6103C41B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9/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2FA94-72B3-6C4B-BBB4-7D8D7A4AD407}"/>
              </a:ext>
            </a:extLst>
          </p:cNvPr>
          <p:cNvSpPr txBox="1"/>
          <p:nvPr/>
        </p:nvSpPr>
        <p:spPr>
          <a:xfrm>
            <a:off x="381000" y="921509"/>
            <a:ext cx="1134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Регуляризатор – ограничение зависящее от параметров модели.</a:t>
            </a:r>
          </a:p>
          <a:p>
            <a:endParaRPr lang="ru-RU" dirty="0"/>
          </a:p>
          <a:p>
            <a:r>
              <a:rPr lang="ru-RU" dirty="0"/>
              <a:t>В данной работе были рассмотрены три регуляризатора.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0C1DA-90C1-784F-B527-7E6832E3199B}"/>
              </a:ext>
            </a:extLst>
          </p:cNvPr>
          <p:cNvSpPr txBox="1"/>
          <p:nvPr/>
        </p:nvSpPr>
        <p:spPr>
          <a:xfrm>
            <a:off x="381000" y="2521948"/>
            <a:ext cx="737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Разреживающий или сглаживающий регуляризатор матрицы слово-тема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B675C-8D5F-CB43-B448-83F3F48D0624}"/>
              </a:ext>
            </a:extLst>
          </p:cNvPr>
          <p:cNvSpPr txBox="1"/>
          <p:nvPr/>
        </p:nvSpPr>
        <p:spPr>
          <a:xfrm>
            <a:off x="381000" y="3892469"/>
            <a:ext cx="774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Разреживающий или сглаживающий регуляризатор матрицы тема-документ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19604-8809-754D-A11E-DDB9B9C0CD15}"/>
              </a:ext>
            </a:extLst>
          </p:cNvPr>
          <p:cNvSpPr txBox="1"/>
          <p:nvPr/>
        </p:nvSpPr>
        <p:spPr>
          <a:xfrm>
            <a:off x="381000" y="5147240"/>
            <a:ext cx="407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Регуляризатор декоррелирования тем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D7BF66C-9CD1-5048-8D29-CD47C5E0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79" y="2864204"/>
            <a:ext cx="4000500" cy="8128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8B9445-826F-5546-AE94-A5B150E34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18" y="4255511"/>
            <a:ext cx="3924300" cy="812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42D729D-351B-3941-AFBB-36B33AA53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118" y="5653376"/>
            <a:ext cx="5029200" cy="876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6C57F8-1053-4A4C-86B8-F15070ED0338}"/>
              </a:ext>
            </a:extLst>
          </p:cNvPr>
          <p:cNvSpPr txBox="1"/>
          <p:nvPr/>
        </p:nvSpPr>
        <p:spPr>
          <a:xfrm>
            <a:off x="7256055" y="2947438"/>
            <a:ext cx="421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на количество нулевых значений </a:t>
            </a:r>
          </a:p>
          <a:p>
            <a:r>
              <a:rPr lang="ru-RU" dirty="0"/>
              <a:t>в матрице слово-тема.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07E433-A617-4740-99FE-5F946682446D}"/>
                  </a:ext>
                </a:extLst>
              </p:cNvPr>
              <p:cNvSpPr txBox="1"/>
              <p:nvPr/>
            </p:nvSpPr>
            <p:spPr>
              <a:xfrm>
                <a:off x="7256055" y="4343052"/>
                <a:ext cx="42179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Влияет на количество нулевых значений </a:t>
                </a:r>
              </a:p>
              <a:p>
                <a:r>
                  <a:rPr lang="ru-RU" dirty="0"/>
                  <a:t>в матрице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ru-RU" dirty="0"/>
                  <a:t> тема-документ.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07E433-A617-4740-99FE-5F946682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55" y="4343052"/>
                <a:ext cx="4217950" cy="646331"/>
              </a:xfrm>
              <a:prstGeom prst="rect">
                <a:avLst/>
              </a:prstGeom>
              <a:blipFill>
                <a:blip r:embed="rId5"/>
                <a:stretch>
                  <a:fillRect l="-901" t="-3846" r="-300" b="-13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44F10B-3FBA-044C-951A-5C2123DCCA4D}"/>
                  </a:ext>
                </a:extLst>
              </p:cNvPr>
              <p:cNvSpPr txBox="1"/>
              <p:nvPr/>
            </p:nvSpPr>
            <p:spPr>
              <a:xfrm>
                <a:off x="7256055" y="5684630"/>
                <a:ext cx="43088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Влияет на попарную корреляцию тем как </a:t>
                </a:r>
              </a:p>
              <a:p>
                <a:r>
                  <a:rPr lang="ru-RU" dirty="0"/>
                  <a:t>столбцов матрицы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ru-RU" dirty="0"/>
                  <a:t> слово-тема.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44F10B-3FBA-044C-951A-5C2123DCC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55" y="5684630"/>
                <a:ext cx="4308808" cy="646331"/>
              </a:xfrm>
              <a:prstGeom prst="rect">
                <a:avLst/>
              </a:prstGeom>
              <a:blipFill>
                <a:blip r:embed="rId6"/>
                <a:stretch>
                  <a:fillRect l="-880" t="-3846" b="-13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3684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786</Words>
  <Application>Microsoft Office PowerPoint</Application>
  <PresentationFormat>Широкоэкранный</PresentationFormat>
  <Paragraphs>161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      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Маркин</dc:creator>
  <cp:lastModifiedBy>Дарья Сахарок</cp:lastModifiedBy>
  <cp:revision>118</cp:revision>
  <cp:lastPrinted>2019-06-11T07:41:24Z</cp:lastPrinted>
  <dcterms:created xsi:type="dcterms:W3CDTF">2019-05-16T07:02:46Z</dcterms:created>
  <dcterms:modified xsi:type="dcterms:W3CDTF">2019-06-12T11:56:06Z</dcterms:modified>
</cp:coreProperties>
</file>