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7" r:id="rId5"/>
    <p:sldId id="268" r:id="rId6"/>
    <p:sldId id="277" r:id="rId7"/>
    <p:sldId id="275" r:id="rId8"/>
    <p:sldId id="278" r:id="rId9"/>
    <p:sldId id="281" r:id="rId10"/>
    <p:sldId id="273" r:id="rId11"/>
    <p:sldId id="270" r:id="rId12"/>
    <p:sldId id="274" r:id="rId13"/>
    <p:sldId id="280" r:id="rId14"/>
    <p:sldId id="279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68"/>
            <p14:sldId id="277"/>
            <p14:sldId id="275"/>
            <p14:sldId id="278"/>
            <p14:sldId id="281"/>
            <p14:sldId id="273"/>
            <p14:sldId id="270"/>
            <p14:sldId id="274"/>
            <p14:sldId id="280"/>
            <p14:sldId id="279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2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9" autoAdjust="0"/>
    <p:restoredTop sz="94663"/>
  </p:normalViewPr>
  <p:slideViewPr>
    <p:cSldViewPr snapToGrid="0" snapToObjects="1">
      <p:cViewPr varScale="1">
        <p:scale>
          <a:sx n="111" d="100"/>
          <a:sy n="111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53:00.691" idx="2">
    <p:pos x="7362" y="45"/>
    <p:text>- Можно исследовать сравнивая похожее с моим и посмотреть разницу
	    - Можно исследовать собственный инструментарий на сложность, разные параметры и т д если решение совсем уж оригинальное
	    - Можно в табличном виде - вот параметры, мой алгоритм лучше
	    - Можно с помощью графиков
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2C55-E3F4-6542-B237-91F1C34C7B3B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7224-188B-C145-9394-36578553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98FBF-0371-2642-8315-34C79101A1BD}"/>
              </a:ext>
            </a:extLst>
          </p:cNvPr>
          <p:cNvSpPr txBox="1"/>
          <p:nvPr/>
        </p:nvSpPr>
        <p:spPr>
          <a:xfrm>
            <a:off x="378437" y="950535"/>
            <a:ext cx="115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Для оценки модели была предложена визуализация статистики метрик.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57D1C-4913-5949-9F6F-84E2DFF8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3"/>
          <a:stretch/>
        </p:blipFill>
        <p:spPr>
          <a:xfrm>
            <a:off x="378437" y="2550973"/>
            <a:ext cx="5345019" cy="3292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E7CEE-0136-5247-BB1B-BE3FD531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17"/>
          <a:stretch/>
        </p:blipFill>
        <p:spPr>
          <a:xfrm>
            <a:off x="5737311" y="2601303"/>
            <a:ext cx="5334000" cy="3489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E52EC-6E12-A14A-8401-50C285B80947}"/>
              </a:ext>
            </a:extLst>
          </p:cNvPr>
          <p:cNvSpPr txBox="1"/>
          <p:nvPr/>
        </p:nvSpPr>
        <p:spPr>
          <a:xfrm rot="19800000">
            <a:off x="1124292" y="2059047"/>
            <a:ext cx="109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/>
              <p:nvPr/>
            </p:nvSpPr>
            <p:spPr>
              <a:xfrm rot="19800000">
                <a:off x="2920965" y="1929805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920965" y="1929805"/>
                <a:ext cx="1348511" cy="523220"/>
              </a:xfrm>
              <a:prstGeom prst="rect">
                <a:avLst/>
              </a:prstGeom>
              <a:blipFill>
                <a:blip r:embed="rId3"/>
                <a:stretch>
                  <a:fillRect l="-885" t="-1136" b="-6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/>
              <p:nvPr/>
            </p:nvSpPr>
            <p:spPr>
              <a:xfrm rot="19800000">
                <a:off x="4364277" y="1879477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4364277" y="1879477"/>
                <a:ext cx="1348511" cy="523220"/>
              </a:xfrm>
              <a:prstGeom prst="rect">
                <a:avLst/>
              </a:prstGeom>
              <a:blipFill>
                <a:blip r:embed="rId4"/>
                <a:stretch>
                  <a:fillRect l="-1770" b="-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FB87EB-D79C-014C-B96C-DD41C0158E51}"/>
              </a:ext>
            </a:extLst>
          </p:cNvPr>
          <p:cNvSpPr txBox="1"/>
          <p:nvPr/>
        </p:nvSpPr>
        <p:spPr>
          <a:xfrm rot="19800000">
            <a:off x="6578334" y="1879478"/>
            <a:ext cx="107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Средняя</a:t>
            </a:r>
          </a:p>
          <a:p>
            <a:r>
              <a:rPr lang="ru-RU" sz="1400" dirty="0"/>
              <a:t>чистота тем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FDDC2-A9A0-4F4F-B1DE-DDF10F69D5E2}"/>
              </a:ext>
            </a:extLst>
          </p:cNvPr>
          <p:cNvSpPr txBox="1"/>
          <p:nvPr/>
        </p:nvSpPr>
        <p:spPr>
          <a:xfrm rot="19800000">
            <a:off x="784991" y="5993210"/>
            <a:ext cx="116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контраст тем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2587E-CC3B-F542-BA1A-B6B7FBDB3D9C}"/>
              </a:ext>
            </a:extLst>
          </p:cNvPr>
          <p:cNvSpPr txBox="1"/>
          <p:nvPr/>
        </p:nvSpPr>
        <p:spPr>
          <a:xfrm rot="19800000">
            <a:off x="3422389" y="5993211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Контраст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2F21E-9AA9-3841-A729-76D91E7777B8}"/>
              </a:ext>
            </a:extLst>
          </p:cNvPr>
          <p:cNvSpPr txBox="1"/>
          <p:nvPr/>
        </p:nvSpPr>
        <p:spPr>
          <a:xfrm rot="19800000">
            <a:off x="9023680" y="1927537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Чистота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9DC55-3B73-7347-A795-B082663A6988}"/>
              </a:ext>
            </a:extLst>
          </p:cNvPr>
          <p:cNvSpPr txBox="1"/>
          <p:nvPr/>
        </p:nvSpPr>
        <p:spPr>
          <a:xfrm rot="19800000">
            <a:off x="8820480" y="6097060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Размер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7D933-857F-924D-95C8-43ACB2B592F3}"/>
              </a:ext>
            </a:extLst>
          </p:cNvPr>
          <p:cNvSpPr txBox="1"/>
          <p:nvPr/>
        </p:nvSpPr>
        <p:spPr>
          <a:xfrm rot="19800000">
            <a:off x="6332443" y="5976480"/>
            <a:ext cx="106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размер тем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158B39-333F-2740-A9FF-6DBFC3D3E3E6}"/>
              </a:ext>
            </a:extLst>
          </p:cNvPr>
          <p:cNvSpPr/>
          <p:nvPr/>
        </p:nvSpPr>
        <p:spPr>
          <a:xfrm>
            <a:off x="487387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1B70D7D-2798-CA4B-AD30-723F5E66C490}"/>
              </a:ext>
            </a:extLst>
          </p:cNvPr>
          <p:cNvSpPr/>
          <p:nvPr/>
        </p:nvSpPr>
        <p:spPr>
          <a:xfrm>
            <a:off x="2222748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AF3F21-11AF-3B47-9F58-C7BBAD577731}"/>
              </a:ext>
            </a:extLst>
          </p:cNvPr>
          <p:cNvSpPr/>
          <p:nvPr/>
        </p:nvSpPr>
        <p:spPr>
          <a:xfrm>
            <a:off x="3953298" y="2970612"/>
            <a:ext cx="100976" cy="681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8A1861-8401-124F-8BA3-665E6393A712}"/>
              </a:ext>
            </a:extLst>
          </p:cNvPr>
          <p:cNvSpPr/>
          <p:nvPr/>
        </p:nvSpPr>
        <p:spPr>
          <a:xfrm>
            <a:off x="5873204" y="276632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8C67A3C-E792-3D4C-BD93-42DF920FE40C}"/>
              </a:ext>
            </a:extLst>
          </p:cNvPr>
          <p:cNvSpPr/>
          <p:nvPr/>
        </p:nvSpPr>
        <p:spPr>
          <a:xfrm>
            <a:off x="7591967" y="2914029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9BA1E1-EC15-BD43-8764-D115CFEE56DF}"/>
              </a:ext>
            </a:extLst>
          </p:cNvPr>
          <p:cNvSpPr/>
          <p:nvPr/>
        </p:nvSpPr>
        <p:spPr>
          <a:xfrm>
            <a:off x="7543579" y="443337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054A274-D8E9-AA4D-8921-78D005A6E158}"/>
              </a:ext>
            </a:extLst>
          </p:cNvPr>
          <p:cNvSpPr/>
          <p:nvPr/>
        </p:nvSpPr>
        <p:spPr>
          <a:xfrm>
            <a:off x="5819206" y="443898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1263DAD-8768-114F-901F-94FEE3252879}"/>
              </a:ext>
            </a:extLst>
          </p:cNvPr>
          <p:cNvSpPr/>
          <p:nvPr/>
        </p:nvSpPr>
        <p:spPr>
          <a:xfrm>
            <a:off x="511235" y="4337284"/>
            <a:ext cx="100976" cy="1266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0FB6EFC-7F3E-A047-AC1C-539EB4C66B60}"/>
              </a:ext>
            </a:extLst>
          </p:cNvPr>
          <p:cNvSpPr/>
          <p:nvPr/>
        </p:nvSpPr>
        <p:spPr>
          <a:xfrm>
            <a:off x="871865" y="5795071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CB636E-EDA6-114E-98AF-05680AD807DE}"/>
              </a:ext>
            </a:extLst>
          </p:cNvPr>
          <p:cNvSpPr/>
          <p:nvPr/>
        </p:nvSpPr>
        <p:spPr>
          <a:xfrm>
            <a:off x="811092" y="4135689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F2E993F-5678-3747-98BE-3ACF8B7B429D}"/>
              </a:ext>
            </a:extLst>
          </p:cNvPr>
          <p:cNvSpPr/>
          <p:nvPr/>
        </p:nvSpPr>
        <p:spPr>
          <a:xfrm>
            <a:off x="2403792" y="4111552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0BC74A3-E980-3844-8BFE-BC1DE888BC93}"/>
              </a:ext>
            </a:extLst>
          </p:cNvPr>
          <p:cNvSpPr/>
          <p:nvPr/>
        </p:nvSpPr>
        <p:spPr>
          <a:xfrm>
            <a:off x="4182592" y="4129143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E980D64-33CF-C941-B612-379044CC19C4}"/>
              </a:ext>
            </a:extLst>
          </p:cNvPr>
          <p:cNvSpPr/>
          <p:nvPr/>
        </p:nvSpPr>
        <p:spPr>
          <a:xfrm>
            <a:off x="6116908" y="4119317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0DC4E01-64F1-4141-876A-4B90E812FA32}"/>
              </a:ext>
            </a:extLst>
          </p:cNvPr>
          <p:cNvSpPr/>
          <p:nvPr/>
        </p:nvSpPr>
        <p:spPr>
          <a:xfrm>
            <a:off x="1024265" y="5912746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12531E-0202-604C-8B5E-B1C0109ED3F7}"/>
              </a:ext>
            </a:extLst>
          </p:cNvPr>
          <p:cNvSpPr/>
          <p:nvPr/>
        </p:nvSpPr>
        <p:spPr>
          <a:xfrm>
            <a:off x="6006221" y="5755464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734894E-8869-3747-B620-38DB342FD46F}"/>
              </a:ext>
            </a:extLst>
          </p:cNvPr>
          <p:cNvSpPr/>
          <p:nvPr/>
        </p:nvSpPr>
        <p:spPr>
          <a:xfrm>
            <a:off x="7969937" y="5707312"/>
            <a:ext cx="2918716" cy="3835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B31579-6ED7-5440-B675-87EFAF518993}"/>
              </a:ext>
            </a:extLst>
          </p:cNvPr>
          <p:cNvSpPr/>
          <p:nvPr/>
        </p:nvSpPr>
        <p:spPr>
          <a:xfrm>
            <a:off x="7937931" y="4033665"/>
            <a:ext cx="2918716" cy="2410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87F169-932F-2949-9C91-A6E1819B4030}"/>
              </a:ext>
            </a:extLst>
          </p:cNvPr>
          <p:cNvSpPr txBox="1"/>
          <p:nvPr/>
        </p:nvSpPr>
        <p:spPr>
          <a:xfrm>
            <a:off x="846695" y="4089375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ED17A6-ED16-BA45-9975-A013D636E128}"/>
              </a:ext>
            </a:extLst>
          </p:cNvPr>
          <p:cNvSpPr txBox="1"/>
          <p:nvPr/>
        </p:nvSpPr>
        <p:spPr>
          <a:xfrm>
            <a:off x="2632115" y="40761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162CB-1D3E-8E40-9577-06CC2693E0EB}"/>
              </a:ext>
            </a:extLst>
          </p:cNvPr>
          <p:cNvSpPr txBox="1"/>
          <p:nvPr/>
        </p:nvSpPr>
        <p:spPr>
          <a:xfrm>
            <a:off x="4317400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5CED37-B4EE-F44E-8BAE-1563ED8C6F9E}"/>
              </a:ext>
            </a:extLst>
          </p:cNvPr>
          <p:cNvSpPr txBox="1"/>
          <p:nvPr/>
        </p:nvSpPr>
        <p:spPr>
          <a:xfrm>
            <a:off x="898381" y="5741786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D16158-D5C6-834F-8EA1-7DC78B357A4F}"/>
              </a:ext>
            </a:extLst>
          </p:cNvPr>
          <p:cNvSpPr txBox="1"/>
          <p:nvPr/>
        </p:nvSpPr>
        <p:spPr>
          <a:xfrm>
            <a:off x="6197239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CE584-0DF3-C740-828E-8EAD75B65A61}"/>
              </a:ext>
            </a:extLst>
          </p:cNvPr>
          <p:cNvSpPr txBox="1"/>
          <p:nvPr/>
        </p:nvSpPr>
        <p:spPr>
          <a:xfrm>
            <a:off x="6211047" y="574404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8547E5-201C-074F-A120-CE25F2658745}"/>
              </a:ext>
            </a:extLst>
          </p:cNvPr>
          <p:cNvSpPr txBox="1"/>
          <p:nvPr/>
        </p:nvSpPr>
        <p:spPr>
          <a:xfrm>
            <a:off x="9217538" y="403557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8C8243-BEB0-7D4D-944D-DF1321CCC9BE}"/>
              </a:ext>
            </a:extLst>
          </p:cNvPr>
          <p:cNvSpPr txBox="1"/>
          <p:nvPr/>
        </p:nvSpPr>
        <p:spPr>
          <a:xfrm>
            <a:off x="9181947" y="567455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BEAE1DD-EC4F-534D-AF39-E00590A783AB}"/>
              </a:ext>
            </a:extLst>
          </p:cNvPr>
          <p:cNvSpPr/>
          <p:nvPr/>
        </p:nvSpPr>
        <p:spPr>
          <a:xfrm>
            <a:off x="2581727" y="5689688"/>
            <a:ext cx="2918716" cy="2577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2DADC-BC6E-2247-BECE-1E7717A9921B}"/>
              </a:ext>
            </a:extLst>
          </p:cNvPr>
          <p:cNvSpPr txBox="1"/>
          <p:nvPr/>
        </p:nvSpPr>
        <p:spPr>
          <a:xfrm>
            <a:off x="3770803" y="569589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6966A-807D-9544-9317-28AB4CDC6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1" t="8722" r="11385" b="28706"/>
          <a:stretch/>
        </p:blipFill>
        <p:spPr>
          <a:xfrm>
            <a:off x="391886" y="761969"/>
            <a:ext cx="9542164" cy="54755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257669" y="238749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Исследование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9D7F-7FC1-B945-9408-94ED35DE8400}"/>
              </a:ext>
            </a:extLst>
          </p:cNvPr>
          <p:cNvSpPr txBox="1"/>
          <p:nvPr/>
        </p:nvSpPr>
        <p:spPr>
          <a:xfrm>
            <a:off x="9980597" y="1882067"/>
            <a:ext cx="1971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Рекомендуется применять регуляризаторы последовательно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Рекомендуемый порядок регуляризаторов:</a:t>
            </a:r>
            <a:endParaRPr lang="en-US" dirty="0"/>
          </a:p>
          <a:p>
            <a:r>
              <a:rPr lang="en-US" dirty="0"/>
              <a:t>sp, st, dp.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A8D20CD-BF2E-1F4E-B30F-1804CCD8D53A}"/>
              </a:ext>
            </a:extLst>
          </p:cNvPr>
          <p:cNvCxnSpPr>
            <a:cxnSpLocks/>
          </p:cNvCxnSpPr>
          <p:nvPr/>
        </p:nvCxnSpPr>
        <p:spPr>
          <a:xfrm>
            <a:off x="257669" y="2590800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2D2CDE9-7DF6-6740-A453-52F41026775A}"/>
              </a:ext>
            </a:extLst>
          </p:cNvPr>
          <p:cNvCxnSpPr>
            <a:cxnSpLocks/>
          </p:cNvCxnSpPr>
          <p:nvPr/>
        </p:nvCxnSpPr>
        <p:spPr>
          <a:xfrm>
            <a:off x="257669" y="4223657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13D0BE7F-E801-F14F-ADCB-64E944CB8112}"/>
              </a:ext>
            </a:extLst>
          </p:cNvPr>
          <p:cNvSpPr/>
          <p:nvPr/>
        </p:nvSpPr>
        <p:spPr>
          <a:xfrm>
            <a:off x="3679371" y="2264229"/>
            <a:ext cx="740229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49F828-3830-EF4D-88CA-1F37001938EC}"/>
              </a:ext>
            </a:extLst>
          </p:cNvPr>
          <p:cNvSpPr/>
          <p:nvPr/>
        </p:nvSpPr>
        <p:spPr>
          <a:xfrm>
            <a:off x="3494314" y="3891674"/>
            <a:ext cx="925286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E221DBBC-C3C6-6241-B482-DC500E9329BA}"/>
              </a:ext>
            </a:extLst>
          </p:cNvPr>
          <p:cNvSpPr/>
          <p:nvPr/>
        </p:nvSpPr>
        <p:spPr>
          <a:xfrm>
            <a:off x="381000" y="5508171"/>
            <a:ext cx="9588711" cy="228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A4433-53DE-CA4C-8011-6278A2D6A1BE}"/>
              </a:ext>
            </a:extLst>
          </p:cNvPr>
          <p:cNvSpPr txBox="1"/>
          <p:nvPr/>
        </p:nvSpPr>
        <p:spPr>
          <a:xfrm>
            <a:off x="795119" y="823524"/>
            <a:ext cx="20784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Название модели</a:t>
            </a:r>
          </a:p>
          <a:p>
            <a:pPr algn="ctr"/>
            <a:r>
              <a:rPr lang="ru-RU" sz="1200" dirty="0"/>
              <a:t>коллекция + регуляризаторы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Метрики для модели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12/15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9A76-496B-5B41-A055-A93617C6CD4B}"/>
              </a:ext>
            </a:extLst>
          </p:cNvPr>
          <p:cNvSpPr txBox="1"/>
          <p:nvPr/>
        </p:nvSpPr>
        <p:spPr>
          <a:xfrm>
            <a:off x="3809347" y="5831016"/>
            <a:ext cx="35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+mj-lt"/>
              </a:rPr>
              <a:t>4_2_ria_24000_100t_plsa+sp+st+dp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E036A-AD87-6643-9AB5-2D122F7D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23" y="1004594"/>
            <a:ext cx="7122540" cy="2288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8B19A3-7099-EB49-8B34-BCCD8682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0" y="3387435"/>
            <a:ext cx="2476158" cy="2288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7C4B7F-5461-1441-BF36-87282798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25" y="3429000"/>
            <a:ext cx="4655385" cy="197427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CF6D71-166C-F749-958C-39BFCE0451D4}"/>
              </a:ext>
            </a:extLst>
          </p:cNvPr>
          <p:cNvSpPr/>
          <p:nvPr/>
        </p:nvSpPr>
        <p:spPr>
          <a:xfrm>
            <a:off x="4910959" y="3308487"/>
            <a:ext cx="4146331" cy="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2E7B26-E369-A448-A0EE-A7EADF36F370}"/>
              </a:ext>
            </a:extLst>
          </p:cNvPr>
          <p:cNvSpPr/>
          <p:nvPr/>
        </p:nvSpPr>
        <p:spPr>
          <a:xfrm>
            <a:off x="2747048" y="552084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A7D672-7506-6E41-8A39-C2FBAA3E9474}"/>
              </a:ext>
            </a:extLst>
          </p:cNvPr>
          <p:cNvSpPr/>
          <p:nvPr/>
        </p:nvSpPr>
        <p:spPr>
          <a:xfrm>
            <a:off x="2782332" y="31665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B20B85-420A-6D42-9965-5CC9A194A44A}"/>
              </a:ext>
            </a:extLst>
          </p:cNvPr>
          <p:cNvSpPr/>
          <p:nvPr/>
        </p:nvSpPr>
        <p:spPr>
          <a:xfrm>
            <a:off x="5121787" y="31788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41514F-FFEB-474F-82F5-DB9711700378}"/>
              </a:ext>
            </a:extLst>
          </p:cNvPr>
          <p:cNvSpPr/>
          <p:nvPr/>
        </p:nvSpPr>
        <p:spPr>
          <a:xfrm>
            <a:off x="7619632" y="312809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CD8B1-EABC-6B47-B9F3-278DECD72608}"/>
              </a:ext>
            </a:extLst>
          </p:cNvPr>
          <p:cNvSpPr txBox="1"/>
          <p:nvPr/>
        </p:nvSpPr>
        <p:spPr>
          <a:xfrm>
            <a:off x="2827379" y="553819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B5385-6217-2144-BE29-3D70CE5C6EA5}"/>
              </a:ext>
            </a:extLst>
          </p:cNvPr>
          <p:cNvSpPr txBox="1"/>
          <p:nvPr/>
        </p:nvSpPr>
        <p:spPr>
          <a:xfrm>
            <a:off x="2827379" y="31633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3A60A-B477-B947-B10C-0B2EB1AB309B}"/>
              </a:ext>
            </a:extLst>
          </p:cNvPr>
          <p:cNvSpPr txBox="1"/>
          <p:nvPr/>
        </p:nvSpPr>
        <p:spPr>
          <a:xfrm>
            <a:off x="5202118" y="3124979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7E75F-42AE-914B-9759-FACF0984AF1C}"/>
              </a:ext>
            </a:extLst>
          </p:cNvPr>
          <p:cNvSpPr txBox="1"/>
          <p:nvPr/>
        </p:nvSpPr>
        <p:spPr>
          <a:xfrm>
            <a:off x="7554326" y="312570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06AEE-E257-0349-9EC7-D73E17A069BB}"/>
              </a:ext>
            </a:extLst>
          </p:cNvPr>
          <p:cNvSpPr txBox="1"/>
          <p:nvPr/>
        </p:nvSpPr>
        <p:spPr>
          <a:xfrm>
            <a:off x="6652560" y="545031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F522C6F-0019-3D47-92ED-C9ED5261AB79}"/>
              </a:ext>
            </a:extLst>
          </p:cNvPr>
          <p:cNvSpPr/>
          <p:nvPr/>
        </p:nvSpPr>
        <p:spPr>
          <a:xfrm>
            <a:off x="1989900" y="378267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545F19C-0BB9-0D45-A30B-815E5184C7A9}"/>
              </a:ext>
            </a:extLst>
          </p:cNvPr>
          <p:cNvSpPr/>
          <p:nvPr/>
        </p:nvSpPr>
        <p:spPr>
          <a:xfrm>
            <a:off x="1994283" y="145918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CE9938F-B45B-584E-AE5D-1CC2907B00E5}"/>
              </a:ext>
            </a:extLst>
          </p:cNvPr>
          <p:cNvSpPr/>
          <p:nvPr/>
        </p:nvSpPr>
        <p:spPr>
          <a:xfrm>
            <a:off x="44660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49EFB86-8CA5-1F46-B979-ECCAE4726A90}"/>
              </a:ext>
            </a:extLst>
          </p:cNvPr>
          <p:cNvSpPr/>
          <p:nvPr/>
        </p:nvSpPr>
        <p:spPr>
          <a:xfrm>
            <a:off x="68483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44D6C-89E3-BE4F-A7A5-3D2CE481154C}"/>
              </a:ext>
            </a:extLst>
          </p:cNvPr>
          <p:cNvSpPr txBox="1"/>
          <p:nvPr/>
        </p:nvSpPr>
        <p:spPr>
          <a:xfrm rot="16200000">
            <a:off x="1725751" y="192633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/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blipFill>
                <a:blip r:embed="rId5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/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blipFill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FE831-7015-A24C-A56B-68057BDDA8A6}"/>
              </a:ext>
            </a:extLst>
          </p:cNvPr>
          <p:cNvSpPr txBox="1"/>
          <p:nvPr/>
        </p:nvSpPr>
        <p:spPr>
          <a:xfrm rot="16200000">
            <a:off x="1532324" y="427924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Средний размер тем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06D8-F440-2645-A2E9-C7CDC1F942D2}"/>
              </a:ext>
            </a:extLst>
          </p:cNvPr>
          <p:cNvSpPr txBox="1"/>
          <p:nvPr/>
        </p:nvSpPr>
        <p:spPr>
          <a:xfrm rot="16200000">
            <a:off x="4223218" y="422334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Размер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452A93A-4AB9-4C4A-9B49-D5B8FAE92A49}"/>
              </a:ext>
            </a:extLst>
          </p:cNvPr>
          <p:cNvCxnSpPr/>
          <p:nvPr/>
        </p:nvCxnSpPr>
        <p:spPr>
          <a:xfrm>
            <a:off x="3505687" y="96173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0F97DE5-00F9-FB4F-9BF2-0A57E01F0E6E}"/>
              </a:ext>
            </a:extLst>
          </p:cNvPr>
          <p:cNvCxnSpPr/>
          <p:nvPr/>
        </p:nvCxnSpPr>
        <p:spPr>
          <a:xfrm>
            <a:off x="3765636" y="950845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05C630C-0470-C94F-89A6-6153403ECB94}"/>
              </a:ext>
            </a:extLst>
          </p:cNvPr>
          <p:cNvCxnSpPr/>
          <p:nvPr/>
        </p:nvCxnSpPr>
        <p:spPr>
          <a:xfrm>
            <a:off x="4041355" y="95084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2605FEB-6E30-7643-A19D-ED79603FF732}"/>
              </a:ext>
            </a:extLst>
          </p:cNvPr>
          <p:cNvCxnSpPr/>
          <p:nvPr/>
        </p:nvCxnSpPr>
        <p:spPr>
          <a:xfrm>
            <a:off x="5904952" y="9526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1D24622-CAD0-D24B-BC63-22B264F830CA}"/>
              </a:ext>
            </a:extLst>
          </p:cNvPr>
          <p:cNvCxnSpPr/>
          <p:nvPr/>
        </p:nvCxnSpPr>
        <p:spPr>
          <a:xfrm>
            <a:off x="6164901" y="94178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789813D-AE12-2345-B7B5-60EAFD2612F6}"/>
              </a:ext>
            </a:extLst>
          </p:cNvPr>
          <p:cNvCxnSpPr/>
          <p:nvPr/>
        </p:nvCxnSpPr>
        <p:spPr>
          <a:xfrm>
            <a:off x="6440620" y="941787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9F4B466-2888-3A43-8658-07DE7838A568}"/>
              </a:ext>
            </a:extLst>
          </p:cNvPr>
          <p:cNvCxnSpPr/>
          <p:nvPr/>
        </p:nvCxnSpPr>
        <p:spPr>
          <a:xfrm>
            <a:off x="8230086" y="991228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6ACFD1-426D-7645-A16D-5591E8A53132}"/>
              </a:ext>
            </a:extLst>
          </p:cNvPr>
          <p:cNvCxnSpPr/>
          <p:nvPr/>
        </p:nvCxnSpPr>
        <p:spPr>
          <a:xfrm>
            <a:off x="8490035" y="980341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E21EFB6-88AF-004A-AB7E-1ECB08AA4C14}"/>
              </a:ext>
            </a:extLst>
          </p:cNvPr>
          <p:cNvCxnSpPr/>
          <p:nvPr/>
        </p:nvCxnSpPr>
        <p:spPr>
          <a:xfrm>
            <a:off x="8765754" y="98034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98B772B-2254-5249-87E6-3ACF80D9B893}"/>
              </a:ext>
            </a:extLst>
          </p:cNvPr>
          <p:cNvCxnSpPr/>
          <p:nvPr/>
        </p:nvCxnSpPr>
        <p:spPr>
          <a:xfrm>
            <a:off x="3508313" y="3387059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376BF84-6ADC-6747-8B14-FF5E0DA0D178}"/>
              </a:ext>
            </a:extLst>
          </p:cNvPr>
          <p:cNvCxnSpPr/>
          <p:nvPr/>
        </p:nvCxnSpPr>
        <p:spPr>
          <a:xfrm>
            <a:off x="3768262" y="337617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45D930-7E1A-E045-8CDA-F04D8641B5CB}"/>
              </a:ext>
            </a:extLst>
          </p:cNvPr>
          <p:cNvCxnSpPr/>
          <p:nvPr/>
        </p:nvCxnSpPr>
        <p:spPr>
          <a:xfrm>
            <a:off x="4043981" y="33761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E73B63-A405-0047-9D45-95DAE91E218A}"/>
              </a:ext>
            </a:extLst>
          </p:cNvPr>
          <p:cNvSpPr txBox="1"/>
          <p:nvPr/>
        </p:nvSpPr>
        <p:spPr>
          <a:xfrm>
            <a:off x="2787502" y="84248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FD449D-3A3A-A349-828B-B978C78974A2}"/>
              </a:ext>
            </a:extLst>
          </p:cNvPr>
          <p:cNvSpPr txBox="1"/>
          <p:nvPr/>
        </p:nvSpPr>
        <p:spPr>
          <a:xfrm>
            <a:off x="3479373" y="843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96BAC5-D189-154C-A142-CC61EC9A84C7}"/>
              </a:ext>
            </a:extLst>
          </p:cNvPr>
          <p:cNvSpPr txBox="1"/>
          <p:nvPr/>
        </p:nvSpPr>
        <p:spPr>
          <a:xfrm>
            <a:off x="3765015" y="84301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E7F4DA-617C-0D4B-A39C-A6D4AF7CA0D9}"/>
              </a:ext>
            </a:extLst>
          </p:cNvPr>
          <p:cNvSpPr txBox="1"/>
          <p:nvPr/>
        </p:nvSpPr>
        <p:spPr>
          <a:xfrm>
            <a:off x="4040091" y="84740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68A58-DE1D-F346-A289-044DE1A41785}"/>
              </a:ext>
            </a:extLst>
          </p:cNvPr>
          <p:cNvSpPr txBox="1"/>
          <p:nvPr/>
        </p:nvSpPr>
        <p:spPr>
          <a:xfrm>
            <a:off x="5186355" y="8714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036D6-036E-1443-9CF8-D9821262437B}"/>
              </a:ext>
            </a:extLst>
          </p:cNvPr>
          <p:cNvSpPr txBox="1"/>
          <p:nvPr/>
        </p:nvSpPr>
        <p:spPr>
          <a:xfrm>
            <a:off x="5878226" y="8720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2A9A8-4B0E-854C-AC21-4608CD861F27}"/>
              </a:ext>
            </a:extLst>
          </p:cNvPr>
          <p:cNvSpPr txBox="1"/>
          <p:nvPr/>
        </p:nvSpPr>
        <p:spPr>
          <a:xfrm>
            <a:off x="6163868" y="872002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6EA37-CEC0-EC43-B6E4-5E92AE537B87}"/>
              </a:ext>
            </a:extLst>
          </p:cNvPr>
          <p:cNvSpPr txBox="1"/>
          <p:nvPr/>
        </p:nvSpPr>
        <p:spPr>
          <a:xfrm>
            <a:off x="6438944" y="87639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BE9F3E-B42A-AB48-87A2-E9A69B2318DC}"/>
              </a:ext>
            </a:extLst>
          </p:cNvPr>
          <p:cNvSpPr txBox="1"/>
          <p:nvPr/>
        </p:nvSpPr>
        <p:spPr>
          <a:xfrm>
            <a:off x="7513165" y="86492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67430-BF50-3B44-9CBD-FD78FF692EA1}"/>
              </a:ext>
            </a:extLst>
          </p:cNvPr>
          <p:cNvSpPr txBox="1"/>
          <p:nvPr/>
        </p:nvSpPr>
        <p:spPr>
          <a:xfrm>
            <a:off x="8205036" y="86552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AF2F91-50D7-AC4C-9CFC-70367024B441}"/>
              </a:ext>
            </a:extLst>
          </p:cNvPr>
          <p:cNvSpPr txBox="1"/>
          <p:nvPr/>
        </p:nvSpPr>
        <p:spPr>
          <a:xfrm>
            <a:off x="8490678" y="86545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C30BC-FE20-384B-A40B-E4DC01BDA84C}"/>
              </a:ext>
            </a:extLst>
          </p:cNvPr>
          <p:cNvSpPr txBox="1"/>
          <p:nvPr/>
        </p:nvSpPr>
        <p:spPr>
          <a:xfrm>
            <a:off x="8765754" y="86984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7582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Результаты: 10 наиболее релевантных теме слов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13/15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E111E-E35E-C84C-B579-B42F33244D85}"/>
              </a:ext>
            </a:extLst>
          </p:cNvPr>
          <p:cNvSpPr txBox="1"/>
          <p:nvPr/>
        </p:nvSpPr>
        <p:spPr>
          <a:xfrm>
            <a:off x="512618" y="1265660"/>
            <a:ext cx="11166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Пример хороших тем: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Наука: ученый исследование коллега примерно лаборатория эксперимент изучение анализ изучать метод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Футбол: футбольный футболист зенит спартак динамо цска поле локомотив болельщик забивать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Литература: книга автор писатель написать название поэт литература библиотека рождаться литературный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Деньги: продажа кредит капитал сделка актив сбербанк доля кредитный банковский прибыль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 плохой темы: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подробно памятник письмо наследие охрана спецслужба справка реставрация сноудена запрос</a:t>
            </a:r>
          </a:p>
        </p:txBody>
      </p:sp>
    </p:spTree>
    <p:extLst>
      <p:ext uri="{BB962C8B-B14F-4D97-AF65-F5344CB8AC3E}">
        <p14:creationId xmlns:p14="http://schemas.microsoft.com/office/powerpoint/2010/main" val="36760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14/15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5648D-D020-2943-80EF-FAD049E09699}"/>
              </a:ext>
            </a:extLst>
          </p:cNvPr>
          <p:cNvSpPr txBox="1"/>
          <p:nvPr/>
        </p:nvSpPr>
        <p:spPr>
          <a:xfrm>
            <a:off x="335666" y="758168"/>
            <a:ext cx="111383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скачивании данных из сети интернет рекомендуется сохранять их в базу данных, если есть такая возможность.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Процесс обработки данных крайне желательно выстраивать в несколько потоков при этом необходимо решить проблему с заблокированной базой при одновременном обращении.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Все процедуры по получению и обработке данных следует организовать в виде независимых сервисов, которые можно останавливать и снова запускать в произвольном порядке без ущерба для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Массивы данных, взятые из интернета не так сложно получить самостоятельно. Часто это лучший путь. Данные будут чище и, возможно, будет возможность использовать что-то, чего нет у других.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Стоит отделить процедуру подготовки коллекции для обучения и процедуру предварительной подготовки каждого документа по отдельности.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Следует хранить дату обработки текста, что бы при изменении в процедуре обработки можно было перезапустить процесс на старых записях, а не на всей базе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Необходимо максимально аккуратно обрезать словарь. Вместе с часто используемыми словами легко отфильтровать ценные для модели данные.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обучении модели </a:t>
            </a:r>
            <a:r>
              <a:rPr lang="en-US" sz="1600" dirty="0"/>
              <a:t>ARTM </a:t>
            </a:r>
            <a:r>
              <a:rPr lang="ru-RU" sz="1600" dirty="0"/>
              <a:t>следует сначала пройти по коллекции до того как сойдется (перестанет изменяться) перплексия, и только после этого начать добавлять регуляризаторы.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Регуляризаторы стоит добавлять по одному. После чего продолжать обучение пока модель не сойдется.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Коэффициенты при регуляризаторах стоит сначала выбирать небольшими по модулю, постепенно увеличивая их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Количество тем в рассмотренном примере задавалось исследователем, но стоит попробовать указывать избыточное количество тем и уменьшать их еще одним не рассмотренным в данной работе регуляризатором.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Если у темы слишком большой размер по сравнению с другими темами – необходимо проверить ее на фоновые слова, характерные для любой темы.</a:t>
            </a:r>
          </a:p>
        </p:txBody>
      </p:sp>
    </p:spTree>
    <p:extLst>
      <p:ext uri="{BB962C8B-B14F-4D97-AF65-F5344CB8AC3E}">
        <p14:creationId xmlns:p14="http://schemas.microsoft.com/office/powerpoint/2010/main" val="242190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577799"/>
            <a:ext cx="11649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51152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методы тематического моделирования и выбран базовый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407" y="0"/>
            <a:ext cx="3345366" cy="835063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Актуальность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88293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46579B-D524-3B4B-A1FA-592DAE1008F3}"/>
              </a:ext>
            </a:extLst>
          </p:cNvPr>
          <p:cNvSpPr/>
          <p:nvPr/>
        </p:nvSpPr>
        <p:spPr>
          <a:xfrm>
            <a:off x="1635698" y="1536174"/>
            <a:ext cx="89206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При росте объема новостных потоков актуальна задача автоматизации выделения тем новостей для последующей группировки и анализа.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u="sng" dirty="0">
                <a:latin typeface="+mj-lt"/>
              </a:rPr>
              <a:t>Тематическая модель </a:t>
            </a:r>
            <a:r>
              <a:rPr lang="ru-RU" sz="2400" dirty="0">
                <a:latin typeface="+mj-lt"/>
              </a:rPr>
              <a:t>коллекции текстовых документов определяет, к каким темам относится каждый документ и какие слова (термины) образуют каждую тему.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dirty="0">
                <a:latin typeface="+mj-lt"/>
                <a:ea typeface="+mj-ea"/>
                <a:cs typeface="+mj-cs"/>
              </a:rPr>
              <a:t>Задача </a:t>
            </a:r>
            <a:r>
              <a:rPr lang="ru-RU" sz="2400" u="sng" dirty="0">
                <a:latin typeface="+mj-lt"/>
                <a:ea typeface="+mj-ea"/>
                <a:cs typeface="+mj-cs"/>
              </a:rPr>
              <a:t>тематического моделирования</a:t>
            </a:r>
            <a:r>
              <a:rPr lang="ru-RU" sz="2400" dirty="0">
                <a:latin typeface="+mj-lt"/>
                <a:ea typeface="+mj-ea"/>
                <a:cs typeface="+mj-cs"/>
              </a:rPr>
              <a:t> - описание такой модели и применение ее к данным.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методов тематического моделирования и выбор базового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подготовки данных для последующего анализа;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тематической модели;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051081"/>
            <a:ext cx="1000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Задачи тематического моделирования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2D39E4-BBC7-F043-A0AA-10041969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51547"/>
            <a:ext cx="10500360" cy="590645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3CA871-E057-DE43-B93C-1F069B4C06F4}"/>
              </a:ext>
            </a:extLst>
          </p:cNvPr>
          <p:cNvSpPr/>
          <p:nvPr/>
        </p:nvSpPr>
        <p:spPr>
          <a:xfrm>
            <a:off x="9988865" y="6473428"/>
            <a:ext cx="1193370" cy="3931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564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B0812C-AAFE-0F4A-B9E9-8EAA6A77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2" y="927643"/>
            <a:ext cx="10554293" cy="593035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A5BFF5-ACB3-9240-91F4-C9BE619F89A8}"/>
              </a:ext>
            </a:extLst>
          </p:cNvPr>
          <p:cNvSpPr/>
          <p:nvPr/>
        </p:nvSpPr>
        <p:spPr>
          <a:xfrm>
            <a:off x="9763932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625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6/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75B728-674C-0649-A4E4-00329917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9" y="921509"/>
            <a:ext cx="10560803" cy="594193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598A95-1A25-DD4C-B486-B84A5D4E9907}"/>
              </a:ext>
            </a:extLst>
          </p:cNvPr>
          <p:cNvSpPr/>
          <p:nvPr/>
        </p:nvSpPr>
        <p:spPr>
          <a:xfrm>
            <a:off x="9965410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064F3-9A20-4749-B414-891292D5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0" y="828802"/>
            <a:ext cx="9242837" cy="5200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11FD3-192E-3941-8552-009AD1CBEA51}"/>
              </a:ext>
            </a:extLst>
          </p:cNvPr>
          <p:cNvSpPr txBox="1"/>
          <p:nvPr/>
        </p:nvSpPr>
        <p:spPr>
          <a:xfrm>
            <a:off x="1060890" y="5382867"/>
            <a:ext cx="664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В качестве базового метода выбран </a:t>
            </a:r>
            <a:r>
              <a:rPr lang="en-US" dirty="0">
                <a:latin typeface="+mj-lt"/>
              </a:rPr>
              <a:t>ARTM</a:t>
            </a:r>
            <a:r>
              <a:rPr lang="ru-RU" dirty="0">
                <a:latin typeface="+mj-lt"/>
              </a:rPr>
              <a:t>.</a:t>
            </a:r>
          </a:p>
          <a:p>
            <a:r>
              <a:rPr lang="ru-RU" dirty="0">
                <a:latin typeface="+mj-lt"/>
              </a:rPr>
              <a:t>Следует выбрать регуляризаторы, их порядок применения и веса.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2A3852-FDFD-3C43-BB34-77EE84E2AA88}"/>
              </a:ext>
            </a:extLst>
          </p:cNvPr>
          <p:cNvSpPr/>
          <p:nvPr/>
        </p:nvSpPr>
        <p:spPr>
          <a:xfrm>
            <a:off x="9500461" y="5382867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4B558-D3BB-4341-9128-BD42C882ACAA}"/>
              </a:ext>
            </a:extLst>
          </p:cNvPr>
          <p:cNvSpPr txBox="1"/>
          <p:nvPr/>
        </p:nvSpPr>
        <p:spPr>
          <a:xfrm>
            <a:off x="381000" y="152068"/>
            <a:ext cx="6805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Модель порождения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4DAE7-5BE6-2E41-8A8A-AC4D0246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64" b="56695"/>
          <a:stretch/>
        </p:blipFill>
        <p:spPr>
          <a:xfrm>
            <a:off x="2486107" y="1399103"/>
            <a:ext cx="6657894" cy="202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7454-86C1-5046-B81B-F7F51DFFF097}"/>
              </a:ext>
            </a:extLst>
          </p:cNvPr>
          <p:cNvSpPr txBox="1"/>
          <p:nvPr/>
        </p:nvSpPr>
        <p:spPr>
          <a:xfrm>
            <a:off x="4233595" y="6378683"/>
            <a:ext cx="3162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Иллюстрации из лекций К.В. Воронцов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D85D37-457D-7044-966E-98BE6103F9E3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8/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/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 документе </a:t>
                </a:r>
                <a:r>
                  <a:rPr lang="en-US" dirty="0"/>
                  <a:t>d</a:t>
                </a:r>
              </a:p>
              <a:p>
                <a:r>
                  <a:rPr lang="ru-RU" dirty="0"/>
                  <a:t>есть темы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blipFill>
                <a:blip r:embed="rId3"/>
                <a:stretch>
                  <a:fillRect l="-2381" t="-1923" r="-238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E8EAE3-7C86-C742-8079-C771AD9D8939}"/>
              </a:ext>
            </a:extLst>
          </p:cNvPr>
          <p:cNvSpPr txBox="1"/>
          <p:nvPr/>
        </p:nvSpPr>
        <p:spPr>
          <a:xfrm>
            <a:off x="1092791" y="2607101"/>
            <a:ext cx="211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тем</a:t>
            </a:r>
          </a:p>
          <a:p>
            <a:r>
              <a:rPr lang="ru-RU" dirty="0"/>
              <a:t>в документе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F11369B-D849-7248-8DE3-79C91836F5D2}"/>
              </a:ext>
            </a:extLst>
          </p:cNvPr>
          <p:cNvCxnSpPr>
            <a:cxnSpLocks/>
          </p:cNvCxnSpPr>
          <p:nvPr/>
        </p:nvCxnSpPr>
        <p:spPr>
          <a:xfrm>
            <a:off x="1203767" y="2538037"/>
            <a:ext cx="128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6460B7-30FA-E84B-A720-C59B3D18A2C5}"/>
              </a:ext>
            </a:extLst>
          </p:cNvPr>
          <p:cNvSpPr txBox="1"/>
          <p:nvPr/>
        </p:nvSpPr>
        <p:spPr>
          <a:xfrm>
            <a:off x="4441945" y="837141"/>
            <a:ext cx="487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Важные (наиболее вероятные для темы)</a:t>
            </a:r>
          </a:p>
          <a:p>
            <a:r>
              <a:rPr lang="ru-RU" dirty="0"/>
              <a:t>Термины (слова) распределены по документу </a:t>
            </a:r>
            <a:r>
              <a:rPr lang="en-US" dirty="0"/>
              <a:t>d</a:t>
            </a:r>
            <a:endParaRPr lang="ru-RU" dirty="0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BA080625-3332-3B4D-8D25-9B2F76938B83}"/>
              </a:ext>
            </a:extLst>
          </p:cNvPr>
          <p:cNvGrpSpPr/>
          <p:nvPr/>
        </p:nvGrpSpPr>
        <p:grpSpPr>
          <a:xfrm>
            <a:off x="928266" y="3872790"/>
            <a:ext cx="5687147" cy="2345476"/>
            <a:chOff x="928266" y="3872790"/>
            <a:chExt cx="5687147" cy="2345476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0F7CAD9F-57AB-D143-9F6F-B3F7462BC2DF}"/>
                </a:ext>
              </a:extLst>
            </p:cNvPr>
            <p:cNvGrpSpPr/>
            <p:nvPr/>
          </p:nvGrpSpPr>
          <p:grpSpPr>
            <a:xfrm>
              <a:off x="928266" y="3872790"/>
              <a:ext cx="5687147" cy="2345476"/>
              <a:chOff x="2947307" y="3852790"/>
              <a:chExt cx="5687147" cy="2345476"/>
            </a:xfrm>
          </p:grpSpPr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6F515BAB-38BE-6543-8E7B-E8A7BA814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5654" y="3899566"/>
                <a:ext cx="5638800" cy="22987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6D3334-87B6-5C49-8522-D4C29D0F7258}"/>
                  </a:ext>
                </a:extLst>
              </p:cNvPr>
              <p:cNvSpPr txBox="1"/>
              <p:nvPr/>
            </p:nvSpPr>
            <p:spPr>
              <a:xfrm rot="16200000">
                <a:off x="2760717" y="4864249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слова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88DDF1-ACD4-534C-A191-157466E9DC16}"/>
                  </a:ext>
                </a:extLst>
              </p:cNvPr>
              <p:cNvSpPr txBox="1"/>
              <p:nvPr/>
            </p:nvSpPr>
            <p:spPr>
              <a:xfrm>
                <a:off x="3316638" y="3852790"/>
                <a:ext cx="12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документы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B70DB-EC92-5C49-9403-B3712ACA3E32}"/>
                  </a:ext>
                </a:extLst>
              </p:cNvPr>
              <p:cNvSpPr txBox="1"/>
              <p:nvPr/>
            </p:nvSpPr>
            <p:spPr>
              <a:xfrm rot="16200000">
                <a:off x="5051885" y="4902975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слова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BA1600-CE0D-304C-AB75-DB11B7A9BBBD}"/>
                  </a:ext>
                </a:extLst>
              </p:cNvPr>
              <p:cNvSpPr txBox="1"/>
              <p:nvPr/>
            </p:nvSpPr>
            <p:spPr>
              <a:xfrm>
                <a:off x="5684388" y="3899566"/>
                <a:ext cx="69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темы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F465A6-27BD-014B-AC24-E588604D289B}"/>
                  </a:ext>
                </a:extLst>
              </p:cNvPr>
              <p:cNvSpPr txBox="1"/>
              <p:nvPr/>
            </p:nvSpPr>
            <p:spPr>
              <a:xfrm>
                <a:off x="6913109" y="4259984"/>
                <a:ext cx="12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документы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950C69-68FF-0842-AA49-F6F9DF168B8F}"/>
                </a:ext>
              </a:extLst>
            </p:cNvPr>
            <p:cNvSpPr txBox="1"/>
            <p:nvPr/>
          </p:nvSpPr>
          <p:spPr>
            <a:xfrm rot="16200000">
              <a:off x="4730818" y="4907589"/>
              <a:ext cx="695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темы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/>
              <p:nvPr/>
            </p:nvSpPr>
            <p:spPr>
              <a:xfrm>
                <a:off x="7279205" y="3973600"/>
                <a:ext cx="398148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Необходимо найти такие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 бы: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максимизировать сумму вероятностей </a:t>
                </a:r>
                <a:r>
                  <a:rPr lang="en-US" dirty="0"/>
                  <a:t>p(w|d);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была высока вероятность интерпретируемости тем экспертом.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205" y="3973600"/>
                <a:ext cx="3981487" cy="2031325"/>
              </a:xfrm>
              <a:prstGeom prst="rect">
                <a:avLst/>
              </a:prstGeom>
              <a:blipFill>
                <a:blip r:embed="rId5"/>
                <a:stretch>
                  <a:fillRect l="-952" t="-1242" b="-3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C536250-40A0-0044-A7DC-439045BBC082}"/>
              </a:ext>
            </a:extLst>
          </p:cNvPr>
          <p:cNvSpPr txBox="1"/>
          <p:nvPr/>
        </p:nvSpPr>
        <p:spPr>
          <a:xfrm>
            <a:off x="1511886" y="60336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известно</a:t>
            </a:r>
          </a:p>
        </p:txBody>
      </p:sp>
      <p:sp>
        <p:nvSpPr>
          <p:cNvPr id="11" name="Закрывающая фигурная скобка 10">
            <a:extLst>
              <a:ext uri="{FF2B5EF4-FFF2-40B4-BE49-F238E27FC236}">
                <a16:creationId xmlns:a16="http://schemas.microsoft.com/office/drawing/2014/main" id="{FFD228A2-D805-624E-AEDD-EFEE58C5096A}"/>
              </a:ext>
            </a:extLst>
          </p:cNvPr>
          <p:cNvSpPr/>
          <p:nvPr/>
        </p:nvSpPr>
        <p:spPr>
          <a:xfrm>
            <a:off x="9318729" y="2414051"/>
            <a:ext cx="358815" cy="8974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8CAE8-32B4-4948-97BC-E117D38FE2F7}"/>
              </a:ext>
            </a:extLst>
          </p:cNvPr>
          <p:cNvSpPr txBox="1"/>
          <p:nvPr/>
        </p:nvSpPr>
        <p:spPr>
          <a:xfrm>
            <a:off x="9779908" y="2538037"/>
            <a:ext cx="17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</a:t>
            </a:r>
          </a:p>
          <a:p>
            <a:r>
              <a:rPr lang="ru-RU" dirty="0"/>
              <a:t>слов в темах</a:t>
            </a:r>
          </a:p>
        </p:txBody>
      </p:sp>
    </p:spTree>
    <p:extLst>
      <p:ext uri="{BB962C8B-B14F-4D97-AF65-F5344CB8AC3E}">
        <p14:creationId xmlns:p14="http://schemas.microsoft.com/office/powerpoint/2010/main" val="315472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2B241-2B2F-1248-BA5D-724B93C2122E}"/>
              </a:ext>
            </a:extLst>
          </p:cNvPr>
          <p:cNvSpPr txBox="1"/>
          <p:nvPr/>
        </p:nvSpPr>
        <p:spPr>
          <a:xfrm>
            <a:off x="381000" y="152068"/>
            <a:ext cx="3999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Регуляризаторы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F87653-BC3E-C844-A931-174E6103C41B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9/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2FA94-72B3-6C4B-BBB4-7D8D7A4AD407}"/>
              </a:ext>
            </a:extLst>
          </p:cNvPr>
          <p:cNvSpPr txBox="1"/>
          <p:nvPr/>
        </p:nvSpPr>
        <p:spPr>
          <a:xfrm>
            <a:off x="381000" y="921509"/>
            <a:ext cx="1134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Регуляризатор – ограничение зависящее от параметров модели.</a:t>
            </a:r>
          </a:p>
          <a:p>
            <a:endParaRPr lang="ru-RU" dirty="0"/>
          </a:p>
          <a:p>
            <a:r>
              <a:rPr lang="ru-RU" dirty="0"/>
              <a:t>В данной работе были рассмотрены три регуляризатора.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0C1DA-90C1-784F-B527-7E6832E3199B}"/>
              </a:ext>
            </a:extLst>
          </p:cNvPr>
          <p:cNvSpPr txBox="1"/>
          <p:nvPr/>
        </p:nvSpPr>
        <p:spPr>
          <a:xfrm>
            <a:off x="381000" y="2521948"/>
            <a:ext cx="737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слово-тема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675C-8D5F-CB43-B448-83F3F48D0624}"/>
              </a:ext>
            </a:extLst>
          </p:cNvPr>
          <p:cNvSpPr txBox="1"/>
          <p:nvPr/>
        </p:nvSpPr>
        <p:spPr>
          <a:xfrm>
            <a:off x="381000" y="3892469"/>
            <a:ext cx="774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тема-документ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19604-8809-754D-A11E-DDB9B9C0CD15}"/>
              </a:ext>
            </a:extLst>
          </p:cNvPr>
          <p:cNvSpPr txBox="1"/>
          <p:nvPr/>
        </p:nvSpPr>
        <p:spPr>
          <a:xfrm>
            <a:off x="381000" y="5147240"/>
            <a:ext cx="407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Регуляризатор декоррелирования тем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7BF66C-9CD1-5048-8D29-CD47C5E0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9" y="2864204"/>
            <a:ext cx="4000500" cy="812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8B9445-826F-5546-AE94-A5B150E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18" y="4255511"/>
            <a:ext cx="3924300" cy="812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D729D-351B-3941-AFBB-36B33AA5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18" y="5653376"/>
            <a:ext cx="50292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6C57F8-1053-4A4C-86B8-F15070ED0338}"/>
              </a:ext>
            </a:extLst>
          </p:cNvPr>
          <p:cNvSpPr txBox="1"/>
          <p:nvPr/>
        </p:nvSpPr>
        <p:spPr>
          <a:xfrm>
            <a:off x="7256055" y="2947438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слово-тема.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/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количество нулевых значений </a:t>
                </a:r>
              </a:p>
              <a:p>
                <a:r>
                  <a:rPr lang="ru-RU" dirty="0"/>
                  <a:t>в матрице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ru-RU" dirty="0"/>
                  <a:t> тема-документ.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blipFill>
                <a:blip r:embed="rId5"/>
                <a:stretch>
                  <a:fillRect l="-901" t="-3846" r="-300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/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попарную корреляцию тем как </a:t>
                </a:r>
              </a:p>
              <a:p>
                <a:r>
                  <a:rPr lang="ru-RU" dirty="0"/>
                  <a:t>столбцов матрицы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ru-RU" dirty="0"/>
                  <a:t> слово-тема.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blipFill>
                <a:blip r:embed="rId6"/>
                <a:stretch>
                  <a:fillRect l="-880" t="-3846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368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898</Words>
  <Application>Microsoft Macintosh PowerPoint</Application>
  <PresentationFormat>Широкоэкранный</PresentationFormat>
  <Paragraphs>175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93</cp:revision>
  <cp:lastPrinted>2019-06-11T06:30:11Z</cp:lastPrinted>
  <dcterms:created xsi:type="dcterms:W3CDTF">2019-05-16T07:02:46Z</dcterms:created>
  <dcterms:modified xsi:type="dcterms:W3CDTF">2019-06-11T06:34:31Z</dcterms:modified>
</cp:coreProperties>
</file>