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72B"/>
    <a:srgbClr val="D4F1FD"/>
    <a:srgbClr val="92D4F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6" autoAdjust="0"/>
    <p:restoredTop sz="94660"/>
  </p:normalViewPr>
  <p:slideViewPr>
    <p:cSldViewPr snapToGrid="0">
      <p:cViewPr>
        <p:scale>
          <a:sx n="60" d="100"/>
          <a:sy n="60" d="100"/>
        </p:scale>
        <p:origin x="13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D390-9272-9374-AE54-A43FF39CD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E2F932-A689-228B-C7ED-43E073EF2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236B0A-5378-FDF4-04DB-4B753728EC51}"/>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24C3E409-8F6F-48D2-EB90-756EA525D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E721D-4493-41FE-5EA4-645FDF7362CD}"/>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109398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0240-D9FD-B037-5EFF-6ABD3257E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F13511-A151-FB1F-4B3C-60AE5705D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28BFE-926E-3BFB-3526-783606AADEF7}"/>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4E48DEFF-15F9-B701-95BD-810B51554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4FCD9-DA3D-29D6-69DC-13084ADE8B8B}"/>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190722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9A9F0-73B0-A60B-4267-017AE5661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B9B9B-11D5-209E-C971-AE823CE55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CF809-E509-9379-E635-4252DCEA7140}"/>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F80835D4-7BBB-FAAF-6128-ADDBFC1A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051E-89CE-BC0F-7EDD-B4BEC56EBF45}"/>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107916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DCFF-C8CD-0A52-7393-CB6DC2DA7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91D44-C7AD-CF5A-5831-4CCE9F2CF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9ACB-1CAB-70EE-A854-E85AF9AE47A2}"/>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9C174530-1727-64A8-533E-A5EF98F2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FB16D-D7A0-B0AC-4DDC-0F681D97A404}"/>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229702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62D5-C177-7A9D-B92E-58337BA55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F79827-89CF-EE83-195E-2919FFF85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02000-2BC6-6576-8B77-5D14DADC7C23}"/>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2470B7CB-EA99-BB5F-1981-C27BA8BBF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E5046-20D1-6E0C-657D-ECEEA241E543}"/>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213209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94F9-428D-E62F-E9A3-82D2365C9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B63E9-4CD4-03CD-A812-40BAE0E529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A412D-7928-BC40-70E8-8162C9080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9E92D-960B-6A26-5405-13CD3A8DC926}"/>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6" name="Footer Placeholder 5">
            <a:extLst>
              <a:ext uri="{FF2B5EF4-FFF2-40B4-BE49-F238E27FC236}">
                <a16:creationId xmlns:a16="http://schemas.microsoft.com/office/drawing/2014/main" id="{BC37B8A8-5A17-479B-E453-36BFABA22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FF811-F053-F6D3-D61B-599C46FF87D6}"/>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41245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D8C4-E1C5-86C2-3D05-D6C037DFC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53DF1-59C0-A06C-61B2-F867612F4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98A82-30B2-1C34-2134-EE131FFFC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29609-1435-4DD3-05AA-5BC40116F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AC7FF-16B4-13C3-33A0-8AC87FE4E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F0E8A-BB7A-3521-0E36-C3CCCAA37F6C}"/>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8" name="Footer Placeholder 7">
            <a:extLst>
              <a:ext uri="{FF2B5EF4-FFF2-40B4-BE49-F238E27FC236}">
                <a16:creationId xmlns:a16="http://schemas.microsoft.com/office/drawing/2014/main" id="{364EA313-154B-DD59-6EE2-7C39C2742A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17CEB-10D7-D1D0-43D0-5417CE52B568}"/>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3034040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6FC7-AAFC-4B5B-C918-9475ADFACE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E3FE5A-FB77-F1C4-2E13-629200B63E8B}"/>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4" name="Footer Placeholder 3">
            <a:extLst>
              <a:ext uri="{FF2B5EF4-FFF2-40B4-BE49-F238E27FC236}">
                <a16:creationId xmlns:a16="http://schemas.microsoft.com/office/drawing/2014/main" id="{9C403B55-69EE-068A-E3AF-E524173234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CC1E82-D316-A72A-728E-89C26D89E16F}"/>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338253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9B410-0634-C1B0-8BC0-D23AB43E3681}"/>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3" name="Footer Placeholder 2">
            <a:extLst>
              <a:ext uri="{FF2B5EF4-FFF2-40B4-BE49-F238E27FC236}">
                <a16:creationId xmlns:a16="http://schemas.microsoft.com/office/drawing/2014/main" id="{80B98D3F-48EE-ED30-3060-477DB8F6E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F3F336-11DA-8B10-F9FA-BDB1E6CD2A27}"/>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401355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7CB6-0332-695D-599F-AEE3807AA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C9B3F-B3A9-C312-ADA9-5E8B041B6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291B7-6840-1E22-A158-6243E4DF0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0BC3D-16E2-5015-55F2-B7FBF197E2C8}"/>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6" name="Footer Placeholder 5">
            <a:extLst>
              <a:ext uri="{FF2B5EF4-FFF2-40B4-BE49-F238E27FC236}">
                <a16:creationId xmlns:a16="http://schemas.microsoft.com/office/drawing/2014/main" id="{F032100B-2821-5F64-1A9E-F570D40E8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7E027-A6DF-5F30-B3A4-1E1DF9263838}"/>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17955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21ED-1EF2-F98A-22FE-C2D0D41A6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FCDDD-4350-46D8-C5FE-D04EB7D06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D36669-9C8A-025F-6BB3-F5E5D1BA7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7E902-BBFD-AD0E-41CC-579AFD8684D9}"/>
              </a:ext>
            </a:extLst>
          </p:cNvPr>
          <p:cNvSpPr>
            <a:spLocks noGrp="1"/>
          </p:cNvSpPr>
          <p:nvPr>
            <p:ph type="dt" sz="half" idx="10"/>
          </p:nvPr>
        </p:nvSpPr>
        <p:spPr/>
        <p:txBody>
          <a:bodyPr/>
          <a:lstStyle/>
          <a:p>
            <a:fld id="{E5E39279-E02B-4239-BBE2-8E8BDA879D47}" type="datetimeFigureOut">
              <a:rPr lang="en-US" smtClean="0"/>
              <a:t>6/29/2022</a:t>
            </a:fld>
            <a:endParaRPr lang="en-US"/>
          </a:p>
        </p:txBody>
      </p:sp>
      <p:sp>
        <p:nvSpPr>
          <p:cNvPr id="6" name="Footer Placeholder 5">
            <a:extLst>
              <a:ext uri="{FF2B5EF4-FFF2-40B4-BE49-F238E27FC236}">
                <a16:creationId xmlns:a16="http://schemas.microsoft.com/office/drawing/2014/main" id="{27368CF4-B2A8-8C7B-5265-4B8D83076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54472-1F13-E536-BBC8-671D54E8FDE8}"/>
              </a:ext>
            </a:extLst>
          </p:cNvPr>
          <p:cNvSpPr>
            <a:spLocks noGrp="1"/>
          </p:cNvSpPr>
          <p:nvPr>
            <p:ph type="sldNum" sz="quarter" idx="12"/>
          </p:nvPr>
        </p:nvSpPr>
        <p:spPr/>
        <p:txBody>
          <a:bodyPr/>
          <a:lstStyle/>
          <a:p>
            <a:fld id="{20B0BF3D-36DA-4064-9A76-CFFA1F90CB2D}" type="slidenum">
              <a:rPr lang="en-US" smtClean="0"/>
              <a:t>‹#›</a:t>
            </a:fld>
            <a:endParaRPr lang="en-US"/>
          </a:p>
        </p:txBody>
      </p:sp>
    </p:spTree>
    <p:extLst>
      <p:ext uri="{BB962C8B-B14F-4D97-AF65-F5344CB8AC3E}">
        <p14:creationId xmlns:p14="http://schemas.microsoft.com/office/powerpoint/2010/main" val="32183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8E8D1-B27C-470B-5339-94A1AA8F1D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336F5-6F2E-A8B9-6504-90948D4FC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24DD2-DA13-4DDA-64C3-90215920AB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39279-E02B-4239-BBE2-8E8BDA879D47}" type="datetimeFigureOut">
              <a:rPr lang="en-US" smtClean="0"/>
              <a:t>6/29/2022</a:t>
            </a:fld>
            <a:endParaRPr lang="en-US"/>
          </a:p>
        </p:txBody>
      </p:sp>
      <p:sp>
        <p:nvSpPr>
          <p:cNvPr id="5" name="Footer Placeholder 4">
            <a:extLst>
              <a:ext uri="{FF2B5EF4-FFF2-40B4-BE49-F238E27FC236}">
                <a16:creationId xmlns:a16="http://schemas.microsoft.com/office/drawing/2014/main" id="{867282C1-9FF0-E29E-2354-6801E6171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C828AA-B7A2-812B-6EE2-2DDC3EA2B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BF3D-36DA-4064-9A76-CFFA1F90CB2D}" type="slidenum">
              <a:rPr lang="en-US" smtClean="0"/>
              <a:t>‹#›</a:t>
            </a:fld>
            <a:endParaRPr lang="en-US"/>
          </a:p>
        </p:txBody>
      </p:sp>
    </p:spTree>
    <p:extLst>
      <p:ext uri="{BB962C8B-B14F-4D97-AF65-F5344CB8AC3E}">
        <p14:creationId xmlns:p14="http://schemas.microsoft.com/office/powerpoint/2010/main" val="82511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2A93-9ED3-3D10-22C6-C6B76DE4652E}"/>
              </a:ext>
            </a:extLst>
          </p:cNvPr>
          <p:cNvSpPr>
            <a:spLocks noGrp="1"/>
          </p:cNvSpPr>
          <p:nvPr>
            <p:ph type="title"/>
          </p:nvPr>
        </p:nvSpPr>
        <p:spPr/>
        <p:txBody>
          <a:bodyPr/>
          <a:lstStyle/>
          <a:p>
            <a:r>
              <a:rPr lang="en-US" dirty="0"/>
              <a:t>Problem definition </a:t>
            </a:r>
          </a:p>
        </p:txBody>
      </p:sp>
      <p:sp>
        <p:nvSpPr>
          <p:cNvPr id="3" name="Content Placeholder 2">
            <a:extLst>
              <a:ext uri="{FF2B5EF4-FFF2-40B4-BE49-F238E27FC236}">
                <a16:creationId xmlns:a16="http://schemas.microsoft.com/office/drawing/2014/main" id="{ACC60EDC-A243-D015-7448-DAFAA8DE0C01}"/>
              </a:ext>
            </a:extLst>
          </p:cNvPr>
          <p:cNvSpPr>
            <a:spLocks noGrp="1"/>
          </p:cNvSpPr>
          <p:nvPr>
            <p:ph idx="1"/>
          </p:nvPr>
        </p:nvSpPr>
        <p:spPr>
          <a:xfrm>
            <a:off x="838200" y="1561514"/>
            <a:ext cx="10515600" cy="5222973"/>
          </a:xfrm>
        </p:spPr>
        <p:txBody>
          <a:bodyPr/>
          <a:lstStyle/>
          <a:p>
            <a:r>
              <a:rPr lang="en-US" dirty="0"/>
              <a:t>Teenagers nowadays suffer from obesity that may have been </a:t>
            </a:r>
            <a:r>
              <a:rPr lang="en-US" dirty="0" err="1"/>
              <a:t>arised</a:t>
            </a:r>
            <a:r>
              <a:rPr lang="en-US" dirty="0"/>
              <a:t> from  several unhealthy habits </a:t>
            </a:r>
          </a:p>
          <a:p>
            <a:r>
              <a:rPr lang="en-US" dirty="0"/>
              <a:t>Nutritionists are usually more focused on a different age category .</a:t>
            </a:r>
          </a:p>
          <a:p>
            <a:r>
              <a:rPr lang="en-US" dirty="0"/>
              <a:t>The influence and insistence of social media on the perfect most ideal body image </a:t>
            </a:r>
          </a:p>
          <a:p>
            <a:pPr marL="0" indent="0">
              <a:buNone/>
            </a:pPr>
            <a:endParaRPr lang="en-US" dirty="0"/>
          </a:p>
        </p:txBody>
      </p:sp>
    </p:spTree>
    <p:extLst>
      <p:ext uri="{BB962C8B-B14F-4D97-AF65-F5344CB8AC3E}">
        <p14:creationId xmlns:p14="http://schemas.microsoft.com/office/powerpoint/2010/main" val="217383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E4CA-475D-1634-1E51-B19EEE2FF97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B634250-FD1B-8F4B-EFE5-6C775F40AA3A}"/>
              </a:ext>
            </a:extLst>
          </p:cNvPr>
          <p:cNvSpPr>
            <a:spLocks noGrp="1"/>
          </p:cNvSpPr>
          <p:nvPr>
            <p:ph idx="1"/>
          </p:nvPr>
        </p:nvSpPr>
        <p:spPr/>
        <p:txBody>
          <a:bodyPr>
            <a:normAutofit lnSpcReduction="10000"/>
          </a:bodyPr>
          <a:lstStyle/>
          <a:p>
            <a:r>
              <a:rPr lang="en-US" dirty="0"/>
              <a:t>1-lifestyle: the digital lifestyle today s the main reason behind this problem, it promotes the lack of physical activity.</a:t>
            </a:r>
          </a:p>
          <a:p>
            <a:r>
              <a:rPr lang="en-US" dirty="0"/>
              <a:t> 2-time: it’s time consuming to search for nutritionists and dietitians as this age category doesn’t receive the adequate attention needed and it’s time consuming to physically go and wait for your turn in a dietitian clinic </a:t>
            </a:r>
          </a:p>
          <a:p>
            <a:r>
              <a:rPr lang="en-US" dirty="0"/>
              <a:t>3-diseases: this unhealthy lifestyle have led to a lot of chronic diseases conditions as heart diseases, blood pressure and diabetes. </a:t>
            </a:r>
          </a:p>
          <a:p>
            <a:r>
              <a:rPr lang="en-US" dirty="0"/>
              <a:t>4-dietary habits: the increasing number and variety of processed and fast food with the irresponsibility of some parents of watching their children nutrients intake.</a:t>
            </a:r>
          </a:p>
        </p:txBody>
      </p:sp>
    </p:spTree>
    <p:extLst>
      <p:ext uri="{BB962C8B-B14F-4D97-AF65-F5344CB8AC3E}">
        <p14:creationId xmlns:p14="http://schemas.microsoft.com/office/powerpoint/2010/main" val="336172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894A-3D4D-8EA8-4292-FB1BC8DCF44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F4C16EE-8980-745D-B0F0-808D67DEF9C5}"/>
              </a:ext>
            </a:extLst>
          </p:cNvPr>
          <p:cNvSpPr>
            <a:spLocks noGrp="1"/>
          </p:cNvSpPr>
          <p:nvPr>
            <p:ph idx="1"/>
          </p:nvPr>
        </p:nvSpPr>
        <p:spPr/>
        <p:txBody>
          <a:bodyPr/>
          <a:lstStyle/>
          <a:p>
            <a:r>
              <a:rPr lang="en-US" dirty="0"/>
              <a:t>a website that only focuses is this age category</a:t>
            </a:r>
          </a:p>
          <a:p>
            <a:r>
              <a:rPr lang="en-US" dirty="0"/>
              <a:t>Healthy diet plans to ensure their </a:t>
            </a:r>
            <a:r>
              <a:rPr lang="en-US" b="0" i="0" dirty="0">
                <a:solidFill>
                  <a:srgbClr val="212121"/>
                </a:solidFill>
                <a:effectLst/>
                <a:latin typeface="Cambria" panose="02040503050406030204" pitchFamily="18" charset="0"/>
              </a:rPr>
              <a:t>dietary quality is balanced</a:t>
            </a:r>
          </a:p>
          <a:p>
            <a:r>
              <a:rPr lang="en-US" dirty="0">
                <a:solidFill>
                  <a:srgbClr val="212121"/>
                </a:solidFill>
                <a:latin typeface="Cambria" panose="02040503050406030204" pitchFamily="18" charset="0"/>
              </a:rPr>
              <a:t>Continuously following up with them to guarantee a successful progress </a:t>
            </a:r>
          </a:p>
          <a:p>
            <a:r>
              <a:rPr lang="en-US" dirty="0">
                <a:solidFill>
                  <a:srgbClr val="212121"/>
                </a:solidFill>
                <a:latin typeface="Cambria" panose="02040503050406030204" pitchFamily="18" charset="0"/>
              </a:rPr>
              <a:t>A variety of exercises that can be easily done at home to encourage physical activity</a:t>
            </a:r>
            <a:endParaRPr lang="en-US" dirty="0"/>
          </a:p>
        </p:txBody>
      </p:sp>
    </p:spTree>
    <p:extLst>
      <p:ext uri="{BB962C8B-B14F-4D97-AF65-F5344CB8AC3E}">
        <p14:creationId xmlns:p14="http://schemas.microsoft.com/office/powerpoint/2010/main" val="300251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86DF-2FEC-855F-2C52-16EEBF1F54FB}"/>
              </a:ext>
            </a:extLst>
          </p:cNvPr>
          <p:cNvSpPr>
            <a:spLocks noGrp="1"/>
          </p:cNvSpPr>
          <p:nvPr>
            <p:ph type="title"/>
          </p:nvPr>
        </p:nvSpPr>
        <p:spPr>
          <a:xfrm>
            <a:off x="627185" y="168178"/>
            <a:ext cx="10515600" cy="718087"/>
          </a:xfrm>
        </p:spPr>
        <p:txBody>
          <a:bodyPr/>
          <a:lstStyle/>
          <a:p>
            <a:r>
              <a:rPr lang="en-US" dirty="0"/>
              <a:t>Executive summary</a:t>
            </a:r>
          </a:p>
        </p:txBody>
      </p:sp>
      <p:sp>
        <p:nvSpPr>
          <p:cNvPr id="3" name="Content Placeholder 2">
            <a:extLst>
              <a:ext uri="{FF2B5EF4-FFF2-40B4-BE49-F238E27FC236}">
                <a16:creationId xmlns:a16="http://schemas.microsoft.com/office/drawing/2014/main" id="{C9F45BB7-B48B-6DC7-945C-020BB3DECE03}"/>
              </a:ext>
            </a:extLst>
          </p:cNvPr>
          <p:cNvSpPr>
            <a:spLocks noGrp="1"/>
          </p:cNvSpPr>
          <p:nvPr>
            <p:ph idx="1"/>
          </p:nvPr>
        </p:nvSpPr>
        <p:spPr>
          <a:xfrm>
            <a:off x="627184" y="703385"/>
            <a:ext cx="11428827" cy="5543916"/>
          </a:xfrm>
        </p:spPr>
        <p:txBody>
          <a:bodyPr/>
          <a:lstStyle/>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 Name of business</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SlimSons</a:t>
            </a:r>
            <a:r>
              <a:rPr lang="en-GB" sz="1800" dirty="0">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           Legal form</a:t>
            </a:r>
            <a:r>
              <a:rPr lang="en-GB" sz="1800" dirty="0">
                <a:effectLst/>
                <a:latin typeface="Times New Roman" panose="02020603050405020304" pitchFamily="18" charset="0"/>
                <a:ea typeface="Calibri" panose="020F0502020204030204" pitchFamily="34" charset="0"/>
                <a:cs typeface="Arial" panose="020B0604020202020204" pitchFamily="34" charset="0"/>
              </a:rPr>
              <a:t>: limited partnership.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        Contact address:</a:t>
            </a:r>
            <a:r>
              <a:rPr lang="en-GB" sz="1800" dirty="0">
                <a:effectLst/>
                <a:latin typeface="Times New Roman" panose="02020603050405020304" pitchFamily="18" charset="0"/>
                <a:ea typeface="Calibri" panose="020F0502020204030204" pitchFamily="34" charset="0"/>
                <a:cs typeface="Arial" panose="020B0604020202020204" pitchFamily="34" charset="0"/>
              </a:rPr>
              <a:t> 20 Abou El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Feda</a:t>
            </a:r>
            <a:r>
              <a:rPr lang="en-GB" sz="1800" dirty="0">
                <a:effectLst/>
                <a:latin typeface="Times New Roman" panose="02020603050405020304" pitchFamily="18" charset="0"/>
                <a:ea typeface="Calibri" panose="020F0502020204030204" pitchFamily="34" charset="0"/>
                <a:cs typeface="Arial" panose="020B0604020202020204" pitchFamily="34" charset="0"/>
              </a:rPr>
              <a:t> Street, Zamalek, Cairo.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Tel:</a:t>
            </a:r>
            <a:r>
              <a:rPr lang="en-GB" sz="1800" dirty="0">
                <a:effectLst/>
                <a:latin typeface="Times New Roman" panose="02020603050405020304" pitchFamily="18" charset="0"/>
                <a:ea typeface="Calibri" panose="020F0502020204030204" pitchFamily="34" charset="0"/>
                <a:cs typeface="Arial" panose="020B0604020202020204" pitchFamily="34" charset="0"/>
              </a:rPr>
              <a:t> 01210172176.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Email:</a:t>
            </a:r>
            <a:r>
              <a:rPr lang="en-GB" sz="1800" dirty="0">
                <a:effectLst/>
                <a:latin typeface="Times New Roman" panose="02020603050405020304" pitchFamily="18" charset="0"/>
                <a:ea typeface="Calibri" panose="020F0502020204030204" pitchFamily="34" charset="0"/>
                <a:cs typeface="Arial" panose="020B0604020202020204" pitchFamily="34" charset="0"/>
              </a:rPr>
              <a:t> slimsons2022 @gmail.com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800"/>
              </a:spcAft>
              <a:tabLst>
                <a:tab pos="171450" algn="ctr"/>
              </a:tabLst>
            </a:pPr>
            <a:r>
              <a:rPr lang="en-GB" sz="1800" b="1" dirty="0">
                <a:effectLst/>
                <a:latin typeface="Times New Roman" panose="02020603050405020304" pitchFamily="18" charset="0"/>
                <a:ea typeface="Calibri" panose="020F0502020204030204" pitchFamily="34" charset="0"/>
                <a:cs typeface="Arial" panose="020B0604020202020204" pitchFamily="34" charset="0"/>
              </a:rPr>
              <a:t>Type of business:</a:t>
            </a:r>
            <a:r>
              <a:rPr lang="en-GB" sz="1800" dirty="0">
                <a:effectLst/>
                <a:latin typeface="Times New Roman" panose="02020603050405020304" pitchFamily="18" charset="0"/>
                <a:ea typeface="Calibri" panose="020F0502020204030204" pitchFamily="34" charset="0"/>
                <a:cs typeface="Arial" panose="020B0604020202020204" pitchFamily="34" charset="0"/>
              </a:rPr>
              <a:t> SERVICE PROVIDER.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7525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CEE3-6F69-EEC8-D1D9-74AF3E2C1340}"/>
              </a:ext>
            </a:extLst>
          </p:cNvPr>
          <p:cNvSpPr>
            <a:spLocks noGrp="1"/>
          </p:cNvSpPr>
          <p:nvPr>
            <p:ph type="title"/>
          </p:nvPr>
        </p:nvSpPr>
        <p:spPr>
          <a:xfrm>
            <a:off x="838200" y="239151"/>
            <a:ext cx="10515600" cy="759655"/>
          </a:xfrm>
        </p:spPr>
        <p:txBody>
          <a:bodyPr/>
          <a:lstStyle/>
          <a:p>
            <a:r>
              <a:rPr lang="en-US" dirty="0"/>
              <a:t>Literature review</a:t>
            </a:r>
          </a:p>
        </p:txBody>
      </p:sp>
      <p:sp>
        <p:nvSpPr>
          <p:cNvPr id="3" name="Content Placeholder 2">
            <a:extLst>
              <a:ext uri="{FF2B5EF4-FFF2-40B4-BE49-F238E27FC236}">
                <a16:creationId xmlns:a16="http://schemas.microsoft.com/office/drawing/2014/main" id="{A2A71C75-4EB5-ACC7-AFA9-6C1F22532F85}"/>
              </a:ext>
            </a:extLst>
          </p:cNvPr>
          <p:cNvSpPr>
            <a:spLocks noGrp="1"/>
          </p:cNvSpPr>
          <p:nvPr>
            <p:ph idx="1"/>
          </p:nvPr>
        </p:nvSpPr>
        <p:spPr>
          <a:xfrm>
            <a:off x="838200" y="998806"/>
            <a:ext cx="10515600" cy="5178157"/>
          </a:xfrm>
        </p:spPr>
        <p:txBody>
          <a:bodyPr/>
          <a:lstStyle/>
          <a:p>
            <a:endParaRPr lang="en-US" dirty="0"/>
          </a:p>
        </p:txBody>
      </p:sp>
    </p:spTree>
    <p:extLst>
      <p:ext uri="{BB962C8B-B14F-4D97-AF65-F5344CB8AC3E}">
        <p14:creationId xmlns:p14="http://schemas.microsoft.com/office/powerpoint/2010/main" val="408298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C3F0-FAD3-FD75-582A-B9D15641BBF9}"/>
              </a:ext>
            </a:extLst>
          </p:cNvPr>
          <p:cNvSpPr>
            <a:spLocks noGrp="1"/>
          </p:cNvSpPr>
          <p:nvPr>
            <p:ph type="title"/>
          </p:nvPr>
        </p:nvSpPr>
        <p:spPr>
          <a:xfrm>
            <a:off x="831850" y="842168"/>
            <a:ext cx="2894330" cy="5375752"/>
          </a:xfrm>
        </p:spPr>
        <p:txBody>
          <a:bodyPr>
            <a:normAutofit/>
          </a:bodyPr>
          <a:lstStyle/>
          <a:p>
            <a:r>
              <a:rPr lang="en-US" sz="800" dirty="0"/>
              <a:t>f</a:t>
            </a:r>
          </a:p>
        </p:txBody>
      </p:sp>
      <p:sp>
        <p:nvSpPr>
          <p:cNvPr id="3" name="Text Placeholder 2">
            <a:extLst>
              <a:ext uri="{FF2B5EF4-FFF2-40B4-BE49-F238E27FC236}">
                <a16:creationId xmlns:a16="http://schemas.microsoft.com/office/drawing/2014/main" id="{E8B5E38C-8402-87E4-2110-545D6B0C836D}"/>
              </a:ext>
            </a:extLst>
          </p:cNvPr>
          <p:cNvSpPr>
            <a:spLocks noGrp="1"/>
          </p:cNvSpPr>
          <p:nvPr>
            <p:ph type="body" idx="1"/>
          </p:nvPr>
        </p:nvSpPr>
        <p:spPr>
          <a:xfrm>
            <a:off x="4214495" y="92074"/>
            <a:ext cx="3763010" cy="1500187"/>
          </a:xfrm>
        </p:spPr>
        <p:txBody>
          <a:bodyPr>
            <a:normAutofit/>
          </a:bodyPr>
          <a:lstStyle/>
          <a:p>
            <a:r>
              <a:rPr lang="en-US" sz="2800" b="1" dirty="0">
                <a:solidFill>
                  <a:schemeClr val="tx1"/>
                </a:solidFill>
                <a:effectLst>
                  <a:outerShdw blurRad="38100" dist="38100" dir="2700000" algn="tl">
                    <a:srgbClr val="000000">
                      <a:alpha val="43137"/>
                    </a:srgbClr>
                  </a:outerShdw>
                </a:effectLst>
              </a:rPr>
              <a:t>Existing systems</a:t>
            </a:r>
          </a:p>
        </p:txBody>
      </p:sp>
      <p:sp>
        <p:nvSpPr>
          <p:cNvPr id="4" name="TextBox 3">
            <a:extLst>
              <a:ext uri="{FF2B5EF4-FFF2-40B4-BE49-F238E27FC236}">
                <a16:creationId xmlns:a16="http://schemas.microsoft.com/office/drawing/2014/main" id="{3B92F53A-259F-31BE-4F55-D0AB7C5BE233}"/>
              </a:ext>
            </a:extLst>
          </p:cNvPr>
          <p:cNvSpPr txBox="1"/>
          <p:nvPr/>
        </p:nvSpPr>
        <p:spPr>
          <a:xfrm>
            <a:off x="1417320" y="1280160"/>
            <a:ext cx="1668780" cy="1477328"/>
          </a:xfrm>
          <a:prstGeom prst="rect">
            <a:avLst/>
          </a:prstGeom>
          <a:noFill/>
        </p:spPr>
        <p:txBody>
          <a:bodyPr wrap="square" rtlCol="0">
            <a:spAutoFit/>
          </a:bodyPr>
          <a:lstStyle/>
          <a:p>
            <a:r>
              <a:rPr lang="en-US" dirty="0"/>
              <a:t>My </a:t>
            </a:r>
            <a:r>
              <a:rPr lang="en-US" dirty="0" err="1"/>
              <a:t>Fiteness</a:t>
            </a:r>
            <a:r>
              <a:rPr lang="en-US" dirty="0"/>
              <a:t> pal</a:t>
            </a:r>
          </a:p>
          <a:p>
            <a:endParaRPr lang="en-US" dirty="0"/>
          </a:p>
          <a:p>
            <a:r>
              <a:rPr lang="en-US" dirty="0"/>
              <a:t>An application that helps you with </a:t>
            </a:r>
            <a:r>
              <a:rPr lang="en-US" dirty="0" err="1"/>
              <a:t>cal</a:t>
            </a:r>
            <a:endParaRPr lang="en-US" dirty="0"/>
          </a:p>
        </p:txBody>
      </p:sp>
    </p:spTree>
    <p:extLst>
      <p:ext uri="{BB962C8B-B14F-4D97-AF65-F5344CB8AC3E}">
        <p14:creationId xmlns:p14="http://schemas.microsoft.com/office/powerpoint/2010/main" val="65637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sky with white clouds&#10;&#10;Description automatically generated with medium confidence">
            <a:extLst>
              <a:ext uri="{FF2B5EF4-FFF2-40B4-BE49-F238E27FC236}">
                <a16:creationId xmlns:a16="http://schemas.microsoft.com/office/drawing/2014/main" id="{EE3D22CA-0FC8-2812-4ABF-6EEBC0959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02"/>
            <a:ext cx="12192000" cy="6858000"/>
          </a:xfrm>
          <a:prstGeom prst="rect">
            <a:avLst/>
          </a:prstGeom>
        </p:spPr>
      </p:pic>
      <p:sp>
        <p:nvSpPr>
          <p:cNvPr id="5" name="Rectangle 4">
            <a:extLst>
              <a:ext uri="{FF2B5EF4-FFF2-40B4-BE49-F238E27FC236}">
                <a16:creationId xmlns:a16="http://schemas.microsoft.com/office/drawing/2014/main" id="{D731DAE2-BFF6-13A6-60DC-E10E191DC81B}"/>
              </a:ext>
            </a:extLst>
          </p:cNvPr>
          <p:cNvSpPr/>
          <p:nvPr/>
        </p:nvSpPr>
        <p:spPr>
          <a:xfrm>
            <a:off x="224591" y="1387641"/>
            <a:ext cx="2839451" cy="5133474"/>
          </a:xfrm>
          <a:prstGeom prst="rect">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582158-12E1-00F1-149F-E1A092E2594E}"/>
              </a:ext>
            </a:extLst>
          </p:cNvPr>
          <p:cNvSpPr txBox="1"/>
          <p:nvPr/>
        </p:nvSpPr>
        <p:spPr>
          <a:xfrm>
            <a:off x="208549" y="1548061"/>
            <a:ext cx="2903622" cy="4965462"/>
          </a:xfrm>
          <a:prstGeom prst="rect">
            <a:avLst/>
          </a:prstGeom>
          <a:noFill/>
        </p:spPr>
        <p:txBody>
          <a:bodyPr wrap="square">
            <a:spAutoFit/>
          </a:bodyPr>
          <a:lstStyle/>
          <a:p>
            <a:pPr marR="0" lvl="0" algn="just" rtl="0">
              <a:spcBef>
                <a:spcPts val="1200"/>
              </a:spcBef>
              <a:spcAft>
                <a:spcPts val="0"/>
              </a:spcAf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effectLst/>
                <a:latin typeface="Arabic Typesetting" panose="03020402040406030203" pitchFamily="66" charset="-78"/>
                <a:ea typeface="Calibri" panose="020F0502020204030204" pitchFamily="34" charset="0"/>
                <a:cs typeface="Arabic Typesetting" panose="03020402040406030203" pitchFamily="66" charset="-78"/>
              </a:rPr>
              <a:t>Special avatar for each client.</a:t>
            </a:r>
            <a:endParaRPr lang="en-US" sz="28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lgn="just">
              <a:spcBef>
                <a:spcPts val="1200"/>
              </a:spcBef>
              <a:spcAft>
                <a:spcPts val="0"/>
              </a:spcAf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effectLst/>
                <a:latin typeface="Arabic Typesetting" panose="03020402040406030203" pitchFamily="66" charset="-78"/>
                <a:ea typeface="Calibri" panose="020F0502020204030204" pitchFamily="34" charset="0"/>
                <a:cs typeface="Arabic Typesetting" panose="03020402040406030203" pitchFamily="66" charset="-78"/>
              </a:rPr>
              <a:t>A specific age category.</a:t>
            </a:r>
            <a:endParaRPr lang="en-US" sz="28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lgn="just">
              <a:spcBef>
                <a:spcPts val="1200"/>
              </a:spcBef>
              <a:spcAft>
                <a:spcPts val="0"/>
              </a:spcAf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effectLst/>
                <a:latin typeface="Arabic Typesetting" panose="03020402040406030203" pitchFamily="66" charset="-78"/>
                <a:ea typeface="Calibri" panose="020F0502020204030204" pitchFamily="34" charset="0"/>
                <a:cs typeface="Arabic Typesetting" panose="03020402040406030203" pitchFamily="66" charset="-78"/>
              </a:rPr>
              <a:t>Reviews about our site form customers will be written and videos.</a:t>
            </a:r>
            <a:endParaRPr lang="en-US" sz="28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lgn="just">
              <a:spcBef>
                <a:spcPts val="1200"/>
              </a:spcBef>
              <a:spcAft>
                <a:spcPts val="800"/>
              </a:spcAf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effectLst/>
                <a:latin typeface="Arabic Typesetting" panose="03020402040406030203" pitchFamily="66" charset="-78"/>
                <a:ea typeface="Calibri" panose="020F0502020204030204" pitchFamily="34" charset="0"/>
                <a:cs typeface="Arabic Typesetting" panose="03020402040406030203" pitchFamily="66" charset="-78"/>
              </a:rPr>
              <a:t>Follow up with them every week.</a:t>
            </a:r>
            <a:endParaRPr lang="en-US" sz="2800" dirty="0">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b="1" dirty="0">
                <a:solidFill>
                  <a:schemeClr val="tx1"/>
                </a:solidFill>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effectLst/>
                <a:latin typeface="Arabic Typesetting" panose="03020402040406030203" pitchFamily="66" charset="-78"/>
                <a:ea typeface="Calibri" panose="020F0502020204030204" pitchFamily="34" charset="0"/>
                <a:cs typeface="Arabic Typesetting" panose="03020402040406030203" pitchFamily="66" charset="-78"/>
              </a:rPr>
              <a:t>Variety of alternative plans.</a:t>
            </a:r>
            <a:endParaRPr lang="en-US" sz="2800" dirty="0">
              <a:latin typeface="Arabic Typesetting" panose="03020402040406030203" pitchFamily="66" charset="-78"/>
              <a:cs typeface="Arabic Typesetting" panose="03020402040406030203" pitchFamily="66" charset="-78"/>
            </a:endParaRPr>
          </a:p>
        </p:txBody>
      </p:sp>
      <p:sp>
        <p:nvSpPr>
          <p:cNvPr id="8" name="Rectangle 7">
            <a:extLst>
              <a:ext uri="{FF2B5EF4-FFF2-40B4-BE49-F238E27FC236}">
                <a16:creationId xmlns:a16="http://schemas.microsoft.com/office/drawing/2014/main" id="{ED916992-25C4-485F-23F6-0976A5736222}"/>
              </a:ext>
            </a:extLst>
          </p:cNvPr>
          <p:cNvSpPr/>
          <p:nvPr/>
        </p:nvSpPr>
        <p:spPr>
          <a:xfrm>
            <a:off x="3168313" y="1380049"/>
            <a:ext cx="2983832" cy="5133474"/>
          </a:xfrm>
          <a:prstGeom prst="rect">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rtl="0">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Our sponsors do not  all the regions, we only serve Cairo and Giza.</a:t>
            </a:r>
            <a:endParaRPr lang="en-US"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The premium exercise could be expensive for some people.</a:t>
            </a:r>
            <a:endParaRPr lang="en-US"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Many websites provide same of these features.</a:t>
            </a:r>
            <a:endParaRPr lang="en-US"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b="1" dirty="0">
                <a:solidFill>
                  <a:schemeClr val="tx1"/>
                </a:solidFill>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Some people may have problems we are dealing with things online may prefer offline ways</a:t>
            </a:r>
            <a:endParaRPr lang="en-US" sz="2800" dirty="0">
              <a:solidFill>
                <a:schemeClr val="tx1"/>
              </a:solidFill>
              <a:latin typeface="Arabic Typesetting" panose="03020402040406030203" pitchFamily="66" charset="-78"/>
              <a:cs typeface="Arabic Typesetting" panose="03020402040406030203" pitchFamily="66" charset="-78"/>
            </a:endParaRPr>
          </a:p>
        </p:txBody>
      </p:sp>
      <p:sp>
        <p:nvSpPr>
          <p:cNvPr id="9" name="Rectangle 8">
            <a:extLst>
              <a:ext uri="{FF2B5EF4-FFF2-40B4-BE49-F238E27FC236}">
                <a16:creationId xmlns:a16="http://schemas.microsoft.com/office/drawing/2014/main" id="{F1AD6421-972A-D9B3-A036-35AFCB5CF09C}"/>
              </a:ext>
            </a:extLst>
          </p:cNvPr>
          <p:cNvSpPr/>
          <p:nvPr/>
        </p:nvSpPr>
        <p:spPr>
          <a:xfrm>
            <a:off x="6232355" y="1387641"/>
            <a:ext cx="2839451" cy="5133474"/>
          </a:xfrm>
          <a:prstGeom prst="rect">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342900" algn="just" rtl="0">
              <a:buFont typeface="+mj-lt"/>
              <a:buAutoNum type="arabicPeriod"/>
              <a:tabLst>
                <a:tab pos="457200" algn="l"/>
              </a:tabLst>
            </a:pPr>
            <a:endPar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lgn="just" rtl="0">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a:t>
            </a:r>
            <a:r>
              <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Establish partnerships with schools to reach many teenagers.</a:t>
            </a:r>
            <a:endParaRPr lang="en-US"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R="0" lvl="0" algn="jus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a:t>
            </a:r>
            <a:r>
              <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Make campaigns with </a:t>
            </a:r>
            <a:r>
              <a:rPr lang="en-GB" sz="2400" dirty="0" err="1">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Vezeeta</a:t>
            </a:r>
            <a:r>
              <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p>
          <a:p>
            <a:pPr marR="0" lvl="0" algn="just" rtl="0">
              <a:tabLst>
                <a:tab pos="457200" algn="l"/>
              </a:tabLst>
            </a:pPr>
            <a:r>
              <a:rPr lang="en-GB" sz="24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a:t>
            </a:r>
            <a:r>
              <a:rPr lang="en-GB" sz="2400" b="1" dirty="0">
                <a:solidFill>
                  <a:schemeClr val="tx1"/>
                </a:solidFill>
                <a:latin typeface="Arabic Typesetting" panose="03020402040406030203" pitchFamily="66" charset="-78"/>
                <a:ea typeface="Calibri" panose="020F0502020204030204" pitchFamily="34" charset="0"/>
                <a:cs typeface="Arabic Typesetting" panose="03020402040406030203" pitchFamily="66" charset="-78"/>
              </a:rPr>
              <a:t> </a:t>
            </a:r>
            <a:r>
              <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Many people desire to improve their immune systems as a response of the Corona virus, so they will keep to a healthy diet plan.</a:t>
            </a:r>
            <a:endParaRPr lang="en-US"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a:t>
            </a:r>
            <a:r>
              <a:rPr lang="en-GB" sz="24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People nowadays, especially the teenagers, plan to make online searches for their needs.</a:t>
            </a:r>
          </a:p>
          <a:p>
            <a:pPr marR="0" lvl="0" indent="-342900" algn="just">
              <a:buFont typeface="+mj-lt"/>
              <a:buAutoNum type="arabicPeriod"/>
              <a:tabLst>
                <a:tab pos="457200" algn="l"/>
              </a:tabLs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CBF4306-E8E4-9938-A6A1-0E7D2A8C5BEF}"/>
              </a:ext>
            </a:extLst>
          </p:cNvPr>
          <p:cNvSpPr/>
          <p:nvPr/>
        </p:nvSpPr>
        <p:spPr>
          <a:xfrm>
            <a:off x="9176077" y="1380049"/>
            <a:ext cx="2871529" cy="5133474"/>
          </a:xfrm>
          <a:prstGeom prst="rect">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457200" algn="just">
              <a:lnSpc>
                <a:spcPct val="115000"/>
              </a:lnSpc>
              <a:spcBef>
                <a:spcPts val="1200"/>
              </a:spcBef>
              <a:spcAft>
                <a:spcPts val="800"/>
              </a:spcAft>
              <a:buFont typeface="Arial" panose="020B0604020202020204" pitchFamily="34" charset="0"/>
              <a:buChar char="•"/>
              <a:tabLst>
                <a:tab pos="457200" algn="l"/>
              </a:tabLst>
            </a:pPr>
            <a:endParaRPr lang="en-US" sz="3200" dirty="0">
              <a:solidFill>
                <a:schemeClr val="tx1"/>
              </a:solidFill>
              <a:latin typeface="Arabic Typesetting" panose="03020402040406030203" pitchFamily="66" charset="-78"/>
              <a:cs typeface="Arabic Typesetting" panose="03020402040406030203" pitchFamily="66" charset="-78"/>
            </a:endParaRPr>
          </a:p>
        </p:txBody>
      </p:sp>
      <p:sp>
        <p:nvSpPr>
          <p:cNvPr id="12" name="TextBox 11">
            <a:extLst>
              <a:ext uri="{FF2B5EF4-FFF2-40B4-BE49-F238E27FC236}">
                <a16:creationId xmlns:a16="http://schemas.microsoft.com/office/drawing/2014/main" id="{73DAF422-55B2-EA6E-A55A-A18A9B6E4645}"/>
              </a:ext>
            </a:extLst>
          </p:cNvPr>
          <p:cNvSpPr txBox="1"/>
          <p:nvPr/>
        </p:nvSpPr>
        <p:spPr>
          <a:xfrm>
            <a:off x="9320458" y="2732762"/>
            <a:ext cx="5165565" cy="1384995"/>
          </a:xfrm>
          <a:prstGeom prst="rect">
            <a:avLst/>
          </a:prstGeom>
          <a:noFill/>
        </p:spPr>
        <p:txBody>
          <a:bodyPr wrap="square">
            <a:spAutoFit/>
          </a:bodyPr>
          <a:lstStyle/>
          <a:p>
            <a:pPr algn="jus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SimSun" panose="02010600030101010101" pitchFamily="2" charset="-122"/>
                <a:cs typeface="Arabic Typesetting" panose="03020402040406030203" pitchFamily="66" charset="-78"/>
              </a:rPr>
              <a:t>Increasing competition.</a:t>
            </a:r>
          </a:p>
          <a:p>
            <a:pPr marR="0" algn="just">
              <a:tabLst>
                <a:tab pos="457200" algn="l"/>
              </a:tabLst>
            </a:pP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latin typeface="Arabic Typesetting" panose="03020402040406030203" pitchFamily="66" charset="-78"/>
                <a:ea typeface="SimSun" panose="02010600030101010101" pitchFamily="2" charset="-122"/>
                <a:cs typeface="Arabic Typesetting" panose="03020402040406030203" pitchFamily="66" charset="-78"/>
              </a:rPr>
              <a:t>S</a:t>
            </a:r>
            <a:r>
              <a:rPr lang="en-GB" sz="2800" dirty="0">
                <a:solidFill>
                  <a:schemeClr val="tx1"/>
                </a:solidFill>
                <a:effectLst/>
                <a:latin typeface="Arabic Typesetting" panose="03020402040406030203" pitchFamily="66" charset="-78"/>
                <a:ea typeface="SimSun" panose="02010600030101010101" pitchFamily="2" charset="-122"/>
                <a:cs typeface="Arabic Typesetting" panose="03020402040406030203" pitchFamily="66" charset="-78"/>
              </a:rPr>
              <a:t>oftware policy </a:t>
            </a:r>
            <a:endParaRPr lang="en-US" sz="2800"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GB" sz="2800" dirty="0">
                <a:solidFill>
                  <a:schemeClr val="tx1"/>
                </a:solidFill>
                <a:effectLst/>
                <a:latin typeface="Arabic Typesetting" panose="03020402040406030203" pitchFamily="66" charset="-78"/>
                <a:ea typeface="SimSun" panose="02010600030101010101" pitchFamily="2" charset="-122"/>
                <a:cs typeface="Arabic Typesetting" panose="03020402040406030203" pitchFamily="66" charset="-78"/>
              </a:rPr>
              <a:t> </a:t>
            </a:r>
            <a:r>
              <a:rPr lang="en-GB" sz="2800" b="1" dirty="0">
                <a:solidFill>
                  <a:schemeClr val="tx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GB" sz="2800" dirty="0">
                <a:solidFill>
                  <a:schemeClr val="tx1"/>
                </a:solidFill>
                <a:effectLst/>
                <a:latin typeface="Arabic Typesetting" panose="03020402040406030203" pitchFamily="66" charset="-78"/>
                <a:ea typeface="SimSun" panose="02010600030101010101" pitchFamily="2" charset="-122"/>
                <a:cs typeface="Arabic Typesetting" panose="03020402040406030203" pitchFamily="66" charset="-78"/>
              </a:rPr>
              <a:t>Economic problems</a:t>
            </a:r>
            <a:r>
              <a:rPr lang="ar-SA" sz="2800" dirty="0">
                <a:solidFill>
                  <a:schemeClr val="tx1"/>
                </a:solidFill>
                <a:effectLst/>
                <a:latin typeface="Arabic Typesetting" panose="03020402040406030203" pitchFamily="66" charset="-78"/>
                <a:ea typeface="SimSun" panose="02010600030101010101" pitchFamily="2" charset="-122"/>
                <a:cs typeface="Arabic Typesetting" panose="03020402040406030203" pitchFamily="66" charset="-78"/>
              </a:rPr>
              <a:t>.</a:t>
            </a:r>
            <a:endParaRPr lang="en-US" sz="2800" dirty="0">
              <a:solidFill>
                <a:schemeClr val="tx1"/>
              </a:solidFill>
              <a:latin typeface="Arabic Typesetting" panose="03020402040406030203" pitchFamily="66" charset="-78"/>
              <a:cs typeface="Arabic Typesetting" panose="03020402040406030203" pitchFamily="66" charset="-78"/>
            </a:endParaRPr>
          </a:p>
        </p:txBody>
      </p:sp>
      <p:sp>
        <p:nvSpPr>
          <p:cNvPr id="13" name="Oval 12">
            <a:extLst>
              <a:ext uri="{FF2B5EF4-FFF2-40B4-BE49-F238E27FC236}">
                <a16:creationId xmlns:a16="http://schemas.microsoft.com/office/drawing/2014/main" id="{632ED92E-EF10-E24D-A153-0E30A2EFDDEC}"/>
              </a:ext>
            </a:extLst>
          </p:cNvPr>
          <p:cNvSpPr/>
          <p:nvPr/>
        </p:nvSpPr>
        <p:spPr>
          <a:xfrm>
            <a:off x="1006643" y="99996"/>
            <a:ext cx="1307434" cy="1171073"/>
          </a:xfrm>
          <a:prstGeom prst="ellipse">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FD772B"/>
                </a:solidFill>
              </a:rPr>
              <a:t>S</a:t>
            </a:r>
          </a:p>
        </p:txBody>
      </p:sp>
      <p:sp>
        <p:nvSpPr>
          <p:cNvPr id="14" name="Oval 13">
            <a:extLst>
              <a:ext uri="{FF2B5EF4-FFF2-40B4-BE49-F238E27FC236}">
                <a16:creationId xmlns:a16="http://schemas.microsoft.com/office/drawing/2014/main" id="{F96BF5B1-94FC-83D0-27D4-27AB825D71F3}"/>
              </a:ext>
            </a:extLst>
          </p:cNvPr>
          <p:cNvSpPr/>
          <p:nvPr/>
        </p:nvSpPr>
        <p:spPr>
          <a:xfrm>
            <a:off x="4002503" y="99996"/>
            <a:ext cx="1307434" cy="1171073"/>
          </a:xfrm>
          <a:prstGeom prst="ellipse">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7200" b="1" dirty="0">
                <a:solidFill>
                  <a:srgbClr val="FD772B"/>
                </a:solidFill>
                <a:latin typeface="Calibri" panose="020F0502020204030204"/>
              </a:rPr>
              <a:t>W</a:t>
            </a:r>
            <a:endParaRPr kumimoji="0" lang="en-US" sz="7200" b="1" i="0" u="none" strike="noStrike" kern="1200" cap="none" spc="0" normalizeH="0" baseline="0" noProof="0" dirty="0">
              <a:ln>
                <a:noFill/>
              </a:ln>
              <a:solidFill>
                <a:srgbClr val="FD772B"/>
              </a:solidFill>
              <a:effectLst/>
              <a:uLnTx/>
              <a:uFillTx/>
              <a:latin typeface="Calibri" panose="020F0502020204030204"/>
              <a:ea typeface="+mn-ea"/>
              <a:cs typeface="+mn-cs"/>
            </a:endParaRPr>
          </a:p>
          <a:p>
            <a:pPr algn="ctr">
              <a:lnSpc>
                <a:spcPct val="150000"/>
              </a:lnSpc>
            </a:pPr>
            <a:endParaRPr lang="en-US" sz="1400" b="1" dirty="0">
              <a:solidFill>
                <a:srgbClr val="FD772B"/>
              </a:solidFill>
            </a:endParaRPr>
          </a:p>
        </p:txBody>
      </p:sp>
      <p:sp>
        <p:nvSpPr>
          <p:cNvPr id="15" name="Oval 14">
            <a:extLst>
              <a:ext uri="{FF2B5EF4-FFF2-40B4-BE49-F238E27FC236}">
                <a16:creationId xmlns:a16="http://schemas.microsoft.com/office/drawing/2014/main" id="{21729C36-30B5-4E60-BF4C-9E44F0CA233D}"/>
              </a:ext>
            </a:extLst>
          </p:cNvPr>
          <p:cNvSpPr/>
          <p:nvPr/>
        </p:nvSpPr>
        <p:spPr>
          <a:xfrm>
            <a:off x="6972295" y="99995"/>
            <a:ext cx="1307434" cy="1171073"/>
          </a:xfrm>
          <a:prstGeom prst="ellipse">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FD772B"/>
                </a:solidFill>
              </a:rPr>
              <a:t>O</a:t>
            </a:r>
          </a:p>
        </p:txBody>
      </p:sp>
      <p:sp>
        <p:nvSpPr>
          <p:cNvPr id="16" name="Oval 15">
            <a:extLst>
              <a:ext uri="{FF2B5EF4-FFF2-40B4-BE49-F238E27FC236}">
                <a16:creationId xmlns:a16="http://schemas.microsoft.com/office/drawing/2014/main" id="{92450679-EB70-7250-2403-93EA3904D2A3}"/>
              </a:ext>
            </a:extLst>
          </p:cNvPr>
          <p:cNvSpPr/>
          <p:nvPr/>
        </p:nvSpPr>
        <p:spPr>
          <a:xfrm>
            <a:off x="9968155" y="99995"/>
            <a:ext cx="1307434" cy="1171073"/>
          </a:xfrm>
          <a:prstGeom prst="ellipse">
            <a:avLst/>
          </a:prstGeom>
          <a:solidFill>
            <a:srgbClr val="D4F1FD"/>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FD772B"/>
                </a:solidFill>
              </a:rPr>
              <a:t>T</a:t>
            </a:r>
          </a:p>
        </p:txBody>
      </p:sp>
    </p:spTree>
    <p:extLst>
      <p:ext uri="{BB962C8B-B14F-4D97-AF65-F5344CB8AC3E}">
        <p14:creationId xmlns:p14="http://schemas.microsoft.com/office/powerpoint/2010/main" val="5481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ppt_x"/>
                                          </p:val>
                                        </p:tav>
                                        <p:tav tm="100000">
                                          <p:val>
                                            <p:strVal val="#ppt_x"/>
                                          </p:val>
                                        </p:tav>
                                      </p:tavLst>
                                    </p:anim>
                                    <p:anim calcmode="lin" valueType="num">
                                      <p:cBhvr additive="base">
                                        <p:cTn id="23" dur="10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1000" fill="hold"/>
                                        <p:tgtEl>
                                          <p:spTgt spid="9"/>
                                        </p:tgtEl>
                                        <p:attrNameLst>
                                          <p:attrName>ppt_x</p:attrName>
                                        </p:attrNameLst>
                                      </p:cBhvr>
                                      <p:tavLst>
                                        <p:tav tm="0">
                                          <p:val>
                                            <p:strVal val="#ppt_x"/>
                                          </p:val>
                                        </p:tav>
                                        <p:tav tm="100000">
                                          <p:val>
                                            <p:strVal val="#ppt_x"/>
                                          </p:val>
                                        </p:tav>
                                      </p:tavLst>
                                    </p:anim>
                                    <p:anim calcmode="lin" valueType="num">
                                      <p:cBhvr additive="base">
                                        <p:cTn id="34" dur="1000" fill="hold"/>
                                        <p:tgtEl>
                                          <p:spTgt spid="9"/>
                                        </p:tgtEl>
                                        <p:attrNameLst>
                                          <p:attrName>ppt_y</p:attrName>
                                        </p:attrNameLst>
                                      </p:cBhvr>
                                      <p:tavLst>
                                        <p:tav tm="0">
                                          <p:val>
                                            <p:strVal val="0-#ppt_h/2"/>
                                          </p:val>
                                        </p:tav>
                                        <p:tav tm="100000">
                                          <p:val>
                                            <p:strVal val="#ppt_y"/>
                                          </p:val>
                                        </p:tav>
                                      </p:tavLst>
                                    </p:anim>
                                  </p:childTnLst>
                                </p:cTn>
                              </p:par>
                            </p:childTnLst>
                          </p:cTn>
                        </p:par>
                        <p:par>
                          <p:cTn id="35" fill="hold">
                            <p:stCondLst>
                              <p:cond delay="1000"/>
                            </p:stCondLst>
                            <p:childTnLst>
                              <p:par>
                                <p:cTn id="36" presetID="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1000" fill="hold"/>
                                        <p:tgtEl>
                                          <p:spTgt spid="10"/>
                                        </p:tgtEl>
                                        <p:attrNameLst>
                                          <p:attrName>ppt_x</p:attrName>
                                        </p:attrNameLst>
                                      </p:cBhvr>
                                      <p:tavLst>
                                        <p:tav tm="0">
                                          <p:val>
                                            <p:strVal val="#ppt_x"/>
                                          </p:val>
                                        </p:tav>
                                        <p:tav tm="100000">
                                          <p:val>
                                            <p:strVal val="#ppt_x"/>
                                          </p:val>
                                        </p:tav>
                                      </p:tavLst>
                                    </p:anim>
                                    <p:anim calcmode="lin" valueType="num">
                                      <p:cBhvr additive="base">
                                        <p:cTn id="45" dur="1000" fill="hold"/>
                                        <p:tgtEl>
                                          <p:spTgt spid="1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1000" fill="hold"/>
                                        <p:tgtEl>
                                          <p:spTgt spid="12"/>
                                        </p:tgtEl>
                                        <p:attrNameLst>
                                          <p:attrName>ppt_x</p:attrName>
                                        </p:attrNameLst>
                                      </p:cBhvr>
                                      <p:tavLst>
                                        <p:tav tm="0">
                                          <p:val>
                                            <p:strVal val="#ppt_x"/>
                                          </p:val>
                                        </p:tav>
                                        <p:tav tm="100000">
                                          <p:val>
                                            <p:strVal val="#ppt_x"/>
                                          </p:val>
                                        </p:tav>
                                      </p:tavLst>
                                    </p:anim>
                                    <p:anim calcmode="lin" valueType="num">
                                      <p:cBhvr additive="base">
                                        <p:cTn id="49" dur="1000" fill="hold"/>
                                        <p:tgtEl>
                                          <p:spTgt spid="12"/>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4"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ppt_x"/>
                                          </p:val>
                                        </p:tav>
                                        <p:tav tm="100000">
                                          <p:val>
                                            <p:strVal val="#ppt_x"/>
                                          </p:val>
                                        </p:tav>
                                      </p:tavLst>
                                    </p:anim>
                                    <p:anim calcmode="lin" valueType="num">
                                      <p:cBhvr additive="base">
                                        <p:cTn id="54"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10" grpId="0" animBg="1"/>
      <p:bldP spid="12" grpId="0"/>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426</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Arabic Typesetting</vt:lpstr>
      <vt:lpstr>Arial</vt:lpstr>
      <vt:lpstr>Calibri</vt:lpstr>
      <vt:lpstr>Calibri Light</vt:lpstr>
      <vt:lpstr>Cambria</vt:lpstr>
      <vt:lpstr>Times New Roman</vt:lpstr>
      <vt:lpstr>Office Theme</vt:lpstr>
      <vt:lpstr>Problem definition </vt:lpstr>
      <vt:lpstr>problem</vt:lpstr>
      <vt:lpstr>solution</vt:lpstr>
      <vt:lpstr>Executive summary</vt:lpstr>
      <vt:lpstr>Literature review</vt:lpstr>
      <vt:lpstr>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dc:title>
  <dc:creator>mariam motaz mohamed hussein</dc:creator>
  <cp:lastModifiedBy>mariam motaz mohamed hussein</cp:lastModifiedBy>
  <cp:revision>3</cp:revision>
  <dcterms:created xsi:type="dcterms:W3CDTF">2022-06-29T08:39:28Z</dcterms:created>
  <dcterms:modified xsi:type="dcterms:W3CDTF">2022-06-29T18:19:37Z</dcterms:modified>
</cp:coreProperties>
</file>