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57" r:id="rId5"/>
    <p:sldId id="268" r:id="rId6"/>
    <p:sldId id="274" r:id="rId7"/>
    <p:sldId id="267" r:id="rId8"/>
    <p:sldId id="271" r:id="rId9"/>
    <p:sldId id="272" r:id="rId10"/>
    <p:sldId id="269" r:id="rId11"/>
    <p:sldId id="270" r:id="rId12"/>
    <p:sldId id="275" r:id="rId13"/>
    <p:sldId id="276" r:id="rId14"/>
    <p:sldId id="282" r:id="rId15"/>
    <p:sldId id="278" r:id="rId16"/>
    <p:sldId id="283" r:id="rId17"/>
    <p:sldId id="277" r:id="rId18"/>
    <p:sldId id="284" r:id="rId19"/>
    <p:sldId id="279" r:id="rId20"/>
    <p:sldId id="285" r:id="rId21"/>
    <p:sldId id="280" r:id="rId22"/>
    <p:sldId id="286" r:id="rId23"/>
    <p:sldId id="281" r:id="rId24"/>
    <p:sldId id="287" r:id="rId25"/>
    <p:sldId id="292" r:id="rId26"/>
    <p:sldId id="288" r:id="rId27"/>
    <p:sldId id="289" r:id="rId28"/>
    <p:sldId id="290" r:id="rId29"/>
    <p:sldId id="291" r:id="rId30"/>
    <p:sldId id="293" r:id="rId31"/>
    <p:sldId id="294" r:id="rId32"/>
    <p:sldId id="295" r:id="rId33"/>
    <p:sldId id="296"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0" d="100"/>
          <a:sy n="120" d="100"/>
        </p:scale>
        <p:origin x="174"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8/30/2024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8/30/2024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8/30/2024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8/30/2024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8/30/2024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8/30/2024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8/30/2024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8/30/2024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8/30/2024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PORTFOLIO #1</a:t>
            </a:r>
          </a:p>
        </p:txBody>
      </p:sp>
      <p:sp>
        <p:nvSpPr>
          <p:cNvPr id="5" name="Subtitle 4"/>
          <p:cNvSpPr>
            <a:spLocks noGrp="1"/>
          </p:cNvSpPr>
          <p:nvPr>
            <p:ph type="subTitle" idx="1"/>
          </p:nvPr>
        </p:nvSpPr>
        <p:spPr/>
        <p:txBody>
          <a:bodyPr/>
          <a:lstStyle/>
          <a:p>
            <a:r>
              <a:rPr lang="en-US" dirty="0"/>
              <a:t>Introduction to computing</a:t>
            </a:r>
          </a:p>
        </p:txBody>
      </p:sp>
      <p:sp>
        <p:nvSpPr>
          <p:cNvPr id="4" name="Subtitle 4">
            <a:extLst>
              <a:ext uri="{FF2B5EF4-FFF2-40B4-BE49-F238E27FC236}">
                <a16:creationId xmlns:a16="http://schemas.microsoft.com/office/drawing/2014/main" id="{E4F8628A-9988-4E43-9D95-4F21685F7573}"/>
              </a:ext>
            </a:extLst>
          </p:cNvPr>
          <p:cNvSpPr txBox="1">
            <a:spLocks/>
          </p:cNvSpPr>
          <p:nvPr/>
        </p:nvSpPr>
        <p:spPr>
          <a:xfrm rot="19806761">
            <a:off x="7516282" y="4731216"/>
            <a:ext cx="5688436" cy="5842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r>
              <a:rPr lang="en-US" dirty="0" err="1"/>
              <a:t>Siaton</a:t>
            </a:r>
            <a:r>
              <a:rPr lang="en-US" dirty="0"/>
              <a:t>, Charles </a:t>
            </a:r>
            <a:r>
              <a:rPr lang="en-US" dirty="0" err="1"/>
              <a:t>andre</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Computer Engineering</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Computer engineering is a relatively new academic discipline, emerging in the 1940s and 1950s, and has not yet developed a well-established research paradigm like other more traditional engineering fields. This lack of clear guidelines and restrictions on the structure of CE research articles from major publishers and organizations contributes to the distinctive rhetorical structures observed in the field. As a result, CE research articles often do not have a distinct Materials and Methods section, making it challenging to analyze the rhetorical moves in this section due to the lack of established standards in the field.</a:t>
            </a:r>
            <a:endParaRPr lang="en-US" sz="2200" dirty="0"/>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1" y="6584946"/>
            <a:ext cx="12188826" cy="27305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err="1">
                <a:effectLst/>
                <a:latin typeface="gg sans"/>
              </a:rPr>
              <a:t>Seiradakis</a:t>
            </a:r>
            <a:r>
              <a:rPr lang="en-US" sz="1050" b="0" i="0" dirty="0">
                <a:effectLst/>
                <a:latin typeface="gg sans"/>
              </a:rPr>
              <a:t>, E. V. (2023). MACROSTRUCTURES AND RHETORICAL MOVES IN COMPUTER ENGINEERING RESEARCH ARTICLES. European Journal of Foreign Language Teaching, 7(1).</a:t>
            </a:r>
            <a:endParaRPr lang="en-US" sz="1050" dirty="0"/>
          </a:p>
        </p:txBody>
      </p:sp>
      <p:pic>
        <p:nvPicPr>
          <p:cNvPr id="5" name="Picture 4">
            <a:extLst>
              <a:ext uri="{FF2B5EF4-FFF2-40B4-BE49-F238E27FC236}">
                <a16:creationId xmlns:a16="http://schemas.microsoft.com/office/drawing/2014/main" id="{F705D3DB-768C-4CE5-9B5C-8D3527BCB875}"/>
              </a:ext>
            </a:extLst>
          </p:cNvPr>
          <p:cNvPicPr>
            <a:picLocks noChangeAspect="1"/>
          </p:cNvPicPr>
          <p:nvPr/>
        </p:nvPicPr>
        <p:blipFill>
          <a:blip r:embed="rId2"/>
          <a:stretch>
            <a:fillRect/>
          </a:stretch>
        </p:blipFill>
        <p:spPr>
          <a:xfrm>
            <a:off x="7618412" y="2009775"/>
            <a:ext cx="4305300" cy="2838450"/>
          </a:xfrm>
          <a:prstGeom prst="rect">
            <a:avLst/>
          </a:prstGeom>
        </p:spPr>
      </p:pic>
    </p:spTree>
    <p:extLst>
      <p:ext uri="{BB962C8B-B14F-4D97-AF65-F5344CB8AC3E}">
        <p14:creationId xmlns:p14="http://schemas.microsoft.com/office/powerpoint/2010/main" val="159569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Computer Engineering Areas of Interest</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Computer Engineering majors often focus on areas such as embedded systems, VLSI design, digital signal processing, computer architecture, robotics and automation, Internet of Things (IoT), network security, artificial intelligence, quantum computing, wireless communication, cloud computing, parallel and distributed computing, software engineering, hardware-software integration, biomedical engineering, FPGA development, augmented and virtual reality, microcontrollers, energy-efficient computing, and automotive and aerospace systems.</a:t>
            </a:r>
            <a:endParaRPr lang="en-US" sz="2200" dirty="0"/>
          </a:p>
        </p:txBody>
      </p:sp>
      <p:pic>
        <p:nvPicPr>
          <p:cNvPr id="1029" name="Picture 5" descr="What is Computer Engineering and Should You Study It in 2024? -  Mastersportal.com">
            <a:extLst>
              <a:ext uri="{FF2B5EF4-FFF2-40B4-BE49-F238E27FC236}">
                <a16:creationId xmlns:a16="http://schemas.microsoft.com/office/drawing/2014/main" id="{10A85243-6E4B-4E3E-AF72-B77339D878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4812" y="1600200"/>
            <a:ext cx="2670581"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6B59B7A-3316-4310-B3D4-5E373BA57CE3}"/>
              </a:ext>
            </a:extLst>
          </p:cNvPr>
          <p:cNvPicPr>
            <a:picLocks noChangeAspect="1"/>
          </p:cNvPicPr>
          <p:nvPr/>
        </p:nvPicPr>
        <p:blipFill>
          <a:blip r:embed="rId3"/>
          <a:stretch>
            <a:fillRect/>
          </a:stretch>
        </p:blipFill>
        <p:spPr>
          <a:xfrm>
            <a:off x="7618412" y="3323447"/>
            <a:ext cx="3221041" cy="2152650"/>
          </a:xfrm>
          <a:prstGeom prst="rect">
            <a:avLst/>
          </a:prstGeom>
        </p:spPr>
      </p:pic>
    </p:spTree>
    <p:extLst>
      <p:ext uri="{BB962C8B-B14F-4D97-AF65-F5344CB8AC3E}">
        <p14:creationId xmlns:p14="http://schemas.microsoft.com/office/powerpoint/2010/main" val="131068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Computer Science</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Computer science as an academic discipline began in the 1960’s. Emphasis was on programming languages, compilers, operating systems, and the mathematical theory that supported these areas. Courses in theoretical computer science covered finite automata, regular expressions, context-free languages, and computability. In the 1970’s, the study of algorithms was added as an important component of theory. The emphasis was on making computers useful. Today, a fundamental change is taking place and the focus is more on applications. There are many reasons for this change. The merging of computing and communications has played an important role. </a:t>
            </a:r>
            <a:endParaRPr lang="en-US" sz="2200" dirty="0"/>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1" y="6584946"/>
            <a:ext cx="12188826" cy="27305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a:effectLst/>
                <a:latin typeface="gg sans"/>
              </a:rPr>
              <a:t>Blum, A., Hopcroft, J., &amp; Kannan, R. (2020b). Foundations of data science.</a:t>
            </a:r>
            <a:endParaRPr lang="en-US" sz="1050" dirty="0"/>
          </a:p>
        </p:txBody>
      </p:sp>
      <p:pic>
        <p:nvPicPr>
          <p:cNvPr id="4" name="Picture 3">
            <a:extLst>
              <a:ext uri="{FF2B5EF4-FFF2-40B4-BE49-F238E27FC236}">
                <a16:creationId xmlns:a16="http://schemas.microsoft.com/office/drawing/2014/main" id="{64CE9987-3E91-4B7B-9E81-C13E340F170C}"/>
              </a:ext>
            </a:extLst>
          </p:cNvPr>
          <p:cNvPicPr>
            <a:picLocks noChangeAspect="1"/>
          </p:cNvPicPr>
          <p:nvPr/>
        </p:nvPicPr>
        <p:blipFill>
          <a:blip r:embed="rId2"/>
          <a:stretch>
            <a:fillRect/>
          </a:stretch>
        </p:blipFill>
        <p:spPr>
          <a:xfrm>
            <a:off x="7618412" y="1435893"/>
            <a:ext cx="4414936" cy="3986213"/>
          </a:xfrm>
          <a:prstGeom prst="rect">
            <a:avLst/>
          </a:prstGeom>
        </p:spPr>
      </p:pic>
    </p:spTree>
    <p:extLst>
      <p:ext uri="{BB962C8B-B14F-4D97-AF65-F5344CB8AC3E}">
        <p14:creationId xmlns:p14="http://schemas.microsoft.com/office/powerpoint/2010/main" val="265158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Computer Science Areas of Interest</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Computer Science majors often explore areas such as algorithms and data structures, artificial intelligence, machine learning, cybersecurity, databases, computer graphics, human-computer interaction, computational theory, operating systems, software development, data science, cloud computing, distributed systems, programming languages, robotics, quantum computing, bioinformatics, and natural language processing.</a:t>
            </a:r>
            <a:endParaRPr lang="en-US" sz="2200" dirty="0"/>
          </a:p>
        </p:txBody>
      </p:sp>
      <p:pic>
        <p:nvPicPr>
          <p:cNvPr id="2050" name="Picture 2" descr="What Is Computer Science? Meaning, Jobs, and Degrees | Coursera">
            <a:extLst>
              <a:ext uri="{FF2B5EF4-FFF2-40B4-BE49-F238E27FC236}">
                <a16:creationId xmlns:a16="http://schemas.microsoft.com/office/drawing/2014/main" id="{58296D1D-AE14-4310-9C46-8AC130EB1E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2605" y="3657601"/>
            <a:ext cx="4068785" cy="18446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s Computer Science Hard? Here's the Truth - Studying in Switzerland">
            <a:extLst>
              <a:ext uri="{FF2B5EF4-FFF2-40B4-BE49-F238E27FC236}">
                <a16:creationId xmlns:a16="http://schemas.microsoft.com/office/drawing/2014/main" id="{9D7D8343-568D-436F-9632-4112103E7D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8012" y="990600"/>
            <a:ext cx="3838574" cy="256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58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Information Systems</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The Information Systems discipline (IS) is usually regarded as a social science because it includes research on human-related aspects of these systems. However, a limited number of IS research outputs use approaches that are typical of the traditional arts and humanities. Little recognition has been given to the arts and humanities-informed stream of the IS discipline. This article aims to clarify the subtle distinctions between these scientific constellations and IS’s place in it. It highlights the cluster of arts, humanities and IS in the inter-linked world of scientific disciplines and makes some recommendations to build further on these accomplishments.</a:t>
            </a:r>
            <a:endParaRPr lang="en-US" sz="2200" dirty="0"/>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1" y="6584946"/>
            <a:ext cx="12188826" cy="27305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err="1">
                <a:effectLst/>
                <a:latin typeface="gg sans"/>
              </a:rPr>
              <a:t>Kroeze</a:t>
            </a:r>
            <a:r>
              <a:rPr lang="en-US" sz="1050" b="0" i="0" dirty="0">
                <a:effectLst/>
                <a:latin typeface="gg sans"/>
              </a:rPr>
              <a:t>, J. H. (2019). Is the Philosophy of the Information Systems Discipline Informed by the Arts and Humanities? </a:t>
            </a:r>
            <a:r>
              <a:rPr lang="en-US" sz="1050" b="0" i="0" dirty="0" err="1">
                <a:effectLst/>
                <a:latin typeface="gg sans"/>
              </a:rPr>
              <a:t>Phronimon</a:t>
            </a:r>
            <a:r>
              <a:rPr lang="en-US" sz="1050" b="0" i="0" dirty="0">
                <a:effectLst/>
                <a:latin typeface="gg sans"/>
              </a:rPr>
              <a:t>, 20.</a:t>
            </a:r>
            <a:endParaRPr lang="en-US" sz="1050" dirty="0"/>
          </a:p>
        </p:txBody>
      </p:sp>
      <p:pic>
        <p:nvPicPr>
          <p:cNvPr id="2050" name="Picture 2" descr="1.2: Identifying the Components of Information Systems - Workforce  LibreTexts">
            <a:extLst>
              <a:ext uri="{FF2B5EF4-FFF2-40B4-BE49-F238E27FC236}">
                <a16:creationId xmlns:a16="http://schemas.microsoft.com/office/drawing/2014/main" id="{84BC3BD8-341C-41E1-B72A-31FE06FA9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412" y="1377946"/>
            <a:ext cx="4402943" cy="374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2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Information Systems Areas of Interest</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Information Systems majors typically focus on areas like systems analysis and design, database management, business intelligence, enterprise systems, IT project management, cybersecurity, data analytics, e-commerce, user experience design, information policy and governance, digital transformation, supply chain management, human-computer interaction, and strategic IT management.</a:t>
            </a:r>
            <a:endParaRPr lang="en-US" sz="2200" dirty="0"/>
          </a:p>
        </p:txBody>
      </p:sp>
      <p:pic>
        <p:nvPicPr>
          <p:cNvPr id="3074" name="Picture 2" descr="Information Systems Careers: 2024 Guide to Career Paths, Options &amp; Salary |  Research.com">
            <a:extLst>
              <a:ext uri="{FF2B5EF4-FFF2-40B4-BE49-F238E27FC236}">
                <a16:creationId xmlns:a16="http://schemas.microsoft.com/office/drawing/2014/main" id="{9FC4DCA3-15DD-4883-8EA1-8D04A7C71B5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37"/>
          <a:stretch/>
        </p:blipFill>
        <p:spPr bwMode="auto">
          <a:xfrm>
            <a:off x="9218612" y="3657600"/>
            <a:ext cx="2751665" cy="184784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Information System? Definition, Examples, &amp; Facts">
            <a:extLst>
              <a:ext uri="{FF2B5EF4-FFF2-40B4-BE49-F238E27FC236}">
                <a16:creationId xmlns:a16="http://schemas.microsoft.com/office/drawing/2014/main" id="{4B541E5F-7068-4799-AB42-CE37E7B023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9143" y="1701797"/>
            <a:ext cx="3200799" cy="213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77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Information Technology</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The Information Technology discipline is defined as meeting the needs of users within organizational or societal context through the selection, creation, administration, integration, and application of computing technologies. Successful IT professionals are those with strong hands-on, communication, and problem solving skills. The need for skilled IT professionals continues to grow in many subareas such as mobile development, Cybersecurity, administration of cloud services, and others. The information technology profession's demand for strong hands-on skills puts pressure on colleges to produce graduates with increased level of skills. </a:t>
            </a:r>
            <a:endParaRPr lang="en-US" sz="2200" dirty="0"/>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1" y="6584946"/>
            <a:ext cx="12188826" cy="27305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800" b="0" i="0" dirty="0">
                <a:effectLst/>
                <a:latin typeface="gg sans"/>
              </a:rPr>
              <a:t>Said, H. (2016). Rethinking IT education. ACM Inroads, 7(1), 34–37.</a:t>
            </a:r>
            <a:endParaRPr lang="en-US" sz="1050" dirty="0"/>
          </a:p>
        </p:txBody>
      </p:sp>
      <p:pic>
        <p:nvPicPr>
          <p:cNvPr id="3074" name="Picture 2" descr="The History of Information Technology: Past, Present, Future – Zimega  Technology Solutions- IT Support for Your Business">
            <a:extLst>
              <a:ext uri="{FF2B5EF4-FFF2-40B4-BE49-F238E27FC236}">
                <a16:creationId xmlns:a16="http://schemas.microsoft.com/office/drawing/2014/main" id="{8856AA58-D378-40FE-948F-4C0D2695B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412" y="1976437"/>
            <a:ext cx="4372854" cy="302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67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Information Technology Areas of Interest</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Information Technology majors often concentrate on areas such as network administration, cybersecurity, cloud computing, database management, IT project management, systems administration, web development, mobile app development, information assurance, virtualization, data analytics, IT support and troubleshooting, emerging technologies, IT infrastructure, and digital forensics.</a:t>
            </a:r>
            <a:endParaRPr lang="en-US" sz="2200" dirty="0"/>
          </a:p>
        </p:txBody>
      </p:sp>
      <p:pic>
        <p:nvPicPr>
          <p:cNvPr id="4100" name="Picture 4" descr="INFORMATION TECHNOLOGY - Bay Atlantic University - Washington, D.C.">
            <a:extLst>
              <a:ext uri="{FF2B5EF4-FFF2-40B4-BE49-F238E27FC236}">
                <a16:creationId xmlns:a16="http://schemas.microsoft.com/office/drawing/2014/main" id="{9AEDE3B1-FD31-414D-88AE-52207510E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693" y="3657600"/>
            <a:ext cx="356193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T Support: What is it and do you need it?">
            <a:extLst>
              <a:ext uri="{FF2B5EF4-FFF2-40B4-BE49-F238E27FC236}">
                <a16:creationId xmlns:a16="http://schemas.microsoft.com/office/drawing/2014/main" id="{19C0B447-6463-4256-8950-255324335D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0617" y="1498600"/>
            <a:ext cx="3773487" cy="251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31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Software Engineering</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Software Engineering (SE) is a discipline of Computer Science dedicated to teaching topics related to software development. It involves a wide variety of topics, so the teaching of SE is a challenge, especially to make the discipline attractive to the students. Therefore, in the last 10 years, the process of teaching SE has been applied and improved continually in the computer science course of the Computer Science Department of the Federal University of </a:t>
            </a:r>
            <a:r>
              <a:rPr lang="en-US" sz="2200" b="0" i="0" dirty="0" err="1">
                <a:effectLst/>
                <a:latin typeface="gg sans"/>
              </a:rPr>
              <a:t>Ceará</a:t>
            </a:r>
            <a:r>
              <a:rPr lang="en-US" sz="2200" b="0" i="0" dirty="0">
                <a:effectLst/>
                <a:latin typeface="gg sans"/>
              </a:rPr>
              <a:t>. The activities related to the discipline of SE are also presented, including dynamics and the practical use of the theory through the development of software applications by the students.</a:t>
            </a:r>
            <a:endParaRPr lang="en-US" sz="2200" dirty="0"/>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1" y="6584946"/>
            <a:ext cx="12188826" cy="27305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a:effectLst/>
                <a:latin typeface="gg sans"/>
              </a:rPr>
              <a:t>De Castro Andrade, R. M., De Sousa Santos, I., De Araújo, I. L., </a:t>
            </a:r>
            <a:r>
              <a:rPr lang="en-US" sz="1050" b="0" i="0" dirty="0" err="1">
                <a:effectLst/>
                <a:latin typeface="gg sans"/>
              </a:rPr>
              <a:t>Aragão</a:t>
            </a:r>
            <a:r>
              <a:rPr lang="en-US" sz="1050" b="0" i="0" dirty="0">
                <a:effectLst/>
                <a:latin typeface="gg sans"/>
              </a:rPr>
              <a:t>, B. S., &amp; </a:t>
            </a:r>
            <a:r>
              <a:rPr lang="en-US" sz="1050" b="0" i="0" dirty="0" err="1">
                <a:effectLst/>
                <a:latin typeface="gg sans"/>
              </a:rPr>
              <a:t>Siewerdt</a:t>
            </a:r>
            <a:r>
              <a:rPr lang="en-US" sz="1050" b="0" i="0" dirty="0">
                <a:effectLst/>
                <a:latin typeface="gg sans"/>
              </a:rPr>
              <a:t>, F. (2017). Retrospective for the Last 10 years of Teaching Software Engineering in UFC’s Computer Department. Brazilian Symposium on Software Engineering.</a:t>
            </a:r>
            <a:endParaRPr lang="en-US" sz="1050" dirty="0"/>
          </a:p>
        </p:txBody>
      </p:sp>
      <p:pic>
        <p:nvPicPr>
          <p:cNvPr id="4098" name="Picture 2" descr="What is a Software Engineer? Tips &amp; Advice for Software Engineers | BMR  Solutions">
            <a:extLst>
              <a:ext uri="{FF2B5EF4-FFF2-40B4-BE49-F238E27FC236}">
                <a16:creationId xmlns:a16="http://schemas.microsoft.com/office/drawing/2014/main" id="{33FECA3C-9268-4289-AE0D-1B9E71530C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6824" y="1925584"/>
            <a:ext cx="4421851" cy="300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56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Software Engineering Areas of Interest</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a:xfrm>
            <a:off x="1218883" y="1701797"/>
            <a:ext cx="6399529" cy="3098803"/>
          </a:xfrm>
        </p:spPr>
        <p:txBody>
          <a:bodyPr>
            <a:noAutofit/>
          </a:bodyPr>
          <a:lstStyle/>
          <a:p>
            <a:pPr marL="0" indent="0" algn="just">
              <a:buNone/>
            </a:pPr>
            <a:r>
              <a:rPr lang="en-US" sz="2200" b="0" i="0" dirty="0">
                <a:effectLst/>
                <a:latin typeface="gg sans"/>
              </a:rPr>
              <a:t>Software Engineering majors usually delve into areas like software development methodologies, software architecture and design, requirements engineering, testing and quality assurance, software project management, agile development, DevOps, embedded systems, mobile app development, cloud computing, cybersecurity, human-computer interaction, version control systems, continuous integration/continuous deployment (CI/CD), and software maintenance and evolution.</a:t>
            </a:r>
            <a:endParaRPr lang="en-US" sz="2200" dirty="0"/>
          </a:p>
        </p:txBody>
      </p:sp>
      <p:pic>
        <p:nvPicPr>
          <p:cNvPr id="5122" name="Picture 2" descr="How to Become a Software Engineer">
            <a:extLst>
              <a:ext uri="{FF2B5EF4-FFF2-40B4-BE49-F238E27FC236}">
                <a16:creationId xmlns:a16="http://schemas.microsoft.com/office/drawing/2014/main" id="{79DBCBEC-B5D0-46F3-9143-2BB61EC305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8412" y="1498600"/>
            <a:ext cx="4039516" cy="20986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the future of software engineering?">
            <a:extLst>
              <a:ext uri="{FF2B5EF4-FFF2-40B4-BE49-F238E27FC236}">
                <a16:creationId xmlns:a16="http://schemas.microsoft.com/office/drawing/2014/main" id="{1523D12F-97DA-4488-A274-972C3ECA4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3352800"/>
            <a:ext cx="3529010" cy="2352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634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a:t>
            </a:r>
          </a:p>
        </p:txBody>
      </p:sp>
      <p:sp>
        <p:nvSpPr>
          <p:cNvPr id="14" name="Content Placeholder 13"/>
          <p:cNvSpPr>
            <a:spLocks noGrp="1"/>
          </p:cNvSpPr>
          <p:nvPr>
            <p:ph idx="1"/>
          </p:nvPr>
        </p:nvSpPr>
        <p:spPr/>
        <p:txBody>
          <a:bodyPr/>
          <a:lstStyle/>
          <a:p>
            <a:r>
              <a:rPr lang="en-US" dirty="0"/>
              <a:t>Computer Science as a Discipline</a:t>
            </a:r>
          </a:p>
          <a:p>
            <a:r>
              <a:rPr lang="en-US" dirty="0"/>
              <a:t>5 Computing Disciplines &amp; Majors</a:t>
            </a:r>
          </a:p>
          <a:p>
            <a:r>
              <a:rPr lang="en-US" dirty="0"/>
              <a:t>Analysis</a:t>
            </a:r>
          </a:p>
          <a:p>
            <a:r>
              <a:rPr lang="en-US" dirty="0"/>
              <a:t>GTYK</a:t>
            </a:r>
          </a:p>
          <a:p>
            <a:r>
              <a:rPr lang="en-US" dirty="0"/>
              <a:t>References</a:t>
            </a:r>
          </a:p>
          <a:p>
            <a:pPr marL="0" indent="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26749" y="2578100"/>
            <a:ext cx="8735325" cy="1701800"/>
          </a:xfrm>
        </p:spPr>
        <p:txBody>
          <a:bodyPr>
            <a:noAutofit/>
          </a:bodyPr>
          <a:lstStyle/>
          <a:p>
            <a:pPr algn="ctr"/>
            <a:r>
              <a:rPr lang="en-US" sz="6000" dirty="0"/>
              <a:t>SECTION 3</a:t>
            </a:r>
          </a:p>
          <a:p>
            <a:pPr algn="ctr"/>
            <a:r>
              <a:rPr lang="en-US" sz="6000" dirty="0"/>
              <a:t>analysis</a:t>
            </a:r>
          </a:p>
        </p:txBody>
      </p:sp>
    </p:spTree>
    <p:extLst>
      <p:ext uri="{BB962C8B-B14F-4D97-AF65-F5344CB8AC3E}">
        <p14:creationId xmlns:p14="http://schemas.microsoft.com/office/powerpoint/2010/main" val="3690118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98A77A-CEB2-4453-A1C3-6557D550E28B}"/>
              </a:ext>
            </a:extLst>
          </p:cNvPr>
          <p:cNvSpPr>
            <a:spLocks noGrp="1"/>
          </p:cNvSpPr>
          <p:nvPr>
            <p:ph idx="1"/>
          </p:nvPr>
        </p:nvSpPr>
        <p:spPr/>
        <p:txBody>
          <a:bodyPr/>
          <a:lstStyle/>
          <a:p>
            <a:r>
              <a:rPr lang="en-US" dirty="0"/>
              <a:t>CS (Computer Science) in this context is the scientific and practical approach to computation of theoretical process. </a:t>
            </a:r>
          </a:p>
          <a:p>
            <a:r>
              <a:rPr lang="en-US" dirty="0"/>
              <a:t>It is highly related to the algorithms, which are necessary for processing data, storage and communication.</a:t>
            </a:r>
          </a:p>
          <a:p>
            <a:r>
              <a:rPr lang="en-US" dirty="0"/>
              <a:t>The subject is widely interdisciplinary and overlaps with mathematics, physics, biology etc. reflecting its pervasive role in so many areas</a:t>
            </a:r>
          </a:p>
        </p:txBody>
      </p:sp>
      <p:sp>
        <p:nvSpPr>
          <p:cNvPr id="6" name="Title 5">
            <a:extLst>
              <a:ext uri="{FF2B5EF4-FFF2-40B4-BE49-F238E27FC236}">
                <a16:creationId xmlns:a16="http://schemas.microsoft.com/office/drawing/2014/main" id="{0029BF49-AA57-4494-BE1F-02F883D70E8F}"/>
              </a:ext>
            </a:extLst>
          </p:cNvPr>
          <p:cNvSpPr>
            <a:spLocks noGrp="1"/>
          </p:cNvSpPr>
          <p:nvPr>
            <p:ph type="title"/>
          </p:nvPr>
        </p:nvSpPr>
        <p:spPr/>
        <p:txBody>
          <a:bodyPr/>
          <a:lstStyle/>
          <a:p>
            <a:r>
              <a:rPr lang="en-US" dirty="0"/>
              <a:t>Scope and Definition</a:t>
            </a:r>
          </a:p>
        </p:txBody>
      </p:sp>
    </p:spTree>
    <p:extLst>
      <p:ext uri="{BB962C8B-B14F-4D97-AF65-F5344CB8AC3E}">
        <p14:creationId xmlns:p14="http://schemas.microsoft.com/office/powerpoint/2010/main" val="4230329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98A77A-CEB2-4453-A1C3-6557D550E28B}"/>
              </a:ext>
            </a:extLst>
          </p:cNvPr>
          <p:cNvSpPr>
            <a:spLocks noGrp="1"/>
          </p:cNvSpPr>
          <p:nvPr>
            <p:ph idx="1"/>
          </p:nvPr>
        </p:nvSpPr>
        <p:spPr/>
        <p:txBody>
          <a:bodyPr/>
          <a:lstStyle/>
          <a:p>
            <a:r>
              <a:rPr lang="en-US" dirty="0"/>
              <a:t>Computer Science is not a field that comes together, having origins in programming and mathematical theory dating back to the 1960s when it first appeared as an academic discipline. It has increased through the years to include many applications and is an essential part of tech development.</a:t>
            </a:r>
          </a:p>
        </p:txBody>
      </p:sp>
      <p:sp>
        <p:nvSpPr>
          <p:cNvPr id="6" name="Title 5">
            <a:extLst>
              <a:ext uri="{FF2B5EF4-FFF2-40B4-BE49-F238E27FC236}">
                <a16:creationId xmlns:a16="http://schemas.microsoft.com/office/drawing/2014/main" id="{0029BF49-AA57-4494-BE1F-02F883D70E8F}"/>
              </a:ext>
            </a:extLst>
          </p:cNvPr>
          <p:cNvSpPr>
            <a:spLocks noGrp="1"/>
          </p:cNvSpPr>
          <p:nvPr>
            <p:ph type="title"/>
          </p:nvPr>
        </p:nvSpPr>
        <p:spPr/>
        <p:txBody>
          <a:bodyPr/>
          <a:lstStyle/>
          <a:p>
            <a:r>
              <a:rPr lang="en-US" dirty="0"/>
              <a:t>Historical Context</a:t>
            </a:r>
          </a:p>
        </p:txBody>
      </p:sp>
    </p:spTree>
    <p:extLst>
      <p:ext uri="{BB962C8B-B14F-4D97-AF65-F5344CB8AC3E}">
        <p14:creationId xmlns:p14="http://schemas.microsoft.com/office/powerpoint/2010/main" val="113132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98A77A-CEB2-4453-A1C3-6557D550E28B}"/>
              </a:ext>
            </a:extLst>
          </p:cNvPr>
          <p:cNvSpPr>
            <a:spLocks noGrp="1"/>
          </p:cNvSpPr>
          <p:nvPr>
            <p:ph idx="1"/>
          </p:nvPr>
        </p:nvSpPr>
        <p:spPr/>
        <p:txBody>
          <a:bodyPr/>
          <a:lstStyle/>
          <a:p>
            <a:r>
              <a:rPr lang="en-US" dirty="0"/>
              <a:t>Computer science has shifted from lean coverage of programming languages, compilers and operating systems in the 1960s towards a larger focus on applications over decades — most recently to data analysis &amp; Big Data.</a:t>
            </a:r>
          </a:p>
          <a:p>
            <a:r>
              <a:rPr lang="en-US" dirty="0"/>
              <a:t>The field is dominated by three paradigms:</a:t>
            </a:r>
          </a:p>
          <a:p>
            <a:pPr marL="0" indent="0">
              <a:buNone/>
            </a:pPr>
            <a:r>
              <a:rPr lang="en-US" dirty="0"/>
              <a:t>     &gt; Rationalist</a:t>
            </a:r>
          </a:p>
          <a:p>
            <a:pPr marL="0" indent="0">
              <a:buNone/>
            </a:pPr>
            <a:r>
              <a:rPr lang="en-US" dirty="0"/>
              <a:t>     &gt; Pragmatist</a:t>
            </a:r>
          </a:p>
          <a:p>
            <a:pPr marL="0" indent="0">
              <a:buNone/>
            </a:pPr>
            <a:r>
              <a:rPr lang="en-US" dirty="0"/>
              <a:t>     &gt; Scientific</a:t>
            </a:r>
          </a:p>
        </p:txBody>
      </p:sp>
      <p:sp>
        <p:nvSpPr>
          <p:cNvPr id="6" name="Title 5">
            <a:extLst>
              <a:ext uri="{FF2B5EF4-FFF2-40B4-BE49-F238E27FC236}">
                <a16:creationId xmlns:a16="http://schemas.microsoft.com/office/drawing/2014/main" id="{0029BF49-AA57-4494-BE1F-02F883D70E8F}"/>
              </a:ext>
            </a:extLst>
          </p:cNvPr>
          <p:cNvSpPr>
            <a:spLocks noGrp="1"/>
          </p:cNvSpPr>
          <p:nvPr>
            <p:ph type="title"/>
          </p:nvPr>
        </p:nvSpPr>
        <p:spPr/>
        <p:txBody>
          <a:bodyPr/>
          <a:lstStyle/>
          <a:p>
            <a:r>
              <a:rPr lang="en-US" dirty="0"/>
              <a:t>Evolution and Paradigms</a:t>
            </a:r>
          </a:p>
        </p:txBody>
      </p:sp>
    </p:spTree>
    <p:extLst>
      <p:ext uri="{BB962C8B-B14F-4D97-AF65-F5344CB8AC3E}">
        <p14:creationId xmlns:p14="http://schemas.microsoft.com/office/powerpoint/2010/main" val="4224136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98A77A-CEB2-4453-A1C3-6557D550E28B}"/>
              </a:ext>
            </a:extLst>
          </p:cNvPr>
          <p:cNvSpPr>
            <a:spLocks noGrp="1"/>
          </p:cNvSpPr>
          <p:nvPr>
            <p:ph idx="1"/>
          </p:nvPr>
        </p:nvSpPr>
        <p:spPr/>
        <p:txBody>
          <a:bodyPr>
            <a:normAutofit fontScale="92500" lnSpcReduction="20000"/>
          </a:bodyPr>
          <a:lstStyle/>
          <a:p>
            <a:r>
              <a:rPr lang="en-US" dirty="0"/>
              <a:t>The rationalist paradigm, which was common among theoretical computer scientists, defines computer science as a branch of mathematics, treats programs on a par with mathematical objects, and seeks certain, a priori knowledge about their ‘correctness’ by means of deductive reasoning.</a:t>
            </a:r>
          </a:p>
          <a:p>
            <a:r>
              <a:rPr lang="en-US" dirty="0"/>
              <a:t>The technocratic paradigm, promulgated mainly by software engineers, defines computer science as an engineering discipline, treats programs as mere data, and seeks probable, a posteriori knowledge about their reliability empirically using testing suites.</a:t>
            </a:r>
          </a:p>
          <a:p>
            <a:r>
              <a:rPr lang="en-US" dirty="0"/>
              <a:t>The scientific paradigm, prevalent in the branches of artificial intelligence, defines computer science as a natural (empirical) science, takes programs to be entities on a par with mental processes, and seeks a priori and a posteriori knowledge about them by combining formal deduction and scientific experimentation.</a:t>
            </a:r>
          </a:p>
        </p:txBody>
      </p:sp>
      <p:sp>
        <p:nvSpPr>
          <p:cNvPr id="6" name="Title 5">
            <a:extLst>
              <a:ext uri="{FF2B5EF4-FFF2-40B4-BE49-F238E27FC236}">
                <a16:creationId xmlns:a16="http://schemas.microsoft.com/office/drawing/2014/main" id="{0029BF49-AA57-4494-BE1F-02F883D70E8F}"/>
              </a:ext>
            </a:extLst>
          </p:cNvPr>
          <p:cNvSpPr>
            <a:spLocks noGrp="1"/>
          </p:cNvSpPr>
          <p:nvPr>
            <p:ph type="title"/>
          </p:nvPr>
        </p:nvSpPr>
        <p:spPr/>
        <p:txBody>
          <a:bodyPr/>
          <a:lstStyle/>
          <a:p>
            <a:r>
              <a:rPr lang="en-US" dirty="0"/>
              <a:t>Three Paradigms</a:t>
            </a:r>
          </a:p>
        </p:txBody>
      </p:sp>
    </p:spTree>
    <p:extLst>
      <p:ext uri="{BB962C8B-B14F-4D97-AF65-F5344CB8AC3E}">
        <p14:creationId xmlns:p14="http://schemas.microsoft.com/office/powerpoint/2010/main" val="3014242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98A77A-CEB2-4453-A1C3-6557D550E28B}"/>
              </a:ext>
            </a:extLst>
          </p:cNvPr>
          <p:cNvSpPr>
            <a:spLocks noGrp="1"/>
          </p:cNvSpPr>
          <p:nvPr>
            <p:ph idx="1"/>
          </p:nvPr>
        </p:nvSpPr>
        <p:spPr/>
        <p:txBody>
          <a:bodyPr>
            <a:normAutofit/>
          </a:bodyPr>
          <a:lstStyle/>
          <a:p>
            <a:r>
              <a:rPr lang="en-US" dirty="0"/>
              <a:t>Related areas include Information Systems (IS) and Information Technology (IT), which concentrate on more user-facing aspects of computing technologies, such as the social sciences.</a:t>
            </a:r>
          </a:p>
        </p:txBody>
      </p:sp>
      <p:sp>
        <p:nvSpPr>
          <p:cNvPr id="6" name="Title 5">
            <a:extLst>
              <a:ext uri="{FF2B5EF4-FFF2-40B4-BE49-F238E27FC236}">
                <a16:creationId xmlns:a16="http://schemas.microsoft.com/office/drawing/2014/main" id="{0029BF49-AA57-4494-BE1F-02F883D70E8F}"/>
              </a:ext>
            </a:extLst>
          </p:cNvPr>
          <p:cNvSpPr>
            <a:spLocks noGrp="1"/>
          </p:cNvSpPr>
          <p:nvPr>
            <p:ph type="title"/>
          </p:nvPr>
        </p:nvSpPr>
        <p:spPr/>
        <p:txBody>
          <a:bodyPr/>
          <a:lstStyle/>
          <a:p>
            <a:r>
              <a:rPr lang="en-US" dirty="0"/>
              <a:t>Subfields and Specializations</a:t>
            </a:r>
          </a:p>
        </p:txBody>
      </p:sp>
      <p:sp>
        <p:nvSpPr>
          <p:cNvPr id="5" name="Title 5">
            <a:extLst>
              <a:ext uri="{FF2B5EF4-FFF2-40B4-BE49-F238E27FC236}">
                <a16:creationId xmlns:a16="http://schemas.microsoft.com/office/drawing/2014/main" id="{95EDE5DA-0565-43A5-B432-F47D7A34E942}"/>
              </a:ext>
            </a:extLst>
          </p:cNvPr>
          <p:cNvSpPr txBox="1">
            <a:spLocks/>
          </p:cNvSpPr>
          <p:nvPr/>
        </p:nvSpPr>
        <p:spPr>
          <a:xfrm>
            <a:off x="1229885" y="2404387"/>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Challenges and Emerging Trends</a:t>
            </a:r>
          </a:p>
        </p:txBody>
      </p:sp>
      <p:sp>
        <p:nvSpPr>
          <p:cNvPr id="7" name="Content Placeholder 3">
            <a:extLst>
              <a:ext uri="{FF2B5EF4-FFF2-40B4-BE49-F238E27FC236}">
                <a16:creationId xmlns:a16="http://schemas.microsoft.com/office/drawing/2014/main" id="{8CD243D3-B9F0-4FB3-819A-D6150610CDD4}"/>
              </a:ext>
            </a:extLst>
          </p:cNvPr>
          <p:cNvSpPr txBox="1">
            <a:spLocks/>
          </p:cNvSpPr>
          <p:nvPr/>
        </p:nvSpPr>
        <p:spPr>
          <a:xfrm>
            <a:off x="1218883" y="3729949"/>
            <a:ext cx="10360501"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The evolution of the discipline has resulted in new challenges notably, that Software Engineering (SE) is primarily taught and Information Technology (IT) requires hands-on skills. As the blending of computing with communications have matured and mobile technology development trading off upon innovation continues, such as machine learning and artificial intelligence areas.</a:t>
            </a:r>
          </a:p>
        </p:txBody>
      </p:sp>
    </p:spTree>
    <p:extLst>
      <p:ext uri="{BB962C8B-B14F-4D97-AF65-F5344CB8AC3E}">
        <p14:creationId xmlns:p14="http://schemas.microsoft.com/office/powerpoint/2010/main" val="2648532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98A77A-CEB2-4453-A1C3-6557D550E28B}"/>
              </a:ext>
            </a:extLst>
          </p:cNvPr>
          <p:cNvSpPr>
            <a:spLocks noGrp="1"/>
          </p:cNvSpPr>
          <p:nvPr>
            <p:ph idx="1"/>
          </p:nvPr>
        </p:nvSpPr>
        <p:spPr>
          <a:xfrm>
            <a:off x="1675486" y="1905000"/>
            <a:ext cx="8837851" cy="3048000"/>
          </a:xfrm>
        </p:spPr>
        <p:txBody>
          <a:bodyPr>
            <a:noAutofit/>
          </a:bodyPr>
          <a:lstStyle/>
          <a:p>
            <a:pPr marL="0" indent="0" algn="ctr">
              <a:buNone/>
            </a:pPr>
            <a:r>
              <a:rPr lang="en-US" sz="3500" dirty="0"/>
              <a:t>This analysis provides a snapshot of how computer science as a discipline has evolved, its current state, and its impact on other fields. The presentation underlines the importance of a "disciplined mindset" in solving complex problems, which is a core aspect of the field.</a:t>
            </a:r>
          </a:p>
        </p:txBody>
      </p:sp>
    </p:spTree>
    <p:extLst>
      <p:ext uri="{BB962C8B-B14F-4D97-AF65-F5344CB8AC3E}">
        <p14:creationId xmlns:p14="http://schemas.microsoft.com/office/powerpoint/2010/main" val="3412177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26749" y="2578100"/>
            <a:ext cx="8735325" cy="1701800"/>
          </a:xfrm>
        </p:spPr>
        <p:txBody>
          <a:bodyPr>
            <a:noAutofit/>
          </a:bodyPr>
          <a:lstStyle/>
          <a:p>
            <a:pPr algn="ctr"/>
            <a:r>
              <a:rPr lang="en-US" sz="6000" dirty="0"/>
              <a:t>SECTION 4</a:t>
            </a:r>
          </a:p>
          <a:p>
            <a:pPr algn="ctr"/>
            <a:r>
              <a:rPr lang="en-US" sz="6000" dirty="0"/>
              <a:t>Get to know me</a:t>
            </a:r>
          </a:p>
        </p:txBody>
      </p:sp>
    </p:spTree>
    <p:extLst>
      <p:ext uri="{BB962C8B-B14F-4D97-AF65-F5344CB8AC3E}">
        <p14:creationId xmlns:p14="http://schemas.microsoft.com/office/powerpoint/2010/main" val="1749373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98A77A-CEB2-4453-A1C3-6557D550E28B}"/>
              </a:ext>
            </a:extLst>
          </p:cNvPr>
          <p:cNvSpPr>
            <a:spLocks noGrp="1"/>
          </p:cNvSpPr>
          <p:nvPr>
            <p:ph idx="1"/>
          </p:nvPr>
        </p:nvSpPr>
        <p:spPr>
          <a:xfrm>
            <a:off x="836612" y="381000"/>
            <a:ext cx="8077200" cy="3352800"/>
          </a:xfrm>
        </p:spPr>
        <p:txBody>
          <a:bodyPr>
            <a:noAutofit/>
          </a:bodyPr>
          <a:lstStyle/>
          <a:p>
            <a:r>
              <a:rPr lang="en-US" sz="2500" dirty="0"/>
              <a:t>I am Charles Andre </a:t>
            </a:r>
            <a:r>
              <a:rPr lang="en-US" sz="2500" dirty="0" err="1"/>
              <a:t>Siaton</a:t>
            </a:r>
            <a:r>
              <a:rPr lang="en-US" sz="2500" dirty="0"/>
              <a:t>, 19 years of age and graduated at University of Cebu – Main Campus</a:t>
            </a:r>
          </a:p>
          <a:p>
            <a:r>
              <a:rPr lang="en-US" sz="2500" dirty="0"/>
              <a:t>I’m fond of singing and dancing, and I also love playing games online.</a:t>
            </a:r>
          </a:p>
          <a:p>
            <a:r>
              <a:rPr lang="en-US" sz="2500" dirty="0"/>
              <a:t>I chose to enroll in BS Information Technology primarily because I am very interested in computers</a:t>
            </a:r>
          </a:p>
        </p:txBody>
      </p:sp>
      <p:sp>
        <p:nvSpPr>
          <p:cNvPr id="5" name="Content Placeholder 3">
            <a:extLst>
              <a:ext uri="{FF2B5EF4-FFF2-40B4-BE49-F238E27FC236}">
                <a16:creationId xmlns:a16="http://schemas.microsoft.com/office/drawing/2014/main" id="{AE2BA48B-95D9-4651-A9BE-68D7F1EC3F88}"/>
              </a:ext>
            </a:extLst>
          </p:cNvPr>
          <p:cNvSpPr txBox="1">
            <a:spLocks/>
          </p:cNvSpPr>
          <p:nvPr/>
        </p:nvSpPr>
        <p:spPr>
          <a:xfrm>
            <a:off x="6018212" y="5410200"/>
            <a:ext cx="6019800" cy="1360336"/>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r">
              <a:buNone/>
            </a:pPr>
            <a:r>
              <a:rPr lang="en-US" sz="2500" dirty="0"/>
              <a:t>Fun Fact about myself</a:t>
            </a:r>
          </a:p>
          <a:p>
            <a:pPr marL="0" indent="0" algn="r">
              <a:buNone/>
            </a:pPr>
            <a:r>
              <a:rPr lang="en-US" sz="2500" dirty="0"/>
              <a:t>I’m a big fan of SB19 and recently got the chance to dance with one of their members</a:t>
            </a:r>
          </a:p>
        </p:txBody>
      </p:sp>
      <p:pic>
        <p:nvPicPr>
          <p:cNvPr id="7170" name="Picture 2">
            <a:extLst>
              <a:ext uri="{FF2B5EF4-FFF2-40B4-BE49-F238E27FC236}">
                <a16:creationId xmlns:a16="http://schemas.microsoft.com/office/drawing/2014/main" id="{FADAA63C-3611-4D1B-AB41-6A31462BDD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9991" y="2974097"/>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8631F6A-307E-4A1F-855C-406443D5B5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012" y="2971800"/>
            <a:ext cx="2519195" cy="25191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EEEE4A8-9CF4-497D-A162-C7FF6EA6D1FC}"/>
              </a:ext>
            </a:extLst>
          </p:cNvPr>
          <p:cNvPicPr>
            <a:picLocks noChangeAspect="1"/>
          </p:cNvPicPr>
          <p:nvPr/>
        </p:nvPicPr>
        <p:blipFill>
          <a:blip r:embed="rId4"/>
          <a:stretch>
            <a:fillRect/>
          </a:stretch>
        </p:blipFill>
        <p:spPr>
          <a:xfrm>
            <a:off x="3660607" y="3729205"/>
            <a:ext cx="2519195" cy="2519195"/>
          </a:xfrm>
          <a:prstGeom prst="rect">
            <a:avLst/>
          </a:prstGeom>
        </p:spPr>
      </p:pic>
      <p:pic>
        <p:nvPicPr>
          <p:cNvPr id="9" name="Picture 8">
            <a:extLst>
              <a:ext uri="{FF2B5EF4-FFF2-40B4-BE49-F238E27FC236}">
                <a16:creationId xmlns:a16="http://schemas.microsoft.com/office/drawing/2014/main" id="{CB84F531-0529-4449-AF97-0D9A14CDE364}"/>
              </a:ext>
            </a:extLst>
          </p:cNvPr>
          <p:cNvPicPr>
            <a:picLocks noChangeAspect="1"/>
          </p:cNvPicPr>
          <p:nvPr/>
        </p:nvPicPr>
        <p:blipFill>
          <a:blip r:embed="rId5"/>
          <a:stretch>
            <a:fillRect/>
          </a:stretch>
        </p:blipFill>
        <p:spPr>
          <a:xfrm>
            <a:off x="6470817" y="2819400"/>
            <a:ext cx="2519195" cy="2519195"/>
          </a:xfrm>
          <a:prstGeom prst="rect">
            <a:avLst/>
          </a:prstGeom>
        </p:spPr>
      </p:pic>
    </p:spTree>
    <p:extLst>
      <p:ext uri="{BB962C8B-B14F-4D97-AF65-F5344CB8AC3E}">
        <p14:creationId xmlns:p14="http://schemas.microsoft.com/office/powerpoint/2010/main" val="3253296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26749" y="2578100"/>
            <a:ext cx="8735325" cy="1701800"/>
          </a:xfrm>
        </p:spPr>
        <p:txBody>
          <a:bodyPr>
            <a:noAutofit/>
          </a:bodyPr>
          <a:lstStyle/>
          <a:p>
            <a:pPr algn="ctr"/>
            <a:r>
              <a:rPr lang="en-US" sz="6000" dirty="0"/>
              <a:t>SECTION 5</a:t>
            </a:r>
          </a:p>
          <a:p>
            <a:pPr algn="ctr"/>
            <a:r>
              <a:rPr lang="en-US" sz="6000" dirty="0"/>
              <a:t>REFERENCES</a:t>
            </a:r>
          </a:p>
        </p:txBody>
      </p:sp>
    </p:spTree>
    <p:extLst>
      <p:ext uri="{BB962C8B-B14F-4D97-AF65-F5344CB8AC3E}">
        <p14:creationId xmlns:p14="http://schemas.microsoft.com/office/powerpoint/2010/main" val="1078595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26749" y="2190750"/>
            <a:ext cx="8735325" cy="2476500"/>
          </a:xfrm>
        </p:spPr>
        <p:txBody>
          <a:bodyPr>
            <a:noAutofit/>
          </a:bodyPr>
          <a:lstStyle/>
          <a:p>
            <a:pPr algn="ctr"/>
            <a:r>
              <a:rPr lang="en-US" sz="6000" dirty="0"/>
              <a:t>Section 1:</a:t>
            </a:r>
          </a:p>
          <a:p>
            <a:pPr algn="ctr"/>
            <a:r>
              <a:rPr lang="en-US" sz="6000" dirty="0"/>
              <a:t>COMPUTER SCIENCE AS A DISCIPLINE</a:t>
            </a:r>
          </a:p>
        </p:txBody>
      </p:sp>
    </p:spTree>
    <p:extLst>
      <p:ext uri="{BB962C8B-B14F-4D97-AF65-F5344CB8AC3E}">
        <p14:creationId xmlns:p14="http://schemas.microsoft.com/office/powerpoint/2010/main" val="54217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98A77A-CEB2-4453-A1C3-6557D550E28B}"/>
              </a:ext>
            </a:extLst>
          </p:cNvPr>
          <p:cNvSpPr>
            <a:spLocks noGrp="1"/>
          </p:cNvSpPr>
          <p:nvPr>
            <p:ph idx="1"/>
          </p:nvPr>
        </p:nvSpPr>
        <p:spPr>
          <a:xfrm>
            <a:off x="912812" y="228600"/>
            <a:ext cx="10287000" cy="6553200"/>
          </a:xfrm>
        </p:spPr>
        <p:txBody>
          <a:bodyPr>
            <a:noAutofit/>
          </a:bodyPr>
          <a:lstStyle/>
          <a:p>
            <a:pPr algn="just"/>
            <a:r>
              <a:rPr lang="en-US" sz="1600" dirty="0"/>
              <a:t>Blum, A., Hopcroft, J., &amp; Kannan, R. (2020). Foundations of data science. https://doi.org/10.1017/9781108755528 </a:t>
            </a:r>
          </a:p>
          <a:p>
            <a:pPr algn="just"/>
            <a:r>
              <a:rPr lang="en-US" sz="1600" dirty="0"/>
              <a:t>Cerf, V. G. (2016). Computer science in the curriculum. Communications of the ACM, 59(3), 7. https://doi.org/10.1145/2889282 </a:t>
            </a:r>
          </a:p>
          <a:p>
            <a:pPr algn="just"/>
            <a:r>
              <a:rPr lang="en-US" sz="1600" dirty="0"/>
              <a:t>De Castro Andrade, R. M., De Sousa Santos, I., De Araújo, I. L., </a:t>
            </a:r>
            <a:r>
              <a:rPr lang="en-US" sz="1600" dirty="0" err="1"/>
              <a:t>Aragão</a:t>
            </a:r>
            <a:r>
              <a:rPr lang="en-US" sz="1600" dirty="0"/>
              <a:t>, B. S., &amp; </a:t>
            </a:r>
            <a:r>
              <a:rPr lang="en-US" sz="1600" dirty="0" err="1"/>
              <a:t>Siewerdt</a:t>
            </a:r>
            <a:r>
              <a:rPr lang="en-US" sz="1600" dirty="0"/>
              <a:t>, F. (2017). Retrospective for the Last 10 years of Teaching Software Engineering in UFC’s Computer Department. Brazilian Symposium on Software Engineering. https://doi.org/10.1145/3131151.3131179 </a:t>
            </a:r>
          </a:p>
          <a:p>
            <a:pPr algn="just"/>
            <a:r>
              <a:rPr lang="en-US" sz="1600" dirty="0" err="1"/>
              <a:t>Fiala</a:t>
            </a:r>
            <a:r>
              <a:rPr lang="en-US" sz="1600" dirty="0"/>
              <a:t>, D., &amp; </a:t>
            </a:r>
            <a:r>
              <a:rPr lang="en-US" sz="1600" dirty="0" err="1"/>
              <a:t>Tutoky</a:t>
            </a:r>
            <a:r>
              <a:rPr lang="en-US" sz="1600" dirty="0"/>
              <a:t>, G. (2017). Computer Science Papers in Web of Science: A Bibliometric Analysis. Publications, 5(4), 23. https://doi.org/10.3390/publications5040023 </a:t>
            </a:r>
          </a:p>
          <a:p>
            <a:pPr algn="just"/>
            <a:r>
              <a:rPr lang="en-US" sz="1600" dirty="0" err="1"/>
              <a:t>Kroeze</a:t>
            </a:r>
            <a:r>
              <a:rPr lang="en-US" sz="1600" dirty="0"/>
              <a:t>, J. H. (2019). Is the Philosophy of the Information Systems Discipline Informed by the Arts and Humanities? </a:t>
            </a:r>
            <a:r>
              <a:rPr lang="en-US" sz="1600" dirty="0" err="1"/>
              <a:t>Phronimon</a:t>
            </a:r>
            <a:r>
              <a:rPr lang="en-US" sz="1600" dirty="0"/>
              <a:t>, 20. https://doi.org/10.25159/2413-3086/4898 </a:t>
            </a:r>
          </a:p>
          <a:p>
            <a:pPr algn="just"/>
            <a:r>
              <a:rPr lang="en-US" sz="1600" dirty="0"/>
              <a:t>Li, X. G. (2014). Research on the development and applications of computer science and technology. Advanced Materials Research, 926–930, 2406–2409. https://doi.org/10.4028/www.scientific.net/amr.926-930.2406 </a:t>
            </a:r>
          </a:p>
          <a:p>
            <a:pPr algn="just"/>
            <a:r>
              <a:rPr lang="en-US" sz="1600" dirty="0"/>
              <a:t>Montag, C., Duke, É., &amp; </a:t>
            </a:r>
            <a:r>
              <a:rPr lang="en-US" sz="1600" dirty="0" err="1"/>
              <a:t>Markowetz</a:t>
            </a:r>
            <a:r>
              <a:rPr lang="en-US" sz="1600" dirty="0"/>
              <a:t>, A. (2016). Toward </a:t>
            </a:r>
            <a:r>
              <a:rPr lang="en-US" sz="1600" dirty="0" err="1"/>
              <a:t>Psychoinformatics</a:t>
            </a:r>
            <a:r>
              <a:rPr lang="en-US" sz="1600" dirty="0"/>
              <a:t>: Computer Science Meets Psychology. Computational and Mathematical Methods in Medicine, 2016, 1–10. https://doi.org/10.1155/2016/2983685 </a:t>
            </a:r>
          </a:p>
          <a:p>
            <a:pPr algn="just"/>
            <a:r>
              <a:rPr lang="en-US" sz="1600" dirty="0"/>
              <a:t>Raji, I. D., </a:t>
            </a:r>
            <a:r>
              <a:rPr lang="en-US" sz="1600" dirty="0" err="1"/>
              <a:t>Scheuerman</a:t>
            </a:r>
            <a:r>
              <a:rPr lang="en-US" sz="1600" dirty="0"/>
              <a:t>, M. K., &amp; </a:t>
            </a:r>
            <a:r>
              <a:rPr lang="en-US" sz="1600" dirty="0" err="1"/>
              <a:t>Amironesei</a:t>
            </a:r>
            <a:r>
              <a:rPr lang="en-US" sz="1600" dirty="0"/>
              <a:t>, R. (2021). You Can’t Sit With Us. </a:t>
            </a:r>
            <a:r>
              <a:rPr lang="en-US" sz="1600" dirty="0" err="1"/>
              <a:t>FAccT</a:t>
            </a:r>
            <a:r>
              <a:rPr lang="en-US" sz="1600" dirty="0"/>
              <a:t> ’21: Proceedings of the 2021 ACM Conference on Fairness, Accountability, and Transparency. https://doi.org/10.1145/3442188.3445914 </a:t>
            </a:r>
          </a:p>
          <a:p>
            <a:pPr algn="just"/>
            <a:r>
              <a:rPr lang="en-US" sz="1600" dirty="0"/>
              <a:t>Said, H. (2016). Rethinking IT education. ACM Inroads, 7(1), 34–37. https://doi.org/10.1145/2838737 </a:t>
            </a:r>
          </a:p>
          <a:p>
            <a:pPr algn="just"/>
            <a:r>
              <a:rPr lang="en-US" sz="1600" dirty="0" err="1"/>
              <a:t>Seiradakis</a:t>
            </a:r>
            <a:r>
              <a:rPr lang="en-US" sz="1600" dirty="0"/>
              <a:t>, E. V. (2023). MACROSTRUCTURES AND RHETORICAL MOVES IN COMPUTER ENGINEERING RESEARCH ARTICLES. European Journal of Foreign Language Teaching, 7(1). https://doi.org/10.46827/ejfl.v7i1.4639</a:t>
            </a:r>
            <a:endParaRPr lang="en-US" sz="2500" dirty="0"/>
          </a:p>
        </p:txBody>
      </p:sp>
    </p:spTree>
    <p:extLst>
      <p:ext uri="{BB962C8B-B14F-4D97-AF65-F5344CB8AC3E}">
        <p14:creationId xmlns:p14="http://schemas.microsoft.com/office/powerpoint/2010/main" val="2730907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Computer Science?</a:t>
            </a:r>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p:txBody>
          <a:bodyPr>
            <a:normAutofit fontScale="92500" lnSpcReduction="10000"/>
          </a:bodyPr>
          <a:lstStyle/>
          <a:p>
            <a:pPr marL="0" indent="0" algn="just">
              <a:buNone/>
            </a:pPr>
            <a:r>
              <a:rPr lang="en-US" dirty="0"/>
              <a:t>Computer science (abbreviated CS or </a:t>
            </a:r>
            <a:r>
              <a:rPr lang="en-US" dirty="0" err="1"/>
              <a:t>CompSci</a:t>
            </a:r>
            <a:r>
              <a:rPr lang="en-US" dirty="0"/>
              <a:t>) is the scientific and practical approach to computation and its applications. It is the systematic study of the feasibility, structure, expression, and mechanization of the methodical processes (or algorithms) that underlie the acquisition, representation, processing, storage, communication of, and access to information, whether such information is encoded in bits and bytes in a computer memory or transcribed engines and protein structures in a human cell. A computer scientist specializes in the theory of computation and the design of computational systems. Its subfields can be divided into a variety of theoretical and practical disciplines. The computational complexity theory which explores the fundamental properties of computational and intractable problems, are highly abstract, while fields such as computer graphics emphasize real-world visual applications.</a:t>
            </a:r>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1" y="6584946"/>
            <a:ext cx="12188825" cy="273054"/>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a:effectLst/>
                <a:latin typeface="gg sans"/>
              </a:rPr>
              <a:t>Li, X. G. (2014). Research on the development and applications of computer science and technology. Advanced Materials Research, 926–930, 2406–2409.</a:t>
            </a:r>
            <a:endParaRPr lang="en-US" sz="1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Computer Science as a Discipline?</a:t>
            </a:r>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p:txBody>
          <a:bodyPr/>
          <a:lstStyle/>
          <a:p>
            <a:pPr marL="0" indent="0" algn="just">
              <a:buNone/>
            </a:pPr>
            <a:r>
              <a:rPr lang="en-US" dirty="0"/>
              <a:t>Computer science is a well-established, dynamic, and continually evolving research field that, despite its relatively recent origins, achieved a major breakthrough only some fifty years ago. Today, it has grown into a highly interdisciplinary scientific domain, with significant overlaps and collaborations with fields such as mathematics, physics, and even biology, reflecting its broad and impactful influence across various disciplines.</a:t>
            </a:r>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0" y="6584946"/>
            <a:ext cx="6780212" cy="273054"/>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err="1">
                <a:effectLst/>
                <a:latin typeface="gg sans"/>
              </a:rPr>
              <a:t>Fiala</a:t>
            </a:r>
            <a:r>
              <a:rPr lang="en-US" sz="1050" b="0" i="0" dirty="0">
                <a:effectLst/>
                <a:latin typeface="gg sans"/>
              </a:rPr>
              <a:t>, D., &amp; </a:t>
            </a:r>
            <a:r>
              <a:rPr lang="en-US" sz="1050" b="0" i="0" dirty="0" err="1">
                <a:effectLst/>
                <a:latin typeface="gg sans"/>
              </a:rPr>
              <a:t>Tutoky</a:t>
            </a:r>
            <a:r>
              <a:rPr lang="en-US" sz="1050" b="0" i="0" dirty="0">
                <a:effectLst/>
                <a:latin typeface="gg sans"/>
              </a:rPr>
              <a:t>, G. (2017). Computer Science Papers in Web of Science: A Bibliometric Analysis. Publications, 5(4), 23. </a:t>
            </a:r>
            <a:endParaRPr lang="en-US" sz="1800" dirty="0"/>
          </a:p>
        </p:txBody>
      </p:sp>
    </p:spTree>
    <p:extLst>
      <p:ext uri="{BB962C8B-B14F-4D97-AF65-F5344CB8AC3E}">
        <p14:creationId xmlns:p14="http://schemas.microsoft.com/office/powerpoint/2010/main" val="87820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Computer Science as a Discipline?</a:t>
            </a:r>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p:txBody>
          <a:bodyPr/>
          <a:lstStyle/>
          <a:p>
            <a:pPr marL="0" indent="0" algn="just">
              <a:buNone/>
            </a:pPr>
            <a:r>
              <a:rPr lang="en-US" dirty="0"/>
              <a:t>"Computer Science as Discipline" refers to a way of thinking that involves problem-solving, analysis, and integration of solutions. These skills are valuable across many disciplines beyond just computer science, including engineering, scientific research, business, and even politics. Computer science is not just about programming, but rather a "disciplined mind-set" that can be applied to a broad range of design and implementation problems.</a:t>
            </a:r>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1" y="6584946"/>
            <a:ext cx="12188825" cy="273054"/>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a:effectLst/>
                <a:latin typeface="gg sans"/>
              </a:rPr>
              <a:t>Cerf, V. G. (2016). Computer science in the curriculum. Communications of the ACM, 59(3), 7.</a:t>
            </a:r>
            <a:endParaRPr lang="en-US" sz="1800" dirty="0"/>
          </a:p>
        </p:txBody>
      </p:sp>
    </p:spTree>
    <p:extLst>
      <p:ext uri="{BB962C8B-B14F-4D97-AF65-F5344CB8AC3E}">
        <p14:creationId xmlns:p14="http://schemas.microsoft.com/office/powerpoint/2010/main" val="366799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T</a:t>
            </a:r>
            <a:r>
              <a:rPr lang="en-US" b="0" i="0" dirty="0">
                <a:effectLst/>
                <a:latin typeface="gg sans"/>
              </a:rPr>
              <a:t>hree </a:t>
            </a:r>
            <a:r>
              <a:rPr lang="en-US" dirty="0">
                <a:latin typeface="gg sans"/>
              </a:rPr>
              <a:t>M</a:t>
            </a:r>
            <a:r>
              <a:rPr lang="en-US" b="0" i="0" dirty="0">
                <a:effectLst/>
                <a:latin typeface="gg sans"/>
              </a:rPr>
              <a:t>ain </a:t>
            </a:r>
            <a:r>
              <a:rPr lang="en-US" dirty="0">
                <a:latin typeface="gg sans"/>
              </a:rPr>
              <a:t>P</a:t>
            </a:r>
            <a:r>
              <a:rPr lang="en-US" b="0" i="0" dirty="0">
                <a:effectLst/>
                <a:latin typeface="gg sans"/>
              </a:rPr>
              <a:t>aradigms</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p:txBody>
          <a:bodyPr/>
          <a:lstStyle/>
          <a:p>
            <a:pPr marL="0" indent="0" algn="just">
              <a:buNone/>
            </a:pPr>
            <a:r>
              <a:rPr lang="en-US" b="0" i="0" dirty="0">
                <a:effectLst/>
                <a:latin typeface="gg sans"/>
              </a:rPr>
              <a:t>Computer Science as a Discipline is characterized by three main paradigms: the technocratic, rationalist, and scientific paradigms. These paradigms shape the values, attitudes, and practices within computer science education and the field more broadly, with a heavy emphasis on technical, mathematical, and engineering-oriented approaches over more human-centered considerations.</a:t>
            </a:r>
            <a:endParaRPr lang="en-US" dirty="0"/>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0" y="6584946"/>
            <a:ext cx="9828212" cy="27305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a:effectLst/>
                <a:latin typeface="gg sans"/>
              </a:rPr>
              <a:t>Raji, I. D., </a:t>
            </a:r>
            <a:r>
              <a:rPr lang="en-US" sz="1050" b="0" i="0" dirty="0" err="1">
                <a:effectLst/>
                <a:latin typeface="gg sans"/>
              </a:rPr>
              <a:t>Scheuerman</a:t>
            </a:r>
            <a:r>
              <a:rPr lang="en-US" sz="1050" b="0" i="0" dirty="0">
                <a:effectLst/>
                <a:latin typeface="gg sans"/>
              </a:rPr>
              <a:t>, M. K., &amp; </a:t>
            </a:r>
            <a:r>
              <a:rPr lang="en-US" sz="1050" b="0" i="0" dirty="0" err="1">
                <a:effectLst/>
                <a:latin typeface="gg sans"/>
              </a:rPr>
              <a:t>Amironesei</a:t>
            </a:r>
            <a:r>
              <a:rPr lang="en-US" sz="1050" b="0" i="0" dirty="0">
                <a:effectLst/>
                <a:latin typeface="gg sans"/>
              </a:rPr>
              <a:t>, R. (2021). You Can’t Sit With Us. </a:t>
            </a:r>
            <a:r>
              <a:rPr lang="en-US" sz="1050" b="0" i="0" dirty="0" err="1">
                <a:effectLst/>
                <a:latin typeface="gg sans"/>
              </a:rPr>
              <a:t>FAccT</a:t>
            </a:r>
            <a:r>
              <a:rPr lang="en-US" sz="1050" b="0" i="0" dirty="0">
                <a:effectLst/>
                <a:latin typeface="gg sans"/>
              </a:rPr>
              <a:t> ’21: Proceedings of the 2021 ACM Conference on Fairness, Accountability, and Transparency.</a:t>
            </a:r>
            <a:endParaRPr lang="en-US" sz="1050" dirty="0"/>
          </a:p>
        </p:txBody>
      </p:sp>
    </p:spTree>
    <p:extLst>
      <p:ext uri="{BB962C8B-B14F-4D97-AF65-F5344CB8AC3E}">
        <p14:creationId xmlns:p14="http://schemas.microsoft.com/office/powerpoint/2010/main" val="103775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gg sans"/>
              </a:rPr>
              <a:t>Algorithms and Big Data in Mobile Computing</a:t>
            </a:r>
            <a:endParaRPr lang="en-US" dirty="0"/>
          </a:p>
        </p:txBody>
      </p:sp>
      <p:sp>
        <p:nvSpPr>
          <p:cNvPr id="3" name="Content Placeholder 2">
            <a:extLst>
              <a:ext uri="{FF2B5EF4-FFF2-40B4-BE49-F238E27FC236}">
                <a16:creationId xmlns:a16="http://schemas.microsoft.com/office/drawing/2014/main" id="{F851CBFF-3B50-4FBB-9B7E-69C6D72E9944}"/>
              </a:ext>
            </a:extLst>
          </p:cNvPr>
          <p:cNvSpPr>
            <a:spLocks noGrp="1"/>
          </p:cNvSpPr>
          <p:nvPr>
            <p:ph idx="1"/>
          </p:nvPr>
        </p:nvSpPr>
        <p:spPr/>
        <p:txBody>
          <a:bodyPr/>
          <a:lstStyle/>
          <a:p>
            <a:pPr marL="0" indent="0" algn="just">
              <a:buNone/>
            </a:pPr>
            <a:r>
              <a:rPr lang="en-US" b="0" i="0" dirty="0">
                <a:effectLst/>
                <a:latin typeface="gg sans"/>
              </a:rPr>
              <a:t>Computer Science as a discipline is primarily defined by its focus on the implementation of algorithms using computers and similar computational devices. This field is particularly concerned with how these algorithms can be put to work effectively on every platform, even on the mobile device, for processing and analyzing large volumes of information popularly known as 'Big Data'. As such, the ability to harvest and analyze Big Data through mobile technology has recently grown to become a critical part of computer science that pushes big changes in machine learning, artificial intelligence, and data-driven decisions.</a:t>
            </a:r>
            <a:endParaRPr lang="en-US" dirty="0"/>
          </a:p>
        </p:txBody>
      </p:sp>
      <p:sp>
        <p:nvSpPr>
          <p:cNvPr id="6" name="Title 1">
            <a:extLst>
              <a:ext uri="{FF2B5EF4-FFF2-40B4-BE49-F238E27FC236}">
                <a16:creationId xmlns:a16="http://schemas.microsoft.com/office/drawing/2014/main" id="{D50C6B5D-E3E8-4D5D-93DB-7EDAD9560AF9}"/>
              </a:ext>
            </a:extLst>
          </p:cNvPr>
          <p:cNvSpPr txBox="1">
            <a:spLocks/>
          </p:cNvSpPr>
          <p:nvPr/>
        </p:nvSpPr>
        <p:spPr>
          <a:xfrm>
            <a:off x="-1" y="6584946"/>
            <a:ext cx="12188826" cy="27305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1050" b="0" i="0" dirty="0">
                <a:effectLst/>
                <a:latin typeface="gg sans"/>
              </a:rPr>
              <a:t>Montag, C., Duke, É., &amp; </a:t>
            </a:r>
            <a:r>
              <a:rPr lang="en-US" sz="1050" b="0" i="0" dirty="0" err="1">
                <a:effectLst/>
                <a:latin typeface="gg sans"/>
              </a:rPr>
              <a:t>Markowetz</a:t>
            </a:r>
            <a:r>
              <a:rPr lang="en-US" sz="1050" b="0" i="0" dirty="0">
                <a:effectLst/>
                <a:latin typeface="gg sans"/>
              </a:rPr>
              <a:t>, A. (2016). Toward </a:t>
            </a:r>
            <a:r>
              <a:rPr lang="en-US" sz="1050" b="0" i="0" dirty="0" err="1">
                <a:effectLst/>
                <a:latin typeface="gg sans"/>
              </a:rPr>
              <a:t>Psychoinformatics</a:t>
            </a:r>
            <a:r>
              <a:rPr lang="en-US" sz="1050" b="0" i="0" dirty="0">
                <a:effectLst/>
                <a:latin typeface="gg sans"/>
              </a:rPr>
              <a:t>: Computer Science Meets Psychology. Computational and Mathematical Methods in Medicine, 2016, 1–10.</a:t>
            </a:r>
            <a:endParaRPr lang="en-US" sz="1050" dirty="0"/>
          </a:p>
        </p:txBody>
      </p:sp>
    </p:spTree>
    <p:extLst>
      <p:ext uri="{BB962C8B-B14F-4D97-AF65-F5344CB8AC3E}">
        <p14:creationId xmlns:p14="http://schemas.microsoft.com/office/powerpoint/2010/main" val="291996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26749" y="2184400"/>
            <a:ext cx="8735325" cy="2489200"/>
          </a:xfrm>
        </p:spPr>
        <p:txBody>
          <a:bodyPr>
            <a:noAutofit/>
          </a:bodyPr>
          <a:lstStyle/>
          <a:p>
            <a:pPr algn="ctr"/>
            <a:r>
              <a:rPr lang="en-US" sz="6000" dirty="0"/>
              <a:t>SECTION 2</a:t>
            </a:r>
          </a:p>
          <a:p>
            <a:pPr algn="ctr"/>
            <a:r>
              <a:rPr lang="en-US" sz="6000" dirty="0"/>
              <a:t>5 Computing Disciplines &amp; Majors</a:t>
            </a:r>
          </a:p>
        </p:txBody>
      </p:sp>
    </p:spTree>
    <p:extLst>
      <p:ext uri="{BB962C8B-B14F-4D97-AF65-F5344CB8AC3E}">
        <p14:creationId xmlns:p14="http://schemas.microsoft.com/office/powerpoint/2010/main" val="139452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335</TotalTime>
  <Words>2672</Words>
  <Application>Microsoft Office PowerPoint</Application>
  <PresentationFormat>Custom</PresentationFormat>
  <Paragraphs>95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gg sans</vt:lpstr>
      <vt:lpstr>Tech 16x9</vt:lpstr>
      <vt:lpstr>PORTFOLIO #1</vt:lpstr>
      <vt:lpstr>Table of Content</vt:lpstr>
      <vt:lpstr>PowerPoint Presentation</vt:lpstr>
      <vt:lpstr>What is Computer Science?</vt:lpstr>
      <vt:lpstr>What is Computer Science as a Discipline?</vt:lpstr>
      <vt:lpstr>What is Computer Science as a Discipline?</vt:lpstr>
      <vt:lpstr>Three Main Paradigms</vt:lpstr>
      <vt:lpstr>Algorithms and Big Data in Mobile Computing</vt:lpstr>
      <vt:lpstr>PowerPoint Presentation</vt:lpstr>
      <vt:lpstr>Computer Engineering</vt:lpstr>
      <vt:lpstr>Computer Engineering Areas of Interest</vt:lpstr>
      <vt:lpstr>Computer Science</vt:lpstr>
      <vt:lpstr>Computer Science Areas of Interest</vt:lpstr>
      <vt:lpstr>Information Systems</vt:lpstr>
      <vt:lpstr>Information Systems Areas of Interest</vt:lpstr>
      <vt:lpstr>Information Technology</vt:lpstr>
      <vt:lpstr>Information Technology Areas of Interest</vt:lpstr>
      <vt:lpstr>Software Engineering</vt:lpstr>
      <vt:lpstr>Software Engineering Areas of Interest</vt:lpstr>
      <vt:lpstr>PowerPoint Presentation</vt:lpstr>
      <vt:lpstr>Scope and Definition</vt:lpstr>
      <vt:lpstr>Historical Context</vt:lpstr>
      <vt:lpstr>Evolution and Paradigms</vt:lpstr>
      <vt:lpstr>Three Paradigms</vt:lpstr>
      <vt:lpstr>Subfields and Specializations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#1</dc:title>
  <dc:creator>Charles Andre</dc:creator>
  <cp:lastModifiedBy>Charles Andre</cp:lastModifiedBy>
  <cp:revision>2</cp:revision>
  <dcterms:created xsi:type="dcterms:W3CDTF">2024-08-29T16:17:30Z</dcterms:created>
  <dcterms:modified xsi:type="dcterms:W3CDTF">2024-08-30T09:39:34Z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