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78" r:id="rId7"/>
    <p:sldId id="286" r:id="rId8"/>
    <p:sldId id="287" r:id="rId9"/>
    <p:sldId id="288" r:id="rId10"/>
    <p:sldId id="289" r:id="rId11"/>
    <p:sldId id="290" r:id="rId12"/>
    <p:sldId id="279" r:id="rId13"/>
    <p:sldId id="281" r:id="rId14"/>
    <p:sldId id="291" r:id="rId15"/>
    <p:sldId id="292" r:id="rId16"/>
    <p:sldId id="293" r:id="rId17"/>
    <p:sldId id="294" r:id="rId18"/>
    <p:sldId id="280" r:id="rId19"/>
    <p:sldId id="282" r:id="rId20"/>
    <p:sldId id="295" r:id="rId21"/>
    <p:sldId id="266" r:id="rId22"/>
    <p:sldId id="283" r:id="rId23"/>
    <p:sldId id="271" r:id="rId24"/>
    <p:sldId id="296" r:id="rId25"/>
    <p:sldId id="29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0655" autoAdjust="0"/>
  </p:normalViewPr>
  <p:slideViewPr>
    <p:cSldViewPr snapToGrid="0">
      <p:cViewPr varScale="1">
        <p:scale>
          <a:sx n="120" d="100"/>
          <a:sy n="120" d="100"/>
        </p:scale>
        <p:origin x="174" y="9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9/8/2024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1430954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618213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581399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236737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0661440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8593078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10568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840986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2495993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dirty="0"/>
          </a:p>
        </p:txBody>
      </p:sp>
    </p:spTree>
    <p:extLst>
      <p:ext uri="{BB962C8B-B14F-4D97-AF65-F5344CB8AC3E}">
        <p14:creationId xmlns:p14="http://schemas.microsoft.com/office/powerpoint/2010/main" val="1629613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89829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565341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977148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546924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466552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090324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jfif"/><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435970" y="3719403"/>
            <a:ext cx="6756030" cy="3200400"/>
          </a:xfrm>
        </p:spPr>
        <p:txBody>
          <a:bodyPr anchor="ctr"/>
          <a:lstStyle/>
          <a:p>
            <a:pPr algn="l"/>
            <a:r>
              <a:rPr lang="en-US" b="0" i="0" dirty="0">
                <a:solidFill>
                  <a:srgbClr val="2D3B45"/>
                </a:solidFill>
                <a:effectLst/>
                <a:latin typeface="Lato Extended"/>
              </a:rPr>
              <a:t>Portfolio#2</a:t>
            </a:r>
            <a:br>
              <a:rPr lang="en-US" b="0" i="0" dirty="0">
                <a:solidFill>
                  <a:srgbClr val="2D3B45"/>
                </a:solidFill>
                <a:effectLst/>
                <a:latin typeface="Lato Extended"/>
              </a:rPr>
            </a:br>
            <a:r>
              <a:rPr lang="en-US" b="0" i="0" dirty="0">
                <a:solidFill>
                  <a:srgbClr val="2D3B45"/>
                </a:solidFill>
                <a:effectLst/>
                <a:latin typeface="Lato Extended"/>
              </a:rPr>
              <a:t>Data, Information, and Information Systems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820849"/>
            <a:ext cx="8308520" cy="528972"/>
          </a:xfrm>
        </p:spPr>
        <p:txBody>
          <a:bodyPr/>
          <a:lstStyle/>
          <a:p>
            <a:r>
              <a:rPr lang="en-US" dirty="0"/>
              <a:t>What are information systems?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349821"/>
            <a:ext cx="8420100" cy="4006528"/>
          </a:xfrm>
        </p:spPr>
        <p:txBody>
          <a:bodyPr>
            <a:normAutofit/>
          </a:bodyPr>
          <a:lstStyle/>
          <a:p>
            <a:r>
              <a:rPr lang="en-US" dirty="0"/>
              <a:t>Information Systems are defined as a set of services that create a workflow of information directed to specific groups and members, allowing individuals to share ideas and talents with others and carry out tasks efficiently and effectively. Information Systems also revolve around creating information useful to users, and in some cases creating knowledge, with management of information and/or knowledge being part of their functionalities.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15" name="Text Placeholder 2">
            <a:extLst>
              <a:ext uri="{FF2B5EF4-FFF2-40B4-BE49-F238E27FC236}">
                <a16:creationId xmlns:a16="http://schemas.microsoft.com/office/drawing/2014/main" id="{B8025E42-E763-489A-AC3F-4BCF2BAD3F1A}"/>
              </a:ext>
            </a:extLst>
          </p:cNvPr>
          <p:cNvSpPr txBox="1">
            <a:spLocks/>
          </p:cNvSpPr>
          <p:nvPr/>
        </p:nvSpPr>
        <p:spPr>
          <a:xfrm>
            <a:off x="-1" y="6639339"/>
            <a:ext cx="11640711"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Saleh, M., &amp; Abel, M. (2015). Information Systems: Towards a System of Information Systems. International Joint Conference on Knowledge Discovery, Knowledge Engineering and Knowledge Management.</a:t>
            </a:r>
          </a:p>
        </p:txBody>
      </p:sp>
    </p:spTree>
    <p:extLst>
      <p:ext uri="{BB962C8B-B14F-4D97-AF65-F5344CB8AC3E}">
        <p14:creationId xmlns:p14="http://schemas.microsoft.com/office/powerpoint/2010/main" val="103458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820849"/>
            <a:ext cx="8308520" cy="528972"/>
          </a:xfrm>
        </p:spPr>
        <p:txBody>
          <a:bodyPr/>
          <a:lstStyle/>
          <a:p>
            <a:r>
              <a:rPr lang="en-US" dirty="0"/>
              <a:t>What are information systems?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349821"/>
            <a:ext cx="8420100" cy="4006528"/>
          </a:xfrm>
        </p:spPr>
        <p:txBody>
          <a:bodyPr>
            <a:normAutofit/>
          </a:bodyPr>
          <a:lstStyle/>
          <a:p>
            <a:r>
              <a:rPr lang="en-US" dirty="0"/>
              <a:t>Information Systems (IS) are defined as important tools for the collection, processing/organization, and dissemination of official statistics on violence against women, with the goal of assisting in the planning and implementation of intersectoral public policies. However, the paper also argues that IS are not neutral instruments, but rather reflect power relations and worldviews that can impact how violence against women is characterized and addressed.</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15" name="Text Placeholder 2">
            <a:extLst>
              <a:ext uri="{FF2B5EF4-FFF2-40B4-BE49-F238E27FC236}">
                <a16:creationId xmlns:a16="http://schemas.microsoft.com/office/drawing/2014/main" id="{B8025E42-E763-489A-AC3F-4BCF2BAD3F1A}"/>
              </a:ext>
            </a:extLst>
          </p:cNvPr>
          <p:cNvSpPr txBox="1">
            <a:spLocks/>
          </p:cNvSpPr>
          <p:nvPr/>
        </p:nvSpPr>
        <p:spPr>
          <a:xfrm>
            <a:off x="-1" y="6639339"/>
            <a:ext cx="11640711"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900" dirty="0"/>
              <a:t>De Carvalho, E. F. M., Laguardia, J., &amp; Deslandes, S. F. (2022). Sistemas de Informação sobre violência contra as mulheres: uma revisão integrativa. Ciência &amp; Saúde Coletiva, 27(4), 1273–1287.</a:t>
            </a:r>
            <a:endParaRPr lang="en-US" sz="900" dirty="0"/>
          </a:p>
        </p:txBody>
      </p:sp>
    </p:spTree>
    <p:extLst>
      <p:ext uri="{BB962C8B-B14F-4D97-AF65-F5344CB8AC3E}">
        <p14:creationId xmlns:p14="http://schemas.microsoft.com/office/powerpoint/2010/main" val="2709065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820849"/>
            <a:ext cx="8308520" cy="528972"/>
          </a:xfrm>
        </p:spPr>
        <p:txBody>
          <a:bodyPr/>
          <a:lstStyle/>
          <a:p>
            <a:r>
              <a:rPr lang="en-US" dirty="0"/>
              <a:t>What are information systems?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349821"/>
            <a:ext cx="8420100" cy="4006528"/>
          </a:xfrm>
        </p:spPr>
        <p:txBody>
          <a:bodyPr>
            <a:normAutofit/>
          </a:bodyPr>
          <a:lstStyle/>
          <a:p>
            <a:r>
              <a:rPr lang="en-US" dirty="0"/>
              <a:t>Information Systems (IS) is defined as "the integrated set of components for facilitating the collection, controlling, </a:t>
            </a:r>
            <a:r>
              <a:rPr lang="en-US" dirty="0" err="1"/>
              <a:t>organising</a:t>
            </a:r>
            <a:r>
              <a:rPr lang="en-US" dirty="0"/>
              <a:t>, storing / retrieving and processing of data into information." IS </a:t>
            </a:r>
            <a:r>
              <a:rPr lang="en-US" dirty="0" err="1"/>
              <a:t>is</a:t>
            </a:r>
            <a:r>
              <a:rPr lang="en-US" dirty="0"/>
              <a:t> one of the three main types of information systems used within an organization, along with Transaction Processing Systems (TPS) and Expert Systems (ES). IS </a:t>
            </a:r>
            <a:r>
              <a:rPr lang="en-US" dirty="0" err="1"/>
              <a:t>is</a:t>
            </a:r>
            <a:r>
              <a:rPr lang="en-US" dirty="0"/>
              <a:t> developed using technology, especially computer systems, to automate these business processes of collecting, controlling, organizing, storing/retrieving, and processing data into information.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15" name="Text Placeholder 2">
            <a:extLst>
              <a:ext uri="{FF2B5EF4-FFF2-40B4-BE49-F238E27FC236}">
                <a16:creationId xmlns:a16="http://schemas.microsoft.com/office/drawing/2014/main" id="{B8025E42-E763-489A-AC3F-4BCF2BAD3F1A}"/>
              </a:ext>
            </a:extLst>
          </p:cNvPr>
          <p:cNvSpPr txBox="1">
            <a:spLocks/>
          </p:cNvSpPr>
          <p:nvPr/>
        </p:nvSpPr>
        <p:spPr>
          <a:xfrm>
            <a:off x="0" y="6639339"/>
            <a:ext cx="12364279"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err="1"/>
              <a:t>Kwadade</a:t>
            </a:r>
            <a:r>
              <a:rPr lang="en-US" sz="900" dirty="0"/>
              <a:t>-Cudjoe, F. (2020). B. IS &amp; MIS Information Systems and Management Information Systems: The backbone, sustenance and accomplishment of modern business. Archives of Business Research, 8(2), 143–152. </a:t>
            </a:r>
          </a:p>
        </p:txBody>
      </p:sp>
    </p:spTree>
    <p:extLst>
      <p:ext uri="{BB962C8B-B14F-4D97-AF65-F5344CB8AC3E}">
        <p14:creationId xmlns:p14="http://schemas.microsoft.com/office/powerpoint/2010/main" val="9247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820849"/>
            <a:ext cx="8308520" cy="528972"/>
          </a:xfrm>
        </p:spPr>
        <p:txBody>
          <a:bodyPr/>
          <a:lstStyle/>
          <a:p>
            <a:r>
              <a:rPr lang="en-US" dirty="0"/>
              <a:t>What are information systems?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349821"/>
            <a:ext cx="8420100" cy="4006528"/>
          </a:xfrm>
        </p:spPr>
        <p:txBody>
          <a:bodyPr>
            <a:normAutofit/>
          </a:bodyPr>
          <a:lstStyle/>
          <a:p>
            <a:r>
              <a:rPr lang="en-US" dirty="0"/>
              <a:t>Information Systems can be inferred to be an academic discipline that integrates innovation, research, and education at the intersection of people, information, and computing technology. It covers topics such as web, social media, data science, business applications, and user experience, and aims to provide students with practical skills and knowledge for careers in these areas. The research in Information Systems focuses on data-intensive research and human-centered computing, and is conducted by highly accomplished faculty.</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15" name="Text Placeholder 2">
            <a:extLst>
              <a:ext uri="{FF2B5EF4-FFF2-40B4-BE49-F238E27FC236}">
                <a16:creationId xmlns:a16="http://schemas.microsoft.com/office/drawing/2014/main" id="{B8025E42-E763-489A-AC3F-4BCF2BAD3F1A}"/>
              </a:ext>
            </a:extLst>
          </p:cNvPr>
          <p:cNvSpPr txBox="1">
            <a:spLocks/>
          </p:cNvSpPr>
          <p:nvPr/>
        </p:nvSpPr>
        <p:spPr>
          <a:xfrm>
            <a:off x="0" y="6639339"/>
            <a:ext cx="12364279"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err="1"/>
              <a:t>Senderowitz</a:t>
            </a:r>
            <a:r>
              <a:rPr lang="en-US" sz="900" dirty="0"/>
              <a:t>, H., &amp; </a:t>
            </a:r>
            <a:r>
              <a:rPr lang="en-US" sz="900" dirty="0" err="1"/>
              <a:t>Tropsha</a:t>
            </a:r>
            <a:r>
              <a:rPr lang="en-US" sz="900" dirty="0"/>
              <a:t>, A. (2018). Materials Informatics. Journal of Chemical Information and Modeling, 58(12), 2377–2379.</a:t>
            </a:r>
          </a:p>
        </p:txBody>
      </p:sp>
    </p:spTree>
    <p:extLst>
      <p:ext uri="{BB962C8B-B14F-4D97-AF65-F5344CB8AC3E}">
        <p14:creationId xmlns:p14="http://schemas.microsoft.com/office/powerpoint/2010/main" val="401295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1820849"/>
            <a:ext cx="8308520" cy="528972"/>
          </a:xfrm>
        </p:spPr>
        <p:txBody>
          <a:bodyPr/>
          <a:lstStyle/>
          <a:p>
            <a:r>
              <a:rPr lang="en-US" dirty="0"/>
              <a:t>What are information systems?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2349821"/>
            <a:ext cx="8420100" cy="4006528"/>
          </a:xfrm>
        </p:spPr>
        <p:txBody>
          <a:bodyPr>
            <a:normAutofit/>
          </a:bodyPr>
          <a:lstStyle/>
          <a:p>
            <a:r>
              <a:rPr lang="en-US" dirty="0"/>
              <a:t>Information Systems (IS) are technology-based systems that are an integral part of an organization, as information is a key asset. IS supports an organization's day-to-day activities, decision-making, and strategic advantages. The key functions of IS include decreasing wasteful spending, enabling excellent and error-free documentation, analysis, and measurement of organizational activities. The basic objectives of IS are to enhance production, quality development, service delivery, reduce costs, and increase the competitiveness of the organization.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15" name="Text Placeholder 2">
            <a:extLst>
              <a:ext uri="{FF2B5EF4-FFF2-40B4-BE49-F238E27FC236}">
                <a16:creationId xmlns:a16="http://schemas.microsoft.com/office/drawing/2014/main" id="{B8025E42-E763-489A-AC3F-4BCF2BAD3F1A}"/>
              </a:ext>
            </a:extLst>
          </p:cNvPr>
          <p:cNvSpPr txBox="1">
            <a:spLocks/>
          </p:cNvSpPr>
          <p:nvPr/>
        </p:nvSpPr>
        <p:spPr>
          <a:xfrm>
            <a:off x="0" y="6502813"/>
            <a:ext cx="12364279"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Ray, S. S., &amp; Tripathi, S. (2020). Role of information technology and information system as an antecedent to successful implementation of TQM. International Journal of Recent Technology and Engineering (IJRTE), 8(5), 1010–1016.</a:t>
            </a:r>
          </a:p>
        </p:txBody>
      </p:sp>
    </p:spTree>
    <p:extLst>
      <p:ext uri="{BB962C8B-B14F-4D97-AF65-F5344CB8AC3E}">
        <p14:creationId xmlns:p14="http://schemas.microsoft.com/office/powerpoint/2010/main" val="1429629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97BE-403B-122E-90D1-2788978A0B6F}"/>
              </a:ext>
            </a:extLst>
          </p:cNvPr>
          <p:cNvSpPr>
            <a:spLocks noGrp="1"/>
          </p:cNvSpPr>
          <p:nvPr>
            <p:ph type="ctrTitle"/>
          </p:nvPr>
        </p:nvSpPr>
        <p:spPr>
          <a:xfrm>
            <a:off x="6784617" y="2144845"/>
            <a:ext cx="4179570" cy="2568309"/>
          </a:xfrm>
        </p:spPr>
        <p:txBody>
          <a:bodyPr/>
          <a:lstStyle/>
          <a:p>
            <a:r>
              <a:rPr lang="en-US" dirty="0"/>
              <a:t>Different Types of Support Systems in Information Systems</a:t>
            </a:r>
          </a:p>
        </p:txBody>
      </p:sp>
    </p:spTree>
    <p:extLst>
      <p:ext uri="{BB962C8B-B14F-4D97-AF65-F5344CB8AC3E}">
        <p14:creationId xmlns:p14="http://schemas.microsoft.com/office/powerpoint/2010/main" val="33469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WHAT ARE THE Types of Support SYSTEMS?</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1341120" y="2339661"/>
            <a:ext cx="9509760" cy="3687428"/>
          </a:xfrm>
        </p:spPr>
        <p:txBody>
          <a:bodyPr>
            <a:normAutofit/>
          </a:bodyPr>
          <a:lstStyle/>
          <a:p>
            <a:r>
              <a:rPr lang="en-US" dirty="0"/>
              <a:t>In information systems, there are different types of support systems that help organizations run smoothly. Transaction Processing Systems (TPS) handle everyday activities like tracking sales and inventory. Office Automation Systems (OAS) make routine office tasks, such as writing documents and sending emails, easier. Knowledge Work Systems (KWS) help professionals like engineers and designers do specialized work. Management Information Systems (MIS) give managers regular reports to help them make decisions. Decision Support Systems (DSS) help analyze data to guide important choices. Expert Systems use rules to solve problems like a human expert would. Group Decision Support Systems (GDSS) and Computer-Supported Collaborative Work (CSCW) systems allow teams to work together and make decisions. Lastly, Executive Support Systems (ESS) help senior leaders by providing important information for strategic decision-making. Each system plays a key role in helping with different tasks, from daily operations to big-picture planning.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16</a:t>
            </a:fld>
            <a:endParaRPr lang="en-US" dirty="0"/>
          </a:p>
        </p:txBody>
      </p:sp>
      <p:sp>
        <p:nvSpPr>
          <p:cNvPr id="16" name="Text Placeholder 2">
            <a:extLst>
              <a:ext uri="{FF2B5EF4-FFF2-40B4-BE49-F238E27FC236}">
                <a16:creationId xmlns:a16="http://schemas.microsoft.com/office/drawing/2014/main" id="{7F42F38D-735C-462B-B5D1-784C1408B9EA}"/>
              </a:ext>
            </a:extLst>
          </p:cNvPr>
          <p:cNvSpPr txBox="1">
            <a:spLocks/>
          </p:cNvSpPr>
          <p:nvPr/>
        </p:nvSpPr>
        <p:spPr>
          <a:xfrm>
            <a:off x="0" y="6639339"/>
            <a:ext cx="12364279"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err="1"/>
              <a:t>Megawaty</a:t>
            </a:r>
            <a:r>
              <a:rPr lang="en-US" sz="900" dirty="0"/>
              <a:t>, M., &amp; </a:t>
            </a:r>
            <a:r>
              <a:rPr lang="en-US" sz="900" dirty="0" err="1"/>
              <a:t>Ulfa</a:t>
            </a:r>
            <a:r>
              <a:rPr lang="en-US" sz="900" dirty="0"/>
              <a:t>, M. (2020). Decision support System Methods: a review. Journal of Information Systems and Informatics, 2(1), 192–201.</a:t>
            </a:r>
          </a:p>
        </p:txBody>
      </p:sp>
    </p:spTree>
    <p:extLst>
      <p:ext uri="{BB962C8B-B14F-4D97-AF65-F5344CB8AC3E}">
        <p14:creationId xmlns:p14="http://schemas.microsoft.com/office/powerpoint/2010/main" val="636929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1780860"/>
          </a:xfrm>
        </p:spPr>
        <p:txBody>
          <a:bodyPr/>
          <a:lstStyle/>
          <a:p>
            <a:r>
              <a:rPr lang="en-US" dirty="0"/>
              <a:t>WHAT ARE THE Types of Support SYSTEMS?</a:t>
            </a:r>
          </a:p>
        </p:txBody>
      </p:sp>
      <p:sp>
        <p:nvSpPr>
          <p:cNvPr id="14" name="Content Placeholder 13">
            <a:extLst>
              <a:ext uri="{FF2B5EF4-FFF2-40B4-BE49-F238E27FC236}">
                <a16:creationId xmlns:a16="http://schemas.microsoft.com/office/drawing/2014/main" id="{5112969F-EB84-49D5-7100-1FB28870FB30}"/>
              </a:ext>
            </a:extLst>
          </p:cNvPr>
          <p:cNvSpPr>
            <a:spLocks noGrp="1"/>
          </p:cNvSpPr>
          <p:nvPr>
            <p:ph sz="half" idx="14"/>
          </p:nvPr>
        </p:nvSpPr>
        <p:spPr>
          <a:xfrm>
            <a:off x="1341120" y="2339661"/>
            <a:ext cx="9509760" cy="3687428"/>
          </a:xfrm>
        </p:spPr>
        <p:txBody>
          <a:bodyPr>
            <a:normAutofit/>
          </a:bodyPr>
          <a:lstStyle/>
          <a:p>
            <a:r>
              <a:rPr lang="en-US" dirty="0"/>
              <a:t>According to multiple sources, There are different types of support systems that help organizations in Information Systems run smoothly. Transaction Processing Systems (TPS) handle everyday activities like tracking sales and inventory. Office Automation Systems (OAS) make routine office tasks, such as writing documents and sending emails, easier. Knowledge Work Systems (KWS) help professionals like engineers and designers do specialized work. Management Information Systems (MIS) give managers regular reports to help them make decisions. Decision Support Systems (DSS) help analyze data to guide important choices. Expert Systems use rules to solve problems like a human expert would. Group Decision Support Systems (GDSS) and Computer-Supported Collaborative Work (CSCW) systems allow teams to work together and make decisions. Lastly, Executive Support Systems (ESS) help senior leaders by providing important information for strategic decision-making. Each system plays a key role in helping with different tasks, from daily operations to big-picture planning.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17</a:t>
            </a:fld>
            <a:endParaRPr lang="en-US" dirty="0"/>
          </a:p>
        </p:txBody>
      </p:sp>
    </p:spTree>
    <p:extLst>
      <p:ext uri="{BB962C8B-B14F-4D97-AF65-F5344CB8AC3E}">
        <p14:creationId xmlns:p14="http://schemas.microsoft.com/office/powerpoint/2010/main" val="2534885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246255" y="2226096"/>
            <a:ext cx="5884027" cy="1204912"/>
          </a:xfrm>
        </p:spPr>
        <p:txBody>
          <a:bodyPr>
            <a:normAutofit/>
          </a:bodyPr>
          <a:lstStyle/>
          <a:p>
            <a:r>
              <a:rPr lang="en-US" sz="4000" dirty="0"/>
              <a:t>Reflection</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cxnSp>
        <p:nvCxnSpPr>
          <p:cNvPr id="23" name="Straight Connector 22">
            <a:extLst>
              <a:ext uri="{FF2B5EF4-FFF2-40B4-BE49-F238E27FC236}">
                <a16:creationId xmlns:a16="http://schemas.microsoft.com/office/drawing/2014/main" id="{D87F08D6-2CA7-4A5A-BE34-07113DCA535D}"/>
              </a:ext>
              <a:ext uri="{C183D7F6-B498-43B3-948B-1728B52AA6E4}">
                <adec:decorative xmlns:adec="http://schemas.microsoft.com/office/drawing/2017/decorative" val="1"/>
              </a:ext>
            </a:extLst>
          </p:cNvPr>
          <p:cNvCxnSpPr>
            <a:cxnSpLocks/>
          </p:cNvCxnSpPr>
          <p:nvPr userDrawn="1"/>
        </p:nvCxnSpPr>
        <p:spPr>
          <a:xfrm flipH="1" flipV="1">
            <a:off x="0" y="876300"/>
            <a:ext cx="5246255" cy="17098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Placeholder 11">
            <a:extLst>
              <a:ext uri="{FF2B5EF4-FFF2-40B4-BE49-F238E27FC236}">
                <a16:creationId xmlns:a16="http://schemas.microsoft.com/office/drawing/2014/main" id="{22A2EDC3-6FE2-4DC1-929D-6D8B059F9FEC}"/>
              </a:ext>
            </a:extLst>
          </p:cNvPr>
          <p:cNvPicPr>
            <a:picLocks noGrp="1" noChangeAspect="1"/>
          </p:cNvPicPr>
          <p:nvPr>
            <p:ph type="pic" sz="quarter" idx="13"/>
          </p:nvPr>
        </p:nvPicPr>
        <p:blipFill rotWithShape="1">
          <a:blip r:embed="rId3"/>
          <a:srcRect l="-152" t="-44" r="70311" b="66765"/>
          <a:stretch/>
        </p:blipFill>
        <p:spPr>
          <a:xfrm>
            <a:off x="-28230" y="-9144"/>
            <a:ext cx="5481955" cy="6876288"/>
          </a:xfrm>
        </p:spPr>
      </p:pic>
    </p:spTree>
    <p:extLst>
      <p:ext uri="{BB962C8B-B14F-4D97-AF65-F5344CB8AC3E}">
        <p14:creationId xmlns:p14="http://schemas.microsoft.com/office/powerpoint/2010/main" val="1742861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587B122-1579-FDB8-443B-F05E622163C3}"/>
              </a:ext>
            </a:extLst>
          </p:cNvPr>
          <p:cNvSpPr>
            <a:spLocks noGrp="1"/>
          </p:cNvSpPr>
          <p:nvPr>
            <p:ph sz="half" idx="16"/>
          </p:nvPr>
        </p:nvSpPr>
        <p:spPr>
          <a:xfrm>
            <a:off x="831098" y="914400"/>
            <a:ext cx="10618780" cy="5441949"/>
          </a:xfrm>
        </p:spPr>
        <p:txBody>
          <a:bodyPr>
            <a:normAutofit fontScale="85000" lnSpcReduction="10000"/>
          </a:bodyPr>
          <a:lstStyle/>
          <a:p>
            <a:r>
              <a:rPr lang="en-US" dirty="0"/>
              <a:t>Learning about data, information, information systems, and different support systems has really deepened my understanding of their importance in IT. As an IT student, I'm constantly surrounded by loads of data, but it’s the process of turning raw data into useful information that truly makes a difference in decision-making. This process isn’t just technical; it involves cleaning, filtering, and using algorithms to reveal important insights. Understanding the difference between data and information is essential, especially as I prepare for a future in IT, where managing and interpreting data effectively can greatly impact business success.</a:t>
            </a:r>
          </a:p>
          <a:p>
            <a:endParaRPr lang="en-US" dirty="0"/>
          </a:p>
          <a:p>
            <a:r>
              <a:rPr lang="en-US" dirty="0"/>
              <a:t>Information systems have also helped me see how technology connects with the way organizations run. They’re not just tools for processing data—they're the foundation of modern businesses, improving decision-making, communication, and overall efficiency. From basic transaction processing systems that keep data accurate to advanced decision support systems that help with complex decisions, information systems enable organizations to operate smoothly.</a:t>
            </a:r>
          </a:p>
          <a:p>
            <a:endParaRPr lang="en-US" dirty="0"/>
          </a:p>
          <a:p>
            <a:r>
              <a:rPr lang="en-US" dirty="0"/>
              <a:t>The growth of information systems, especially with the rise of big data and real-time analytics, shows how vital they are in shaping strategic decisions in today’s fast-paced world. This highlights the importance of mastering both technical skills and understanding how these systems support and drive business goals. Different types of information systems, like MIS, EIS, and Expert Systems, offer various functions that help organizations meet their diverse needs.</a:t>
            </a:r>
          </a:p>
          <a:p>
            <a:endParaRPr lang="en-US" dirty="0"/>
          </a:p>
          <a:p>
            <a:r>
              <a:rPr lang="en-US" dirty="0"/>
              <a:t>Learning about these systems has made me appreciate the strong connection between technical knowledge and business understanding. As I work toward a career in IT, grasping these details gives me the tools I need to use technology to solve real-world challenges.</a:t>
            </a:r>
          </a:p>
        </p:txBody>
      </p:sp>
      <p:sp>
        <p:nvSpPr>
          <p:cNvPr id="5" name="Slide Number Placeholder 4">
            <a:extLst>
              <a:ext uri="{FF2B5EF4-FFF2-40B4-BE49-F238E27FC236}">
                <a16:creationId xmlns:a16="http://schemas.microsoft.com/office/drawing/2014/main" id="{E74B0ADB-527F-A58C-9372-D8502ED6F91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658164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3620163" cy="1325563"/>
          </a:xfrm>
        </p:spPr>
        <p:txBody>
          <a:bodyPr/>
          <a:lstStyle/>
          <a:p>
            <a:r>
              <a:rPr lang="en-US" dirty="0"/>
              <a:t>Table of 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a:normAutofit/>
          </a:bodyPr>
          <a:lstStyle/>
          <a:p>
            <a:pPr marL="285750" indent="-285750">
              <a:buFont typeface="Arial" panose="020B0604020202020204" pitchFamily="34" charset="0"/>
              <a:buChar char="•"/>
            </a:pPr>
            <a:r>
              <a:rPr lang="en-US" dirty="0"/>
              <a:t>Data and Information</a:t>
            </a:r>
          </a:p>
          <a:p>
            <a:pPr marL="285750" indent="-285750">
              <a:buFont typeface="Arial" panose="020B0604020202020204" pitchFamily="34" charset="0"/>
              <a:buChar char="•"/>
            </a:pPr>
            <a:r>
              <a:rPr lang="en-US" dirty="0"/>
              <a:t>Information Systems</a:t>
            </a:r>
          </a:p>
          <a:p>
            <a:pPr marL="285750" indent="-285750">
              <a:buFont typeface="Arial" panose="020B0604020202020204" pitchFamily="34" charset="0"/>
              <a:buChar char="•"/>
            </a:pPr>
            <a:r>
              <a:rPr lang="en-US" dirty="0"/>
              <a:t>Different Types of Support Systems in Information Systems</a:t>
            </a:r>
          </a:p>
          <a:p>
            <a:pPr marL="285750" indent="-285750">
              <a:buFont typeface="Arial" panose="020B0604020202020204" pitchFamily="34" charset="0"/>
              <a:buChar char="•"/>
            </a:pPr>
            <a:r>
              <a:rPr lang="en-US" dirty="0"/>
              <a:t>Reflection/Analysis</a:t>
            </a:r>
          </a:p>
          <a:p>
            <a:endParaRPr lang="en-US" dirty="0"/>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006215" y="1904265"/>
            <a:ext cx="4179570" cy="1524735"/>
          </a:xfrm>
        </p:spPr>
        <p:txBody>
          <a:bodyPr/>
          <a:lstStyle/>
          <a:p>
            <a:r>
              <a:rPr lang="en-US" dirty="0"/>
              <a:t>References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3034748" y="0"/>
            <a:ext cx="8001662" cy="6858000"/>
          </a:xfrm>
        </p:spPr>
        <p:txBody>
          <a:bodyPr numCol="2">
            <a:noAutofit/>
          </a:bodyPr>
          <a:lstStyle/>
          <a:p>
            <a:pPr marL="171450" indent="-171450">
              <a:buFont typeface="Arial" panose="020B0604020202020204" pitchFamily="34" charset="0"/>
              <a:buChar char="•"/>
            </a:pPr>
            <a:r>
              <a:rPr lang="en-US" sz="900" dirty="0"/>
              <a:t>Ali, M. M. (2019). Impact of Management Information Systems (MIS) on decision making. Global Disclosure of Economics and Business, 8(2), 83–90. https://doi.org/10.18034/gdeb.v8i2.100 </a:t>
            </a:r>
          </a:p>
          <a:p>
            <a:pPr marL="171450" indent="-171450">
              <a:buFont typeface="Arial" panose="020B0604020202020204" pitchFamily="34" charset="0"/>
              <a:buChar char="•"/>
            </a:pPr>
            <a:r>
              <a:rPr lang="en-US" sz="900" dirty="0"/>
              <a:t>De Carvalho, E. F. M., </a:t>
            </a:r>
            <a:r>
              <a:rPr lang="en-US" sz="900" dirty="0" err="1"/>
              <a:t>Laguardia</a:t>
            </a:r>
            <a:r>
              <a:rPr lang="en-US" sz="900" dirty="0"/>
              <a:t>, J., &amp; </a:t>
            </a:r>
            <a:r>
              <a:rPr lang="en-US" sz="900" dirty="0" err="1"/>
              <a:t>Deslandes</a:t>
            </a:r>
            <a:r>
              <a:rPr lang="en-US" sz="900" dirty="0"/>
              <a:t>, S. F. (2022). </a:t>
            </a:r>
            <a:r>
              <a:rPr lang="en-US" sz="900" dirty="0" err="1"/>
              <a:t>Sistemas</a:t>
            </a:r>
            <a:r>
              <a:rPr lang="en-US" sz="900" dirty="0"/>
              <a:t> de </a:t>
            </a:r>
            <a:r>
              <a:rPr lang="en-US" sz="900" dirty="0" err="1"/>
              <a:t>Informação</a:t>
            </a:r>
            <a:r>
              <a:rPr lang="en-US" sz="900" dirty="0"/>
              <a:t> </a:t>
            </a:r>
            <a:r>
              <a:rPr lang="en-US" sz="900" dirty="0" err="1"/>
              <a:t>sobre</a:t>
            </a:r>
            <a:r>
              <a:rPr lang="en-US" sz="900" dirty="0"/>
              <a:t> </a:t>
            </a:r>
            <a:r>
              <a:rPr lang="en-US" sz="900" dirty="0" err="1"/>
              <a:t>violência</a:t>
            </a:r>
            <a:r>
              <a:rPr lang="en-US" sz="900" dirty="0"/>
              <a:t> contra as </a:t>
            </a:r>
            <a:r>
              <a:rPr lang="en-US" sz="900" dirty="0" err="1"/>
              <a:t>mulheres</a:t>
            </a:r>
            <a:r>
              <a:rPr lang="en-US" sz="900" dirty="0"/>
              <a:t>: </a:t>
            </a:r>
            <a:r>
              <a:rPr lang="en-US" sz="900" dirty="0" err="1"/>
              <a:t>uma</a:t>
            </a:r>
            <a:r>
              <a:rPr lang="en-US" sz="900" dirty="0"/>
              <a:t> </a:t>
            </a:r>
            <a:r>
              <a:rPr lang="en-US" sz="900" dirty="0" err="1"/>
              <a:t>revisão</a:t>
            </a:r>
            <a:r>
              <a:rPr lang="en-US" sz="900" dirty="0"/>
              <a:t> </a:t>
            </a:r>
            <a:r>
              <a:rPr lang="en-US" sz="900" dirty="0" err="1"/>
              <a:t>integrativa</a:t>
            </a:r>
            <a:r>
              <a:rPr lang="en-US" sz="900" dirty="0"/>
              <a:t>. </a:t>
            </a:r>
            <a:r>
              <a:rPr lang="en-US" sz="900" dirty="0" err="1"/>
              <a:t>Ciência</a:t>
            </a:r>
            <a:r>
              <a:rPr lang="en-US" sz="900" dirty="0"/>
              <a:t> &amp; </a:t>
            </a:r>
            <a:r>
              <a:rPr lang="en-US" sz="900" dirty="0" err="1"/>
              <a:t>Saúde</a:t>
            </a:r>
            <a:r>
              <a:rPr lang="en-US" sz="900" dirty="0"/>
              <a:t> </a:t>
            </a:r>
            <a:r>
              <a:rPr lang="en-US" sz="900" dirty="0" err="1"/>
              <a:t>Coletiva</a:t>
            </a:r>
            <a:r>
              <a:rPr lang="en-US" sz="900" dirty="0"/>
              <a:t>, 27(4), 1273–1287. https://doi.org/10.1590/1413-81232022274.08722021 </a:t>
            </a:r>
          </a:p>
          <a:p>
            <a:pPr marL="171450" indent="-171450">
              <a:buFont typeface="Arial" panose="020B0604020202020204" pitchFamily="34" charset="0"/>
              <a:buChar char="•"/>
            </a:pPr>
            <a:r>
              <a:rPr lang="en-US" sz="900" dirty="0" err="1"/>
              <a:t>Diachenko</a:t>
            </a:r>
            <a:r>
              <a:rPr lang="en-US" sz="900" dirty="0"/>
              <a:t>, L., </a:t>
            </a:r>
            <a:r>
              <a:rPr lang="en-US" sz="900" dirty="0" err="1"/>
              <a:t>Dichek</a:t>
            </a:r>
            <a:r>
              <a:rPr lang="en-US" sz="900" dirty="0"/>
              <a:t>, N., &amp; Orel, O. (2020). Information in the modern digital world. Fundamental and Applied Researches in Practice of Leading Scientific Schools, 38(2), 135–138. https://doi.org/10.33531/farplss.2020.2.24 </a:t>
            </a:r>
          </a:p>
          <a:p>
            <a:pPr marL="171450" indent="-171450">
              <a:buFont typeface="Arial" panose="020B0604020202020204" pitchFamily="34" charset="0"/>
              <a:buChar char="•"/>
            </a:pPr>
            <a:r>
              <a:rPr lang="en-US" sz="900" dirty="0" err="1"/>
              <a:t>Faccia</a:t>
            </a:r>
            <a:r>
              <a:rPr lang="en-US" sz="900" dirty="0"/>
              <a:t>, A. (2019). Data and Information Flows. International Conference on Cloud and Big Data Computing. https://doi.org/10.1145/3358505.3358508 </a:t>
            </a:r>
          </a:p>
          <a:p>
            <a:pPr marL="171450" indent="-171450">
              <a:buFont typeface="Arial" panose="020B0604020202020204" pitchFamily="34" charset="0"/>
              <a:buChar char="•"/>
            </a:pPr>
            <a:r>
              <a:rPr lang="en-US" sz="900" dirty="0"/>
              <a:t>Fernando, J. G., &amp; </a:t>
            </a:r>
            <a:r>
              <a:rPr lang="en-US" sz="900" dirty="0" err="1"/>
              <a:t>Baldelovar</a:t>
            </a:r>
            <a:r>
              <a:rPr lang="en-US" sz="900" dirty="0"/>
              <a:t>, M. (2022). Decision support System: Overview, different types and elements. </a:t>
            </a:r>
            <a:r>
              <a:rPr lang="en-US" sz="900" dirty="0" err="1"/>
              <a:t>Technoarete</a:t>
            </a:r>
            <a:r>
              <a:rPr lang="en-US" sz="900" dirty="0"/>
              <a:t> Transactions on Intelligent Data Mining and Knowledge Discovery, 2(2). https://doi.org/10.36647/ttidmkd/02.02.a003</a:t>
            </a:r>
          </a:p>
          <a:p>
            <a:pPr marL="171450" indent="-171450">
              <a:buFont typeface="Arial" panose="020B0604020202020204" pitchFamily="34" charset="0"/>
              <a:buChar char="•"/>
            </a:pPr>
            <a:r>
              <a:rPr lang="en-US" sz="900" dirty="0"/>
              <a:t>Fitch, D. (2015). A Conceptual framework for information Technology in social work practice. Advances in Social Work, 16(1), 15–30. https://doi.org/10.18060/18291 </a:t>
            </a:r>
          </a:p>
          <a:p>
            <a:pPr marL="171450" indent="-171450">
              <a:buFont typeface="Arial" panose="020B0604020202020204" pitchFamily="34" charset="0"/>
              <a:buChar char="•"/>
            </a:pPr>
            <a:r>
              <a:rPr lang="en-US" sz="900" dirty="0" err="1"/>
              <a:t>Kwadade</a:t>
            </a:r>
            <a:r>
              <a:rPr lang="en-US" sz="900" dirty="0"/>
              <a:t>-Cudjoe, F. (2020). B. IS &amp; MIS Information Systems and Management Information Systems: The backbone, sustenance and accomplishment of modern business. Archives of Business Research, 8(2), 143–152. https://doi.org/10.14738/abr.82.7842 </a:t>
            </a:r>
          </a:p>
          <a:p>
            <a:pPr marL="171450" indent="-171450">
              <a:buFont typeface="Arial" panose="020B0604020202020204" pitchFamily="34" charset="0"/>
              <a:buChar char="•"/>
            </a:pPr>
            <a:r>
              <a:rPr lang="en-US" sz="900" dirty="0"/>
              <a:t>Lemma, L., &amp; In, M. (2020). The Role of Marketing Information Systems on Business Firms Competitiveness: Integrated Review Paper from Business Perspective. Journal of Marketing and Consumer Research. https://doi.org/10.7176/jmcr/72-01 </a:t>
            </a:r>
          </a:p>
          <a:p>
            <a:pPr marL="171450" indent="-171450">
              <a:buFont typeface="Arial" panose="020B0604020202020204" pitchFamily="34" charset="0"/>
              <a:buChar char="•"/>
            </a:pPr>
            <a:r>
              <a:rPr lang="en-US" sz="900" dirty="0" err="1"/>
              <a:t>Lisovska</a:t>
            </a:r>
            <a:r>
              <a:rPr lang="en-US" sz="900" dirty="0"/>
              <a:t>, L., </a:t>
            </a:r>
            <a:r>
              <a:rPr lang="en-US" sz="900" dirty="0" err="1"/>
              <a:t>Terebukh</a:t>
            </a:r>
            <a:r>
              <a:rPr lang="en-US" sz="900" dirty="0"/>
              <a:t>, А., &amp; </a:t>
            </a:r>
            <a:r>
              <a:rPr lang="en-US" sz="900" dirty="0" err="1"/>
              <a:t>Hatsuk</a:t>
            </a:r>
            <a:r>
              <a:rPr lang="en-US" sz="900" dirty="0"/>
              <a:t>, M. (2019). GROUNDS OF MODERN MODELS AND SYSTEMS OF ORGANIZATIONAL CREATIVITY SUPPORT. Journal of </a:t>
            </a:r>
            <a:r>
              <a:rPr lang="en-US" sz="900" dirty="0" err="1"/>
              <a:t>Lviv</a:t>
            </a:r>
            <a:r>
              <a:rPr lang="en-US" sz="900" dirty="0"/>
              <a:t> Polytechnic National University Series of Economics and Management Issues, 6(3), 99–112. </a:t>
            </a:r>
          </a:p>
          <a:p>
            <a:pPr marL="171450" indent="-171450">
              <a:buFont typeface="Arial" panose="020B0604020202020204" pitchFamily="34" charset="0"/>
              <a:buChar char="•"/>
            </a:pPr>
            <a:r>
              <a:rPr lang="en-US" sz="900" dirty="0"/>
              <a:t>https://doi.org/10.23939/semi2019.03.099 </a:t>
            </a:r>
            <a:r>
              <a:rPr lang="en-US" sz="900" dirty="0" err="1"/>
              <a:t>Megawaty</a:t>
            </a:r>
            <a:r>
              <a:rPr lang="en-US" sz="900" dirty="0"/>
              <a:t>, M., &amp; </a:t>
            </a:r>
            <a:r>
              <a:rPr lang="en-US" sz="900" dirty="0" err="1"/>
              <a:t>Ulfa</a:t>
            </a:r>
            <a:r>
              <a:rPr lang="en-US" sz="900" dirty="0"/>
              <a:t>, M. (2020). Decision support System Methods: a review. Journal of Information Systems and Informatics, 2(1), 192–201. https://doi.org/10.33557/journalisi.v2i1.63 </a:t>
            </a:r>
          </a:p>
          <a:p>
            <a:pPr marL="171450" indent="-171450">
              <a:buFont typeface="Arial" panose="020B0604020202020204" pitchFamily="34" charset="0"/>
              <a:buChar char="•"/>
            </a:pPr>
            <a:r>
              <a:rPr lang="en-US" sz="900" dirty="0"/>
              <a:t>Ray, S. S., &amp; Tripathi, S. (2020). Role of information technology and information system as an antecedent to successful implementation of TQM. International Journal of Recent Technology and Engineering (IJRTE), 8(5), 1010–1016. https://doi.org/10.35940/ijrte.e6070.018520 </a:t>
            </a:r>
          </a:p>
          <a:p>
            <a:pPr marL="171450" indent="-171450">
              <a:buFont typeface="Arial" panose="020B0604020202020204" pitchFamily="34" charset="0"/>
              <a:buChar char="•"/>
            </a:pPr>
            <a:r>
              <a:rPr lang="en-US" sz="900" dirty="0"/>
              <a:t>Saleh, M., &amp; Abel, M. (2015). Information Systems: Towards a System of Information Systems. International Joint Conference on Knowledge Discovery, Knowledge Engineering and Knowledge Management. https://doi.org/10.5220/0005596101930200 </a:t>
            </a:r>
          </a:p>
          <a:p>
            <a:pPr marL="171450" indent="-171450">
              <a:buFont typeface="Arial" panose="020B0604020202020204" pitchFamily="34" charset="0"/>
              <a:buChar char="•"/>
            </a:pPr>
            <a:r>
              <a:rPr lang="en-US" sz="900" dirty="0" err="1"/>
              <a:t>Schöpfel</a:t>
            </a:r>
            <a:r>
              <a:rPr lang="en-US" sz="900" dirty="0"/>
              <a:t>, J., </a:t>
            </a:r>
            <a:r>
              <a:rPr lang="en-US" sz="900" dirty="0" err="1"/>
              <a:t>Farace</a:t>
            </a:r>
            <a:r>
              <a:rPr lang="en-US" sz="900" dirty="0"/>
              <a:t>, D. J., Prost, H., Zane, A., &amp; </a:t>
            </a:r>
            <a:r>
              <a:rPr lang="en-US" sz="900" dirty="0" err="1"/>
              <a:t>Hjorland</a:t>
            </a:r>
            <a:r>
              <a:rPr lang="en-US" sz="900" dirty="0"/>
              <a:t>, B. (2021). Data documents. KNOWLEDGE ORGANIZATION, 48(4), 307–328. https://doi.org/10.5771/0943-7444-2021-4-307 </a:t>
            </a:r>
          </a:p>
          <a:p>
            <a:pPr marL="171450" indent="-171450">
              <a:buFont typeface="Arial" panose="020B0604020202020204" pitchFamily="34" charset="0"/>
              <a:buChar char="•"/>
            </a:pPr>
            <a:r>
              <a:rPr lang="en-US" sz="900" dirty="0" err="1"/>
              <a:t>Senderowitz</a:t>
            </a:r>
            <a:r>
              <a:rPr lang="en-US" sz="900" dirty="0"/>
              <a:t>, H., &amp; </a:t>
            </a:r>
            <a:r>
              <a:rPr lang="en-US" sz="900" dirty="0" err="1"/>
              <a:t>Tropsha</a:t>
            </a:r>
            <a:r>
              <a:rPr lang="en-US" sz="900" dirty="0"/>
              <a:t>, A. (2018). Materials Informatics. Journal of Chemical Information and Modeling, 58(12), 2377–2379. https://doi.org/10.1021/acs.jcim.8b00927 </a:t>
            </a:r>
          </a:p>
          <a:p>
            <a:pPr marL="171450" indent="-171450">
              <a:buFont typeface="Arial" panose="020B0604020202020204" pitchFamily="34" charset="0"/>
              <a:buChar char="•"/>
            </a:pPr>
            <a:r>
              <a:rPr lang="en-US" sz="900" dirty="0"/>
              <a:t>Van Meter, H. J. (2020). Revising the DIKW pyramid and the real relationship between data, information, knowledge and wisdom. Law Technology and Humans, 2(2), 69–80. https://doi.org/10.5204/lthj.1470</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34830666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Submitted by: Charles Andre </a:t>
            </a:r>
            <a:r>
              <a:rPr lang="en-US" dirty="0" err="1"/>
              <a:t>Siaton</a:t>
            </a:r>
            <a:endParaRPr lang="en-US" dirty="0"/>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22</a:t>
            </a:fld>
            <a:endParaRPr lang="en-US" dirty="0"/>
          </a:p>
        </p:txBody>
      </p:sp>
    </p:spTree>
    <p:extLst>
      <p:ext uri="{BB962C8B-B14F-4D97-AF65-F5344CB8AC3E}">
        <p14:creationId xmlns:p14="http://schemas.microsoft.com/office/powerpoint/2010/main" val="207029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6991350" y="487018"/>
            <a:ext cx="4179570" cy="3377354"/>
          </a:xfrm>
        </p:spPr>
        <p:txBody>
          <a:bodyPr/>
          <a:lstStyle/>
          <a:p>
            <a:r>
              <a:rPr lang="en-US" dirty="0"/>
              <a:t>DATA AND INFORMATION</a:t>
            </a:r>
          </a:p>
        </p:txBody>
      </p:sp>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860605"/>
            <a:ext cx="7288282" cy="528932"/>
          </a:xfrm>
        </p:spPr>
        <p:txBody>
          <a:bodyPr/>
          <a:lstStyle/>
          <a:p>
            <a:r>
              <a:rPr lang="en-US" dirty="0"/>
              <a:t>WHAT ARE DATA AND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389538"/>
            <a:ext cx="8337121" cy="2866274"/>
          </a:xfrm>
        </p:spPr>
        <p:txBody>
          <a:bodyPr>
            <a:normAutofit/>
          </a:bodyPr>
          <a:lstStyle/>
          <a:p>
            <a:pPr algn="just"/>
            <a:r>
              <a:rPr lang="en-US" dirty="0"/>
              <a:t>Data and information are critical assets that can provide businesses with a competitive advantage. Timely access to data and information is key to business success, as it can enable businesses to find goods at lower prices, develop new products and innovations, and maintain a competitive edge. However, data and information holders often try to protect the secrecy of their data and information in order to continue benefiting from the competitive advantages they provide.</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5" name="Text Placeholder 2">
            <a:extLst>
              <a:ext uri="{FF2B5EF4-FFF2-40B4-BE49-F238E27FC236}">
                <a16:creationId xmlns:a16="http://schemas.microsoft.com/office/drawing/2014/main" id="{EF850E18-93ED-4136-AE7A-EC2A27E7F60D}"/>
              </a:ext>
            </a:extLst>
          </p:cNvPr>
          <p:cNvSpPr txBox="1">
            <a:spLocks/>
          </p:cNvSpPr>
          <p:nvPr/>
        </p:nvSpPr>
        <p:spPr>
          <a:xfrm>
            <a:off x="0" y="6639339"/>
            <a:ext cx="8337122" cy="218661"/>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Faccia</a:t>
            </a:r>
            <a:r>
              <a:rPr lang="en-US" dirty="0"/>
              <a:t>, A. (2019). Data and Information Flows. International Conference on Cloud and Big Data Computing.</a:t>
            </a:r>
          </a:p>
        </p:txBody>
      </p:sp>
    </p:spTree>
    <p:extLst>
      <p:ext uri="{BB962C8B-B14F-4D97-AF65-F5344CB8AC3E}">
        <p14:creationId xmlns:p14="http://schemas.microsoft.com/office/powerpoint/2010/main" val="850068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860605"/>
            <a:ext cx="7288282" cy="528932"/>
          </a:xfrm>
        </p:spPr>
        <p:txBody>
          <a:bodyPr/>
          <a:lstStyle/>
          <a:p>
            <a:r>
              <a:rPr lang="en-US" dirty="0"/>
              <a:t>WHAT ARE DATA AND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389538"/>
            <a:ext cx="8337121" cy="2866274"/>
          </a:xfrm>
        </p:spPr>
        <p:txBody>
          <a:bodyPr>
            <a:normAutofit/>
          </a:bodyPr>
          <a:lstStyle/>
          <a:p>
            <a:pPr algn="just"/>
            <a:r>
              <a:rPr lang="en-US" dirty="0"/>
              <a:t>Data are the most fundamental units of an information system, but they are often overlooked. Data are the primary focus of social work research, whether quantitative or qualitative. However, there is often a conflation between data and information, where data entered into spreadsheets are referred to as "information", when the column headings actually represent the information about the data. Colloquially and sometimes professionally, people use the terms "data" and "information" interchangeably, even though technically, data are entered into spreadsheets and the column headings convey the information about what the data concern.</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5" name="Text Placeholder 2">
            <a:extLst>
              <a:ext uri="{FF2B5EF4-FFF2-40B4-BE49-F238E27FC236}">
                <a16:creationId xmlns:a16="http://schemas.microsoft.com/office/drawing/2014/main" id="{EF850E18-93ED-4136-AE7A-EC2A27E7F60D}"/>
              </a:ext>
            </a:extLst>
          </p:cNvPr>
          <p:cNvSpPr txBox="1">
            <a:spLocks/>
          </p:cNvSpPr>
          <p:nvPr/>
        </p:nvSpPr>
        <p:spPr>
          <a:xfrm>
            <a:off x="0" y="6639339"/>
            <a:ext cx="8337122" cy="218661"/>
          </a:xfrm>
          <a:prstGeom prst="rect">
            <a:avLst/>
          </a:prstGeom>
        </p:spPr>
        <p:txBody>
          <a:bodyPr vert="horz" lIns="91440" tIns="45720" rIns="91440" bIns="45720" rtlCol="0">
            <a:normAutofit fontScale="47500" lnSpcReduction="20000"/>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Fitch, D. (2015). A Conceptual framework for information Technology in social work practice. Advances in Social Work, 16(1), 15–30.</a:t>
            </a:r>
          </a:p>
        </p:txBody>
      </p:sp>
    </p:spTree>
    <p:extLst>
      <p:ext uri="{BB962C8B-B14F-4D97-AF65-F5344CB8AC3E}">
        <p14:creationId xmlns:p14="http://schemas.microsoft.com/office/powerpoint/2010/main" val="3131467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860605"/>
            <a:ext cx="7288282" cy="528932"/>
          </a:xfrm>
        </p:spPr>
        <p:txBody>
          <a:bodyPr/>
          <a:lstStyle/>
          <a:p>
            <a:r>
              <a:rPr lang="en-US" dirty="0"/>
              <a:t>WHAT ARE DATA AND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389538"/>
            <a:ext cx="8337121" cy="2866274"/>
          </a:xfrm>
        </p:spPr>
        <p:txBody>
          <a:bodyPr>
            <a:normAutofit/>
          </a:bodyPr>
          <a:lstStyle/>
          <a:p>
            <a:pPr marL="285750" indent="-285750" algn="just">
              <a:buFontTx/>
              <a:buChar char="-"/>
            </a:pPr>
            <a:r>
              <a:rPr lang="en-US" dirty="0"/>
              <a:t>Data is the raw facts and statistics collected from various sources.</a:t>
            </a:r>
          </a:p>
          <a:p>
            <a:pPr marL="285750" indent="-285750" algn="just">
              <a:buFontTx/>
              <a:buChar char="-"/>
            </a:pPr>
            <a:r>
              <a:rPr lang="en-US" dirty="0"/>
              <a:t>Information is the interpretation and understanding of that data, typically accompanied by a presumption of truth or fact.</a:t>
            </a:r>
          </a:p>
          <a:p>
            <a:pPr marL="285750" indent="-285750" algn="just">
              <a:buFontTx/>
              <a:buChar char="-"/>
            </a:pPr>
            <a:r>
              <a:rPr lang="en-US" dirty="0"/>
              <a:t>Accurate data can lead to useful and valuable information, but inaccurate or false data can also lead to misinformation and faulty conclusions.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5" name="Text Placeholder 2">
            <a:extLst>
              <a:ext uri="{FF2B5EF4-FFF2-40B4-BE49-F238E27FC236}">
                <a16:creationId xmlns:a16="http://schemas.microsoft.com/office/drawing/2014/main" id="{EF850E18-93ED-4136-AE7A-EC2A27E7F60D}"/>
              </a:ext>
            </a:extLst>
          </p:cNvPr>
          <p:cNvSpPr txBox="1">
            <a:spLocks/>
          </p:cNvSpPr>
          <p:nvPr/>
        </p:nvSpPr>
        <p:spPr>
          <a:xfrm>
            <a:off x="0" y="6639339"/>
            <a:ext cx="10466614"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a:t>Van Meter, H. J. (2020). Revising the DIKW pyramid and the real relationship between data, information, knowledge and wisdom. Law Technology and Humans, 2(2), 69–80.</a:t>
            </a:r>
          </a:p>
        </p:txBody>
      </p:sp>
    </p:spTree>
    <p:extLst>
      <p:ext uri="{BB962C8B-B14F-4D97-AF65-F5344CB8AC3E}">
        <p14:creationId xmlns:p14="http://schemas.microsoft.com/office/powerpoint/2010/main" val="222412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860605"/>
            <a:ext cx="7288282" cy="528932"/>
          </a:xfrm>
        </p:spPr>
        <p:txBody>
          <a:bodyPr/>
          <a:lstStyle/>
          <a:p>
            <a:r>
              <a:rPr lang="en-US" dirty="0"/>
              <a:t>WHAT ARE DATA AND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389538"/>
            <a:ext cx="8337121" cy="2866274"/>
          </a:xfrm>
        </p:spPr>
        <p:txBody>
          <a:bodyPr>
            <a:normAutofit/>
          </a:bodyPr>
          <a:lstStyle/>
          <a:p>
            <a:pPr marL="285750" indent="-285750" algn="just">
              <a:buFontTx/>
              <a:buChar char="-"/>
            </a:pPr>
            <a:r>
              <a:rPr lang="en-US" dirty="0"/>
              <a:t>Information can take various forms, including physical documents, digital files, and biological signals.</a:t>
            </a:r>
          </a:p>
          <a:p>
            <a:pPr marL="285750" indent="-285750" algn="just">
              <a:buFontTx/>
              <a:buChar char="-"/>
            </a:pPr>
            <a:r>
              <a:rPr lang="en-US" dirty="0"/>
              <a:t>Data and information can be transmitted using both analog and digital methods, including binary signals and various modulation techniques.</a:t>
            </a:r>
          </a:p>
          <a:p>
            <a:pPr marL="285750" indent="-285750" algn="just">
              <a:buFontTx/>
              <a:buChar char="-"/>
            </a:pPr>
            <a:r>
              <a:rPr lang="en-US" dirty="0"/>
              <a:t>Information can exist in physical, abstract, and virtual forms, and can be stored in various media and interacted with by both living and non-living entities.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5" name="Text Placeholder 2">
            <a:extLst>
              <a:ext uri="{FF2B5EF4-FFF2-40B4-BE49-F238E27FC236}">
                <a16:creationId xmlns:a16="http://schemas.microsoft.com/office/drawing/2014/main" id="{EF850E18-93ED-4136-AE7A-EC2A27E7F60D}"/>
              </a:ext>
            </a:extLst>
          </p:cNvPr>
          <p:cNvSpPr txBox="1">
            <a:spLocks/>
          </p:cNvSpPr>
          <p:nvPr/>
        </p:nvSpPr>
        <p:spPr>
          <a:xfrm>
            <a:off x="-1" y="6639339"/>
            <a:ext cx="11242221"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err="1"/>
              <a:t>Diachenko</a:t>
            </a:r>
            <a:r>
              <a:rPr lang="en-US" sz="900" dirty="0"/>
              <a:t>, L., </a:t>
            </a:r>
            <a:r>
              <a:rPr lang="en-US" sz="900" dirty="0" err="1"/>
              <a:t>Dichek</a:t>
            </a:r>
            <a:r>
              <a:rPr lang="en-US" sz="900" dirty="0"/>
              <a:t>, N., &amp; Orel, O. (2020). Information in the modern digital world. Fundamental and Applied Researches in Practice of Leading Scientific Schools, 38(2), 135–138.</a:t>
            </a:r>
          </a:p>
        </p:txBody>
      </p:sp>
    </p:spTree>
    <p:extLst>
      <p:ext uri="{BB962C8B-B14F-4D97-AF65-F5344CB8AC3E}">
        <p14:creationId xmlns:p14="http://schemas.microsoft.com/office/powerpoint/2010/main" val="75791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1860605"/>
            <a:ext cx="7288282" cy="528932"/>
          </a:xfrm>
        </p:spPr>
        <p:txBody>
          <a:bodyPr/>
          <a:lstStyle/>
          <a:p>
            <a:r>
              <a:rPr lang="en-US" dirty="0"/>
              <a:t>WHAT ARE DATA AND INFORMATION?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7" y="2389538"/>
            <a:ext cx="8337121" cy="2866274"/>
          </a:xfrm>
        </p:spPr>
        <p:txBody>
          <a:bodyPr>
            <a:normAutofit fontScale="92500" lnSpcReduction="20000"/>
          </a:bodyPr>
          <a:lstStyle/>
          <a:p>
            <a:pPr marL="285750" indent="-285750" algn="just">
              <a:buFontTx/>
              <a:buChar char="-"/>
            </a:pPr>
            <a:r>
              <a:rPr lang="en-US" dirty="0"/>
              <a:t>There is little consensus on the precise nature of the relationship between data and documents, with some viewing documents as made up of data, and others viewing datasets as made up of documents.</a:t>
            </a:r>
          </a:p>
          <a:p>
            <a:pPr marL="285750" indent="-285750" algn="just">
              <a:buFontTx/>
              <a:buChar char="-"/>
            </a:pPr>
            <a:r>
              <a:rPr lang="en-US" dirty="0"/>
              <a:t>Data indexing practices like the Data Citation Index (DCI) treat data as consisting of four kinds of "documents": data repositories, data studies, datasets, and software. </a:t>
            </a:r>
          </a:p>
          <a:p>
            <a:pPr marL="285750" indent="-285750" algn="just">
              <a:buFontTx/>
              <a:buChar char="-"/>
            </a:pPr>
            <a:r>
              <a:rPr lang="en-US" dirty="0"/>
              <a:t>While data (information on units of analysis) may exist independently of documents, for data and information sciences, the primary concept is documents, not data, as the only thing that can be managed are data recorded as documents, and data need to be accompanied by other information found in documents.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5" name="Text Placeholder 2">
            <a:extLst>
              <a:ext uri="{FF2B5EF4-FFF2-40B4-BE49-F238E27FC236}">
                <a16:creationId xmlns:a16="http://schemas.microsoft.com/office/drawing/2014/main" id="{EF850E18-93ED-4136-AE7A-EC2A27E7F60D}"/>
              </a:ext>
            </a:extLst>
          </p:cNvPr>
          <p:cNvSpPr txBox="1">
            <a:spLocks/>
          </p:cNvSpPr>
          <p:nvPr/>
        </p:nvSpPr>
        <p:spPr>
          <a:xfrm>
            <a:off x="-1" y="6639339"/>
            <a:ext cx="11242221" cy="2186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900" dirty="0" err="1"/>
              <a:t>Schöpfel</a:t>
            </a:r>
            <a:r>
              <a:rPr lang="en-US" sz="900" dirty="0"/>
              <a:t>, J., </a:t>
            </a:r>
            <a:r>
              <a:rPr lang="en-US" sz="900" dirty="0" err="1"/>
              <a:t>Farace</a:t>
            </a:r>
            <a:r>
              <a:rPr lang="en-US" sz="900" dirty="0"/>
              <a:t>, D. J., Prost, H., Zane, A., &amp; </a:t>
            </a:r>
            <a:r>
              <a:rPr lang="en-US" sz="900" dirty="0" err="1"/>
              <a:t>Hjorland</a:t>
            </a:r>
            <a:r>
              <a:rPr lang="en-US" sz="900" dirty="0"/>
              <a:t>, B. (2021). Data documents. KNOWLEDGE ORGANIZATION, 48(4), 307–328.</a:t>
            </a:r>
          </a:p>
        </p:txBody>
      </p:sp>
    </p:spTree>
    <p:extLst>
      <p:ext uri="{BB962C8B-B14F-4D97-AF65-F5344CB8AC3E}">
        <p14:creationId xmlns:p14="http://schemas.microsoft.com/office/powerpoint/2010/main" val="1711093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AFA5E-469B-2BFC-9D4E-BD1EC6E48CA0}"/>
              </a:ext>
            </a:extLst>
          </p:cNvPr>
          <p:cNvSpPr>
            <a:spLocks noGrp="1"/>
          </p:cNvSpPr>
          <p:nvPr>
            <p:ph type="ctrTitle"/>
          </p:nvPr>
        </p:nvSpPr>
        <p:spPr>
          <a:xfrm>
            <a:off x="6991350" y="487680"/>
            <a:ext cx="4179570" cy="3376691"/>
          </a:xfrm>
        </p:spPr>
        <p:txBody>
          <a:bodyPr/>
          <a:lstStyle/>
          <a:p>
            <a:r>
              <a:rPr lang="en-US" dirty="0"/>
              <a:t>INFORMATION SYSTEMS</a:t>
            </a:r>
          </a:p>
        </p:txBody>
      </p:sp>
      <p:cxnSp>
        <p:nvCxnSpPr>
          <p:cNvPr id="21" name="Straight Connector 20">
            <a:extLst>
              <a:ext uri="{FF2B5EF4-FFF2-40B4-BE49-F238E27FC236}">
                <a16:creationId xmlns:a16="http://schemas.microsoft.com/office/drawing/2014/main" id="{944268F6-A361-9907-F87F-9C4377ECAE6D}"/>
              </a:ext>
              <a:ext uri="{C183D7F6-B498-43B3-948B-1728B52AA6E4}">
                <adec:decorative xmlns:adec="http://schemas.microsoft.com/office/drawing/2017/decorative" val="1"/>
              </a:ext>
            </a:extLst>
          </p:cNvPr>
          <p:cNvCxnSpPr>
            <a:cxnSpLocks/>
          </p:cNvCxnSpPr>
          <p:nvPr/>
        </p:nvCxnSpPr>
        <p:spPr>
          <a:xfrm flipH="1" flipV="1">
            <a:off x="0" y="254643"/>
            <a:ext cx="6096000" cy="85576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Placeholder 5">
            <a:extLst>
              <a:ext uri="{FF2B5EF4-FFF2-40B4-BE49-F238E27FC236}">
                <a16:creationId xmlns:a16="http://schemas.microsoft.com/office/drawing/2014/main" id="{BD0D0FFF-0B99-4936-A5E5-484A98DB0AD1}"/>
              </a:ext>
            </a:extLst>
          </p:cNvPr>
          <p:cNvPicPr>
            <a:picLocks noGrp="1" noChangeAspect="1"/>
          </p:cNvPicPr>
          <p:nvPr>
            <p:ph type="pic" sz="quarter" idx="10"/>
          </p:nvPr>
        </p:nvPicPr>
        <p:blipFill rotWithShape="1">
          <a:blip r:embed="rId3"/>
          <a:srcRect t="-51" b="51785"/>
          <a:stretch/>
        </p:blipFill>
        <p:spPr>
          <a:xfrm>
            <a:off x="0" y="-7303"/>
            <a:ext cx="6576291" cy="6872605"/>
          </a:xfrm>
        </p:spPr>
      </p:pic>
    </p:spTree>
    <p:extLst>
      <p:ext uri="{BB962C8B-B14F-4D97-AF65-F5344CB8AC3E}">
        <p14:creationId xmlns:p14="http://schemas.microsoft.com/office/powerpoint/2010/main" val="2241459136"/>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312</TotalTime>
  <Words>2717</Words>
  <Application>Microsoft Office PowerPoint</Application>
  <PresentationFormat>Widescreen</PresentationFormat>
  <Paragraphs>116</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Lato Extended</vt:lpstr>
      <vt:lpstr>Tenorite</vt:lpstr>
      <vt:lpstr>Custom</vt:lpstr>
      <vt:lpstr>Portfolio#2 Data, Information, and Information Systems</vt:lpstr>
      <vt:lpstr>Table of content</vt:lpstr>
      <vt:lpstr>DATA AND INFORMATION</vt:lpstr>
      <vt:lpstr>WHAT ARE DATA AND INFORMATION?</vt:lpstr>
      <vt:lpstr>WHAT ARE DATA AND INFORMATION?</vt:lpstr>
      <vt:lpstr>WHAT ARE DATA AND INFORMATION?</vt:lpstr>
      <vt:lpstr>WHAT ARE DATA AND INFORMATION?</vt:lpstr>
      <vt:lpstr>WHAT ARE DATA AND INFORMATION?</vt:lpstr>
      <vt:lpstr>INFORMATION SYSTEMS</vt:lpstr>
      <vt:lpstr>What are information systems?</vt:lpstr>
      <vt:lpstr>What are information systems?</vt:lpstr>
      <vt:lpstr>What are information systems?</vt:lpstr>
      <vt:lpstr>What are information systems?</vt:lpstr>
      <vt:lpstr>What are information systems?</vt:lpstr>
      <vt:lpstr>Different Types of Support Systems in Information Systems</vt:lpstr>
      <vt:lpstr>WHAT ARE THE Types of Support SYSTEMS?</vt:lpstr>
      <vt:lpstr>WHAT ARE THE Types of Support SYSTEMS?</vt:lpstr>
      <vt:lpstr>Reflection</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Portfolio#2 Data, Information, and Information Systems</dc:title>
  <dc:creator>Charles Andre</dc:creator>
  <cp:lastModifiedBy>Charles Andre</cp:lastModifiedBy>
  <cp:revision>4</cp:revision>
  <dcterms:created xsi:type="dcterms:W3CDTF">2024-09-05T09:21:29Z</dcterms:created>
  <dcterms:modified xsi:type="dcterms:W3CDTF">2024-09-08T15:42:43Z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