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1C2EB2F8-356A-4072-A08B-5A818F5DF7F6}">
  <a:tblStyle styleId="{1C2EB2F8-356A-4072-A08B-5A818F5DF7F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slide" Target="slides/slide16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77c67600f9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77c67600f9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77c67600f9_0_4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77c67600f9_0_4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77c67600f9_0_4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77c67600f9_0_4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806a02b57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806a02b57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77c67600f9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77c67600f9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77c67600f9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77c67600f9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77c67600f9_0_5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77c67600f9_0_5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77c67600f9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77c67600f9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77c67600f9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77c67600f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77c67600f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77c67600f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77c67600f9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77c67600f9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77c67600f9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77c67600f9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77c67600f9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77c67600f9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77c67600f9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77c67600f9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77c67600f9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77c67600f9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77c67600f9_0_4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77c67600f9_0_4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github.com/KirollosNagi/IoTSimpleApp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Embedded Systems Term Project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311700" y="3096050"/>
            <a:ext cx="8520600" cy="15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Simple IoT Application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Presented by: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Kirollos N. Sorour				900153483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Milestone 2 Relevant Screenshots</a:t>
            </a:r>
            <a:endParaRPr/>
          </a:p>
        </p:txBody>
      </p:sp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7" name="Google Shape;117;p22"/>
          <p:cNvPicPr preferRelativeResize="0"/>
          <p:nvPr/>
        </p:nvPicPr>
        <p:blipFill rotWithShape="1">
          <a:blip r:embed="rId3">
            <a:alphaModFix/>
          </a:blip>
          <a:srcRect b="92022" l="6731" r="61337" t="3545"/>
          <a:stretch/>
        </p:blipFill>
        <p:spPr>
          <a:xfrm>
            <a:off x="1571625" y="4083100"/>
            <a:ext cx="6000750" cy="485775"/>
          </a:xfrm>
          <a:prstGeom prst="rect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  <p:pic>
        <p:nvPicPr>
          <p:cNvPr id="118" name="Google Shape;118;p22"/>
          <p:cNvPicPr preferRelativeResize="0"/>
          <p:nvPr/>
        </p:nvPicPr>
        <p:blipFill rotWithShape="1">
          <a:blip r:embed="rId4">
            <a:alphaModFix/>
          </a:blip>
          <a:srcRect b="14244" l="0" r="0" t="3131"/>
          <a:stretch/>
        </p:blipFill>
        <p:spPr>
          <a:xfrm>
            <a:off x="1571625" y="1245040"/>
            <a:ext cx="6000751" cy="2788810"/>
          </a:xfrm>
          <a:prstGeom prst="rect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Milestone 3: Interfacing microcontroller with Wi-Fi Module using UART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Communication scheme and </a:t>
            </a:r>
            <a:r>
              <a:rPr lang="en"/>
              <a:t>commands </a:t>
            </a:r>
            <a:r>
              <a:rPr lang="en"/>
              <a:t>Design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Integration Milestone: “Done”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Programming Milestones - 3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9" name="Google Shape;129;p24"/>
          <p:cNvGraphicFramePr/>
          <p:nvPr/>
        </p:nvGraphicFramePr>
        <p:xfrm>
          <a:off x="738188" y="1452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{1C2EB2F8-356A-4072-A08B-5A818F5DF7F6}</a:tableStyleId>
              </a:tblPr>
              <a:tblGrid>
                <a:gridCol w="1447800"/>
                <a:gridCol w="1447800"/>
                <a:gridCol w="1447800"/>
                <a:gridCol w="1447800"/>
                <a:gridCol w="18764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Command</a:t>
                      </a:r>
                      <a:endParaRPr b="1" sz="1900"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Char count</a:t>
                      </a:r>
                      <a:endParaRPr b="1" sz="1900"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Sender</a:t>
                      </a:r>
                      <a:endParaRPr b="1" sz="1900"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Receiver</a:t>
                      </a:r>
                      <a:endParaRPr b="1" sz="1900"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Functionality</a:t>
                      </a:r>
                      <a:endParaRPr b="1" sz="1900"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0" marL="635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“!”</a:t>
                      </a:r>
                      <a:endParaRPr b="1" sz="1900"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b="1" sz="1900"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STM32</a:t>
                      </a:r>
                      <a:endParaRPr b="1" sz="1900"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ESP8266</a:t>
                      </a:r>
                      <a:endParaRPr b="1" sz="1900"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Retrieve IP</a:t>
                      </a:r>
                      <a:endParaRPr b="1" sz="1900"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“T_ON”</a:t>
                      </a:r>
                      <a:endParaRPr b="1" sz="1900"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b="1" sz="1900"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ESP8266</a:t>
                      </a:r>
                      <a:endParaRPr b="1" sz="1900"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STM32</a:t>
                      </a:r>
                      <a:endParaRPr b="1" sz="1900"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Turn LED on</a:t>
                      </a:r>
                      <a:endParaRPr b="1" sz="1900"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“T_OF”</a:t>
                      </a:r>
                      <a:endParaRPr b="1" sz="1900"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b="1" sz="1900"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ESP8266</a:t>
                      </a:r>
                      <a:endParaRPr b="1" sz="1900"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STM32</a:t>
                      </a:r>
                      <a:endParaRPr b="1" sz="1900"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Turn LED off</a:t>
                      </a:r>
                      <a:endParaRPr b="1" sz="1900"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“TIME”</a:t>
                      </a:r>
                      <a:endParaRPr b="1" sz="1900"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b="1" sz="1900"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ESP8266</a:t>
                      </a:r>
                      <a:endParaRPr b="1" sz="1900"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STM32</a:t>
                      </a:r>
                      <a:endParaRPr b="1" sz="1900"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Display Time</a:t>
                      </a:r>
                      <a:endParaRPr b="1" sz="1900"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“TEMP”</a:t>
                      </a:r>
                      <a:endParaRPr b="1" sz="1900"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b="1" sz="1900"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ESP8266</a:t>
                      </a:r>
                      <a:endParaRPr b="1" sz="1900"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STM32</a:t>
                      </a:r>
                      <a:endParaRPr b="1" sz="1900"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Display Temperature</a:t>
                      </a:r>
                      <a:endParaRPr b="1" sz="1900"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30" name="Google Shape;13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Milestone 3 Command Table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Milestone 3 Final Output</a:t>
            </a:r>
            <a:endParaRPr/>
          </a:p>
        </p:txBody>
      </p:sp>
      <p:sp>
        <p:nvSpPr>
          <p:cNvPr id="136" name="Google Shape;136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7" name="Google Shape;137;p25"/>
          <p:cNvPicPr preferRelativeResize="0"/>
          <p:nvPr/>
        </p:nvPicPr>
        <p:blipFill rotWithShape="1">
          <a:blip r:embed="rId3">
            <a:alphaModFix/>
          </a:blip>
          <a:srcRect b="52991" l="2005" r="38299" t="2564"/>
          <a:stretch/>
        </p:blipFill>
        <p:spPr>
          <a:xfrm>
            <a:off x="498590" y="1152475"/>
            <a:ext cx="8146820" cy="3416400"/>
          </a:xfrm>
          <a:prstGeom prst="rect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Considerations</a:t>
            </a:r>
            <a:endParaRPr/>
          </a:p>
        </p:txBody>
      </p:sp>
      <p:sp>
        <p:nvSpPr>
          <p:cNvPr id="143" name="Google Shape;143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1- Adding an indicator screen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2- Power calculation and choosing a sufficient battery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3- Using advanced AT commands with the Wi-Fi module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4- Board PCB design and enclosure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 </a:t>
            </a:r>
            <a:r>
              <a:rPr lang="en"/>
              <a:t>project</a:t>
            </a:r>
            <a:r>
              <a:rPr lang="en"/>
              <a:t> is uploaded to a Github </a:t>
            </a:r>
            <a:r>
              <a:rPr lang="en"/>
              <a:t>repository, It currently is fully documented to a good level of detail.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</a:t>
            </a:r>
            <a:r>
              <a:rPr lang="en"/>
              <a:t>he </a:t>
            </a:r>
            <a:r>
              <a:rPr lang="en"/>
              <a:t>link for</a:t>
            </a:r>
            <a:r>
              <a:rPr lang="en"/>
              <a:t> this </a:t>
            </a:r>
            <a:r>
              <a:rPr lang="en"/>
              <a:t>public repository is</a:t>
            </a:r>
            <a:r>
              <a:rPr lang="en"/>
              <a:t>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https://github.com/KirollosNagi/IoTSimpleApp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Documentation - Github R</a:t>
            </a:r>
            <a:r>
              <a:rPr lang="en"/>
              <a:t>epository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55" name="Google Shape;155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lang="en"/>
              <a:t>STM32L432KC Datasheet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DS3231 RTC module Datasheet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Adafruit Feather HUZZAH ESP8266 Wi-Fi module Datasheet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The Usb to Serial/TTL Adapter Datasheet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9"/>
          <p:cNvSpPr txBox="1"/>
          <p:nvPr>
            <p:ph type="title"/>
          </p:nvPr>
        </p:nvSpPr>
        <p:spPr>
          <a:xfrm>
            <a:off x="311700" y="1415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  <p:sp>
        <p:nvSpPr>
          <p:cNvPr id="161" name="Google Shape;161;p29"/>
          <p:cNvSpPr txBox="1"/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Any Questions?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Proposal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System Description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Block Diagrams and Schematic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Programming Milestones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Future Considerations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Proposal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Objective: To develop a time-aware, embedded smart solution to keep some loads (LEDs) connected to the Internet.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I will do so using an RTC and a Wi-Fi module which will take commands from an authorized online user and direct these commands to the microcontroller.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Description - The Hardware Package 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 STM32L432KC microcontroller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 DS3231 RTC module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An Adafruit Feather HUZZAH ESP8266 Wi-Fi module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 Usb to Serial/TTL Adapter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</a:t>
            </a:r>
            <a:r>
              <a:rPr lang="en"/>
              <a:t>ource code running on the microcontroller: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Collecting Time and Temperature data from the RTC </a:t>
            </a:r>
            <a:r>
              <a:rPr lang="en"/>
              <a:t>using I2C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Listening to commands coming from the Wi-Fi module through UART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</a:t>
            </a:r>
            <a:r>
              <a:rPr lang="en"/>
              <a:t>ource code running on the Wi-Fi module: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Specifying the HTML Server details and how to interact with clients.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Description - The Software Package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Block Diagrams and Schematic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1168" y="1152475"/>
            <a:ext cx="5621669" cy="3991025"/>
          </a:xfrm>
          <a:prstGeom prst="rect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0025" y="509825"/>
            <a:ext cx="5743931" cy="4123850"/>
          </a:xfrm>
          <a:prstGeom prst="rect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Programming Milestones - 1 </a:t>
            </a:r>
            <a:endParaRPr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Milestone 1: Reading from RTC using I2C: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Simplest Milestone: “Done”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Relevant Code Lines used: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HAL_I2C_IsDeviceReady(&amp;hi2c1, 0xD0, 10, HAL_MAX_DELAY)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HAL_I2C_Master_Transmit(&amp;hi2c1, 0xD0, secbuffer, 1, 10);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HAL_I2C_Master_Receive(&amp;hi2c1, 0xD1, secbuffer+1, 1, 10);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Milestone 2: Developing a basic HTML Server using the Wi-Fi module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Challenging Milestone: “Done”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Relevant Code Lines used: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client.println("HTTP/1.1 200 OK");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if (header.indexOf("GET /ESP/on") &gt;= 0)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"&lt;p&gt;&lt;a href=\"/RTC\"&gt;&lt;button class=\"button\"&gt;DISPLAY&lt;/button&gt;&lt;/a&gt;&lt;/p&gt;"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Programming Milestones - 2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