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embeddedFontLst>
    <p:embeddedFont>
      <p:font typeface="Century Gothic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CenturyGothic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CenturyGothic-italic.fntdata"/><Relationship Id="rId6" Type="http://schemas.openxmlformats.org/officeDocument/2006/relationships/slide" Target="slides/slide2.xml"/><Relationship Id="rId18" Type="http://schemas.openxmlformats.org/officeDocument/2006/relationships/font" Target="fonts/CenturyGothic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674ef9a8d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674ef9a8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674ef9a8d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4674ef9a8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674ef9a8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674ef9a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b="0" i="0" sz="7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6" name="Google Shape;76;p11"/>
          <p:cNvSpPr/>
          <p:nvPr>
            <p:ph idx="2" type="pic"/>
          </p:nvPr>
        </p:nvSpPr>
        <p:spPr>
          <a:xfrm>
            <a:off x="1154955" y="685800"/>
            <a:ext cx="8825658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b="0" i="0" sz="48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" type="body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4" name="Google Shape;84;p1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5" name="Google Shape;85;p1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6" name="Google Shape;86;p1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b="0" i="0" sz="48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" type="body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small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2" type="body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3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5" name="Google Shape;95;p13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9" name="Google Shape;99;p1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0" name="Google Shape;100;p1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1" name="Google Shape;101;p1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">
  <p:cSld name="3 Colum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5" name="Google Shape;105;p15"/>
          <p:cNvSpPr txBox="1"/>
          <p:nvPr>
            <p:ph idx="2" type="body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6" name="Google Shape;106;p15"/>
          <p:cNvSpPr txBox="1"/>
          <p:nvPr>
            <p:ph idx="3" type="body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7" name="Google Shape;107;p15"/>
          <p:cNvSpPr txBox="1"/>
          <p:nvPr>
            <p:ph idx="4" type="body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8" name="Google Shape;108;p15"/>
          <p:cNvSpPr txBox="1"/>
          <p:nvPr>
            <p:ph idx="5" type="body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9" name="Google Shape;109;p15"/>
          <p:cNvSpPr txBox="1"/>
          <p:nvPr>
            <p:ph idx="6" type="body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cxnSp>
        <p:nvCxnSpPr>
          <p:cNvPr id="110" name="Google Shape;110;p15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" name="Google Shape;111;p15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1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3" name="Google Shape;113;p1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4" name="Google Shape;114;p1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Picture Column">
  <p:cSld name="3 Picture Colum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7" name="Google Shape;117;p16"/>
          <p:cNvSpPr txBox="1"/>
          <p:nvPr>
            <p:ph idx="1" type="body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8" name="Google Shape;118;p16"/>
          <p:cNvSpPr/>
          <p:nvPr>
            <p:ph idx="2" type="pic"/>
          </p:nvPr>
        </p:nvSpPr>
        <p:spPr>
          <a:xfrm>
            <a:off x="652463" y="2209800"/>
            <a:ext cx="2940050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9" name="Google Shape;119;p16"/>
          <p:cNvSpPr txBox="1"/>
          <p:nvPr>
            <p:ph idx="3" type="body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0" name="Google Shape;120;p16"/>
          <p:cNvSpPr txBox="1"/>
          <p:nvPr>
            <p:ph idx="4" type="body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1" name="Google Shape;121;p16"/>
          <p:cNvSpPr/>
          <p:nvPr>
            <p:ph idx="5" type="pic"/>
          </p:nvPr>
        </p:nvSpPr>
        <p:spPr>
          <a:xfrm>
            <a:off x="3889374" y="2209800"/>
            <a:ext cx="2930525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2" name="Google Shape;122;p16"/>
          <p:cNvSpPr txBox="1"/>
          <p:nvPr>
            <p:ph idx="6" type="body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3" name="Google Shape;123;p16"/>
          <p:cNvSpPr txBox="1"/>
          <p:nvPr>
            <p:ph idx="7" type="body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4" name="Google Shape;124;p16"/>
          <p:cNvSpPr/>
          <p:nvPr>
            <p:ph idx="8" type="pic"/>
          </p:nvPr>
        </p:nvSpPr>
        <p:spPr>
          <a:xfrm>
            <a:off x="7124699" y="2209800"/>
            <a:ext cx="2932113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5" name="Google Shape;125;p16"/>
          <p:cNvSpPr txBox="1"/>
          <p:nvPr>
            <p:ph idx="9" type="body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cxnSp>
        <p:nvCxnSpPr>
          <p:cNvPr id="126" name="Google Shape;126;p16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" name="Google Shape;127;p16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" name="Google Shape;128;p1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9" name="Google Shape;129;p1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0" name="Google Shape;130;p1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3" name="Google Shape;133;p17"/>
          <p:cNvSpPr txBox="1"/>
          <p:nvPr>
            <p:ph idx="1" type="body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4" name="Google Shape;134;p1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5" name="Google Shape;135;p1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6" name="Google Shape;136;p1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9" name="Google Shape;139;p18"/>
          <p:cNvSpPr txBox="1"/>
          <p:nvPr>
            <p:ph idx="1" type="body"/>
          </p:nvPr>
        </p:nvSpPr>
        <p:spPr>
          <a:xfrm rot="5400000">
            <a:off x="1679575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0" name="Google Shape;140;p1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1" name="Google Shape;141;p1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2" name="Google Shape;142;p1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3" type="body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4" type="body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1154954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1154954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9" name="Google Shape;69;p10"/>
          <p:cNvSpPr/>
          <p:nvPr>
            <p:ph idx="2" type="pic"/>
          </p:nvPr>
        </p:nvSpPr>
        <p:spPr>
          <a:xfrm>
            <a:off x="6949546" y="1143000"/>
            <a:ext cx="3200400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6.xml"/><Relationship Id="rId22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5.xml"/><Relationship Id="rId21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8.xml"/><Relationship Id="rId12" Type="http://schemas.openxmlformats.org/officeDocument/2006/relationships/slideLayout" Target="../slideLayouts/slideLayout7.xml"/><Relationship Id="rId23" Type="http://schemas.openxmlformats.org/officeDocument/2006/relationships/theme" Target="../theme/theme2.xml"/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slideLayout" Target="../slideLayouts/slideLayout4.xml"/><Relationship Id="rId15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19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.xml"/><Relationship Id="rId1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2">
            <a:alphaModFix/>
          </a:blip>
          <a:srcRect b="0" l="3613" r="0" t="0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 rotWithShape="1">
          <a:blip r:embed="rId3">
            <a:alphaModFix/>
          </a:blip>
          <a:srcRect b="0" l="35640" r="0" t="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78C4F1">
                  <a:alpha val="6666"/>
                </a:srgbClr>
              </a:gs>
              <a:gs pos="36000">
                <a:srgbClr val="78C4F1">
                  <a:alpha val="5882"/>
                </a:srgbClr>
              </a:gs>
              <a:gs pos="69000">
                <a:srgbClr val="78C4F1">
                  <a:alpha val="0"/>
                </a:srgbClr>
              </a:gs>
              <a:gs pos="100000">
                <a:srgbClr val="78C4F1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4">
            <a:alphaModFix/>
          </a:blip>
          <a:srcRect b="0" l="0" r="0"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 rotWithShape="1">
          <a:blip r:embed="rId5">
            <a:alphaModFix/>
          </a:blip>
          <a:srcRect b="23320" l="0" r="0" t="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6"/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  <p:sldLayoutId id="2147483661" r:id="rId19"/>
    <p:sldLayoutId id="2147483662" r:id="rId20"/>
    <p:sldLayoutId id="2147483663" r:id="rId21"/>
    <p:sldLayoutId id="2147483664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3.png"/><Relationship Id="rId5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711" y="280783"/>
            <a:ext cx="2272838" cy="2272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61363" y="848646"/>
            <a:ext cx="2588751" cy="163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9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0" name="Google Shape;150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3017402"/>
            <a:ext cx="12192000" cy="3840598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9"/>
          <p:cNvSpPr/>
          <p:nvPr/>
        </p:nvSpPr>
        <p:spPr>
          <a:xfrm>
            <a:off x="2269794" y="375359"/>
            <a:ext cx="7369325" cy="216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500" u="none" cap="none" strike="noStrike">
                <a:solidFill>
                  <a:srgbClr val="C0EED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Simultaneous Localization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500" u="none" cap="none" strike="noStrike">
                <a:solidFill>
                  <a:srgbClr val="C0EED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And Mapping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500" u="none" cap="none" strike="noStrike">
                <a:solidFill>
                  <a:srgbClr val="C0EED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(SLAM)</a:t>
            </a:r>
            <a:endParaRPr b="1" i="0" sz="4500" u="none" cap="none" strike="noStrike">
              <a:solidFill>
                <a:srgbClr val="C0EED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IMU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8"/>
          <p:cNvSpPr txBox="1"/>
          <p:nvPr/>
        </p:nvSpPr>
        <p:spPr>
          <a:xfrm>
            <a:off x="962175" y="1751775"/>
            <a:ext cx="6100500" cy="11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Char char="❏"/>
            </a:pPr>
            <a:r>
              <a:rPr lang="en-US" sz="3500">
                <a:solidFill>
                  <a:srgbClr val="FFFFFF"/>
                </a:solidFill>
              </a:rPr>
              <a:t>Inertial</a:t>
            </a:r>
            <a:r>
              <a:rPr lang="en-US" sz="3500">
                <a:solidFill>
                  <a:srgbClr val="FFFFFF"/>
                </a:solidFill>
              </a:rPr>
              <a:t> Measuring unit MPU-6050 is going to be use.</a:t>
            </a:r>
            <a:endParaRPr sz="35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rgbClr val="FFFFFF"/>
              </a:solidFill>
            </a:endParaRPr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Char char="❏"/>
            </a:pPr>
            <a:r>
              <a:rPr lang="en-US" sz="3500">
                <a:solidFill>
                  <a:srgbClr val="FFFFFF"/>
                </a:solidFill>
              </a:rPr>
              <a:t>3 Axis gyro and 3 Axis Accelerometer.</a:t>
            </a:r>
            <a:endParaRPr sz="3500">
              <a:solidFill>
                <a:srgbClr val="FFFFFF"/>
              </a:solidFill>
            </a:endParaRPr>
          </a:p>
        </p:txBody>
      </p:sp>
      <p:pic>
        <p:nvPicPr>
          <p:cNvPr id="210" name="Google Shape;21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7725" y="1853112"/>
            <a:ext cx="3863424" cy="3863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9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b="1" i="0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EKF</a:t>
            </a:r>
            <a:endParaRPr b="1" i="0" sz="42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6" name="Google Shape;216;p29"/>
          <p:cNvSpPr txBox="1"/>
          <p:nvPr/>
        </p:nvSpPr>
        <p:spPr>
          <a:xfrm>
            <a:off x="1322363" y="1983545"/>
            <a:ext cx="10011074" cy="1708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Extended Kalman Filter or normal Kalman filter</a:t>
            </a:r>
            <a:r>
              <a:rPr lang="en-US"/>
              <a:t> </a:t>
            </a:r>
            <a:r>
              <a:rPr lang="en-US" sz="3500">
                <a:solidFill>
                  <a:srgbClr val="FFFFFF"/>
                </a:solidFill>
              </a:rPr>
              <a:t>is going to be </a:t>
            </a:r>
            <a:r>
              <a:rPr lang="en-US" sz="3500">
                <a:solidFill>
                  <a:srgbClr val="FFFFFF"/>
                </a:solidFill>
              </a:rPr>
              <a:t>implemented</a:t>
            </a:r>
            <a:r>
              <a:rPr lang="en-US" sz="3500">
                <a:solidFill>
                  <a:srgbClr val="FFFFFF"/>
                </a:solidFill>
              </a:rPr>
              <a:t> to correct any error or any miss expectation </a:t>
            </a:r>
            <a:r>
              <a:rPr lang="en-US" sz="3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35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EKF takes the Landmarks and Odometry data as input and gives a more accurate position for the robot as a output.</a:t>
            </a:r>
            <a:endParaRPr sz="35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3837" y="1227875"/>
            <a:ext cx="5264325" cy="550857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0"/>
          <p:cNvSpPr txBox="1"/>
          <p:nvPr/>
        </p:nvSpPr>
        <p:spPr>
          <a:xfrm>
            <a:off x="4020900" y="257350"/>
            <a:ext cx="4150200" cy="11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rgbClr val="FFFFFF"/>
                </a:solidFill>
              </a:rPr>
              <a:t>SLAM Process</a:t>
            </a:r>
            <a:endParaRPr sz="4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>
            <p:ph type="title"/>
          </p:nvPr>
        </p:nvSpPr>
        <p:spPr>
          <a:xfrm>
            <a:off x="584981" y="35105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b="1" i="0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Robot to be used?</a:t>
            </a:r>
            <a:endParaRPr b="1" i="0" sz="42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7" name="Google Shape;157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8929" y="1875121"/>
            <a:ext cx="4764894" cy="3016309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0"/>
          <p:cNvSpPr txBox="1"/>
          <p:nvPr/>
        </p:nvSpPr>
        <p:spPr>
          <a:xfrm>
            <a:off x="478301" y="2363372"/>
            <a:ext cx="6780628" cy="1708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Wheeled robot is going to be used </a:t>
            </a:r>
            <a:r>
              <a:rPr lang="en-US" sz="3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and it has 4 motors which </a:t>
            </a:r>
            <a:r>
              <a:rPr lang="en-US" sz="3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facilitates</a:t>
            </a:r>
            <a:r>
              <a:rPr lang="en-US" sz="3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the motion and rotation of the robot.</a:t>
            </a:r>
            <a:endParaRPr sz="35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6500" y="2043550"/>
            <a:ext cx="3460000" cy="34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1"/>
          <p:cNvSpPr txBox="1"/>
          <p:nvPr/>
        </p:nvSpPr>
        <p:spPr>
          <a:xfrm>
            <a:off x="4048950" y="490150"/>
            <a:ext cx="40941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>
                <a:solidFill>
                  <a:srgbClr val="FFFFFF"/>
                </a:solidFill>
              </a:rPr>
              <a:t>Motor </a:t>
            </a:r>
            <a:r>
              <a:rPr b="1" lang="en-US" sz="4200">
                <a:solidFill>
                  <a:srgbClr val="FFFFFF"/>
                </a:solidFill>
              </a:rPr>
              <a:t>Driver</a:t>
            </a:r>
            <a:endParaRPr b="1" sz="4200">
              <a:solidFill>
                <a:srgbClr val="FFFFFF"/>
              </a:solidFill>
            </a:endParaRPr>
          </a:p>
        </p:txBody>
      </p:sp>
      <p:sp>
        <p:nvSpPr>
          <p:cNvPr id="165" name="Google Shape;165;p21"/>
          <p:cNvSpPr txBox="1"/>
          <p:nvPr/>
        </p:nvSpPr>
        <p:spPr>
          <a:xfrm>
            <a:off x="873000" y="2043550"/>
            <a:ext cx="65877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0850" lvl="0" marL="45720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Times New Roman"/>
              <a:buChar char="❏"/>
            </a:pPr>
            <a:r>
              <a:rPr lang="en-US" sz="3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L298 Dual H-Bridge Motor Driver is going to be used.</a:t>
            </a:r>
            <a:endParaRPr sz="3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0850" lvl="0" marL="45720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Times New Roman"/>
              <a:buChar char="❏"/>
            </a:pPr>
            <a:r>
              <a:rPr lang="en-US" sz="3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channel H-Bridge with 2A peak current.</a:t>
            </a:r>
            <a:endParaRPr sz="3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b="1" i="0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Landmarks</a:t>
            </a:r>
            <a:endParaRPr b="1" i="0" sz="42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1" name="Google Shape;171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1120" l="0" r="0" t="0"/>
          <a:stretch/>
        </p:blipFill>
        <p:spPr>
          <a:xfrm>
            <a:off x="3415526" y="2741955"/>
            <a:ext cx="4519671" cy="3729184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2"/>
          <p:cNvSpPr txBox="1"/>
          <p:nvPr/>
        </p:nvSpPr>
        <p:spPr>
          <a:xfrm>
            <a:off x="1455053" y="1417659"/>
            <a:ext cx="8440615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Landmarks is the first and most important step in SLAM</a:t>
            </a:r>
            <a:endParaRPr sz="35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b="1" i="0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 to detect Landmarks?</a:t>
            </a:r>
            <a:endParaRPr b="1" i="0" sz="42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8" name="Google Shape;178;p23"/>
          <p:cNvSpPr txBox="1"/>
          <p:nvPr/>
        </p:nvSpPr>
        <p:spPr>
          <a:xfrm>
            <a:off x="365760" y="1702191"/>
            <a:ext cx="11844909" cy="4801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 detect Landmarks sensor is required, types of sensors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Can be used in Landmark recognition: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Noto Sans Symbols"/>
              <a:buChar char="❏"/>
            </a:pPr>
            <a:r>
              <a:rPr lang="en-US" sz="3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Sonar</a:t>
            </a:r>
            <a:endParaRPr/>
          </a:p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Noto Sans Symbols"/>
              <a:buChar char="❏"/>
            </a:pPr>
            <a:r>
              <a:rPr lang="en-US" sz="3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Laser-Based Sensor</a:t>
            </a:r>
            <a:endParaRPr/>
          </a:p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Noto Sans Symbols"/>
              <a:buChar char="❏"/>
            </a:pPr>
            <a:r>
              <a:rPr lang="en-US" sz="3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Ultrasonic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b="1" i="0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Sonar</a:t>
            </a:r>
            <a:endParaRPr b="1" i="0" sz="42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4" name="Google Shape;184;p24"/>
          <p:cNvSpPr txBox="1"/>
          <p:nvPr/>
        </p:nvSpPr>
        <p:spPr>
          <a:xfrm>
            <a:off x="1252025" y="2855750"/>
            <a:ext cx="9637800" cy="13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Sonar is mainly use </a:t>
            </a:r>
            <a:r>
              <a:rPr lang="en-US" sz="4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underwater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and it’s not useful to use it in </a:t>
            </a:r>
            <a:r>
              <a:rPr lang="en-US" sz="4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different</a:t>
            </a:r>
            <a:r>
              <a:rPr lang="en-US" sz="4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place.</a:t>
            </a:r>
            <a:endParaRPr sz="4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b="1" i="0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Laser-Based Sensor</a:t>
            </a:r>
            <a:endParaRPr b="1" i="0" sz="42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0" name="Google Shape;190;p25"/>
          <p:cNvSpPr txBox="1"/>
          <p:nvPr/>
        </p:nvSpPr>
        <p:spPr>
          <a:xfrm>
            <a:off x="1012875" y="2588457"/>
            <a:ext cx="10536859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Laser-Based sensor or Lidar accurate but way to detect landmarks but it’s very expensive and not </a:t>
            </a:r>
            <a:r>
              <a:rPr lang="en-US" sz="4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available</a:t>
            </a:r>
            <a:r>
              <a:rPr lang="en-US" sz="4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in Egypt.</a:t>
            </a:r>
            <a:endParaRPr sz="4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b="1" i="0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Ultrasonic</a:t>
            </a:r>
            <a:endParaRPr b="1" i="0" sz="42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26"/>
          <p:cNvSpPr txBox="1"/>
          <p:nvPr/>
        </p:nvSpPr>
        <p:spPr>
          <a:xfrm>
            <a:off x="1039200" y="2839446"/>
            <a:ext cx="10113600" cy="23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Ultrasonic is cheap and easy to use but it’s less accurate than lidar so error correction is needed.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b="1" i="0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Odometry Data</a:t>
            </a:r>
            <a:endParaRPr b="1" i="0" sz="42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2" name="Google Shape;202;p27"/>
          <p:cNvSpPr txBox="1"/>
          <p:nvPr/>
        </p:nvSpPr>
        <p:spPr>
          <a:xfrm>
            <a:off x="646111" y="2813539"/>
            <a:ext cx="10429458" cy="1708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7"/>
          <p:cNvSpPr txBox="1"/>
          <p:nvPr/>
        </p:nvSpPr>
        <p:spPr>
          <a:xfrm>
            <a:off x="880275" y="2170025"/>
            <a:ext cx="10748400" cy="29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0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Char char="❏"/>
            </a:pPr>
            <a:r>
              <a:rPr lang="en-US" sz="3500">
                <a:solidFill>
                  <a:srgbClr val="FFFFFF"/>
                </a:solidFill>
              </a:rPr>
              <a:t>Inertial Measuring unit (IMU) can be use to get the Odometry data.</a:t>
            </a:r>
            <a:endParaRPr sz="35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rgbClr val="FFFFFF"/>
              </a:solidFill>
            </a:endParaRPr>
          </a:p>
          <a:p>
            <a:pPr indent="-450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Char char="❏"/>
            </a:pPr>
            <a:r>
              <a:rPr lang="en-US" sz="3500">
                <a:solidFill>
                  <a:srgbClr val="FFFFFF"/>
                </a:solidFill>
              </a:rPr>
              <a:t>Calculating the Wheels rotation isn’t accurate at all. </a:t>
            </a:r>
            <a:endParaRPr sz="35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