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2" r:id="rId2"/>
  </p:sldMasterIdLst>
  <p:notesMasterIdLst>
    <p:notesMasterId r:id="rId24"/>
  </p:notes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2AFA0-E90D-4703-A5AA-B34FFC615304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25038-870C-4055-AFED-CB58C153B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38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3806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612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674ef9a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674ef9a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691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674ef9a8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674ef9a8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518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674ef9a8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674ef9a8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41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F5BC-2945-4F37-B08B-F7CDF8FDD0DF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7AE1-532B-476D-A171-F9A5C6FD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F5BC-2945-4F37-B08B-F7CDF8FDD0DF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7AE1-532B-476D-A171-F9A5C6FD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8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F5BC-2945-4F37-B08B-F7CDF8FDD0DF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7AE1-532B-476D-A171-F9A5C6FD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11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F5BC-2945-4F37-B08B-F7CDF8FDD0DF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7AE1-532B-476D-A171-F9A5C6FD00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2178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F5BC-2945-4F37-B08B-F7CDF8FDD0DF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7AE1-532B-476D-A171-F9A5C6FD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84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F5BC-2945-4F37-B08B-F7CDF8FDD0DF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7AE1-532B-476D-A171-F9A5C6FD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40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F5BC-2945-4F37-B08B-F7CDF8FDD0DF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7AE1-532B-476D-A171-F9A5C6FD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22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F5BC-2945-4F37-B08B-F7CDF8FDD0DF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7AE1-532B-476D-A171-F9A5C6FD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85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F5BC-2945-4F37-B08B-F7CDF8FDD0DF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7AE1-532B-476D-A171-F9A5C6FD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2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F5BC-2945-4F37-B08B-F7CDF8FDD0DF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7AE1-532B-476D-A171-F9A5C6FD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5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F5BC-2945-4F37-B08B-F7CDF8FDD0DF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7AE1-532B-476D-A171-F9A5C6FD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3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F5BC-2945-4F37-B08B-F7CDF8FDD0DF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7AE1-532B-476D-A171-F9A5C6FD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88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F5BC-2945-4F37-B08B-F7CDF8FDD0DF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7AE1-532B-476D-A171-F9A5C6FD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860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F5BC-2945-4F37-B08B-F7CDF8FDD0DF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7AE1-532B-476D-A171-F9A5C6FD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35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F5BC-2945-4F37-B08B-F7CDF8FDD0DF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7AE1-532B-476D-A171-F9A5C6FD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641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F5BC-2945-4F37-B08B-F7CDF8FDD0DF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7AE1-532B-476D-A171-F9A5C6FD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069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F5BC-2945-4F37-B08B-F7CDF8FDD0DF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7AE1-532B-476D-A171-F9A5C6FD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117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F5BC-2945-4F37-B08B-F7CDF8FDD0DF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7AE1-532B-476D-A171-F9A5C6FD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711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F5BC-2945-4F37-B08B-F7CDF8FDD0DF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7AE1-532B-476D-A171-F9A5C6FD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853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F5BC-2945-4F37-B08B-F7CDF8FDD0DF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7AE1-532B-476D-A171-F9A5C6FD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787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F5BC-2945-4F37-B08B-F7CDF8FDD0DF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7AE1-532B-476D-A171-F9A5C6FD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6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F5BC-2945-4F37-B08B-F7CDF8FDD0DF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7AE1-532B-476D-A171-F9A5C6FD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0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F5BC-2945-4F37-B08B-F7CDF8FDD0DF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7AE1-532B-476D-A171-F9A5C6FD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7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F5BC-2945-4F37-B08B-F7CDF8FDD0DF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7AE1-532B-476D-A171-F9A5C6FD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F5BC-2945-4F37-B08B-F7CDF8FDD0DF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7AE1-532B-476D-A171-F9A5C6FD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4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F5BC-2945-4F37-B08B-F7CDF8FDD0DF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7AE1-532B-476D-A171-F9A5C6FD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1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F5BC-2945-4F37-B08B-F7CDF8FDD0DF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7AE1-532B-476D-A171-F9A5C6FD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6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F5BC-2945-4F37-B08B-F7CDF8FDD0DF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7AE1-532B-476D-A171-F9A5C6FD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7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539F5BC-2945-4F37-B08B-F7CDF8FDD0DF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07AE1-532B-476D-A171-F9A5C6FD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00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9F5BC-2945-4F37-B08B-F7CDF8FDD0DF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07AE1-532B-476D-A171-F9A5C6FD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711" y="280783"/>
            <a:ext cx="2272838" cy="2272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61363" y="848646"/>
            <a:ext cx="2588751" cy="163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017402"/>
            <a:ext cx="12192000" cy="384059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/>
          <p:nvPr/>
        </p:nvSpPr>
        <p:spPr>
          <a:xfrm>
            <a:off x="2269794" y="375359"/>
            <a:ext cx="7369325" cy="216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i="0" u="none" strike="noStrike" cap="none" dirty="0">
                <a:solidFill>
                  <a:srgbClr val="C0EE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Simultaneous Localization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i="0" u="none" strike="noStrike" cap="none" dirty="0">
                <a:solidFill>
                  <a:srgbClr val="C0EE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Mapping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i="0" u="none" strike="noStrike" cap="none" dirty="0">
                <a:solidFill>
                  <a:srgbClr val="C0EE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(SLAM)</a:t>
            </a:r>
            <a:endParaRPr sz="4500" b="1" i="0" u="none" strike="noStrike" cap="none" dirty="0">
              <a:solidFill>
                <a:srgbClr val="C0EE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667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7" y="0"/>
            <a:ext cx="11013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000" b="1" dirty="0" smtClean="0"/>
              <a:t>KF Explanation </a:t>
            </a:r>
            <a:endParaRPr lang="en-US" sz="7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668" y="2421228"/>
            <a:ext cx="11848563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The first 2 step in the algorithm (No. 2 &amp; 3) are to predict the next position of the robot.</a:t>
            </a:r>
          </a:p>
          <a:p>
            <a:endParaRPr lang="en-US" sz="3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The remaining 3 steps (No 4-6) are to correct the position of the robot according to landmarks after it has moved to its new location.</a:t>
            </a:r>
          </a:p>
          <a:p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204" y="426961"/>
            <a:ext cx="9404723" cy="1400530"/>
          </a:xfrm>
        </p:spPr>
        <p:txBody>
          <a:bodyPr/>
          <a:lstStyle/>
          <a:p>
            <a:pPr algn="ctr"/>
            <a:r>
              <a:rPr lang="en-US" sz="7000" b="1" dirty="0" smtClean="0"/>
              <a:t>KF Vs EKF</a:t>
            </a:r>
            <a:endParaRPr lang="en-US" sz="7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062" y="2434107"/>
            <a:ext cx="118743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Kalman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filter assumes a Gaussian distribution so we must have linear model but he extended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alman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filter applies  an approximation to the non-linear model to linearize in order to apply the </a:t>
            </a:r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Kalman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filter.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35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000" b="1" dirty="0" smtClean="0"/>
              <a:t>Hardware</a:t>
            </a:r>
            <a:endParaRPr lang="en-US" sz="7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3744" y="2404990"/>
            <a:ext cx="116537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previous explanation we can deduce the </a:t>
            </a:r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hardwa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needed is: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Sensor to measure the </a:t>
            </a:r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odometry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Sensor to discover the environment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Microcontroller or small computer to control and calculate.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584981" y="35105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7000" b="1" i="0" u="none" strike="noStrike" cap="none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1.0 Robot</a:t>
            </a:r>
            <a:endParaRPr sz="4200" b="1" i="0" u="none" strike="noStrike" cap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7" name="Google Shape;157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258929" y="1875121"/>
            <a:ext cx="4764894" cy="301630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478301" y="2363372"/>
            <a:ext cx="6780628" cy="170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Wheeled robot is going to be used </a:t>
            </a:r>
            <a:r>
              <a:rPr lang="en-US" sz="35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it has 4 motors which facilitates the motion and rotation of the robot.</a:t>
            </a:r>
            <a:endParaRPr sz="35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312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6500" y="2043550"/>
            <a:ext cx="3460000" cy="34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/>
        </p:nvSpPr>
        <p:spPr>
          <a:xfrm>
            <a:off x="525271" y="399997"/>
            <a:ext cx="10019763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b="1" dirty="0" smtClean="0">
                <a:solidFill>
                  <a:srgbClr val="FFFFFF"/>
                </a:solidFill>
              </a:rPr>
              <a:t>1.1 Motor </a:t>
            </a:r>
            <a:r>
              <a:rPr lang="en-US" sz="7000" b="1" dirty="0">
                <a:solidFill>
                  <a:srgbClr val="FFFFFF"/>
                </a:solidFill>
              </a:rPr>
              <a:t>Driver</a:t>
            </a:r>
            <a:endParaRPr sz="7000" b="1" dirty="0">
              <a:solidFill>
                <a:srgbClr val="FFFFFF"/>
              </a:solidFill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873000" y="2043550"/>
            <a:ext cx="65877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085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Times New Roman"/>
              <a:buChar char="❏"/>
            </a:pPr>
            <a:r>
              <a:rPr lang="en-US" sz="35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L298 Dual H-Bridge Motor Driver is going to be used.</a:t>
            </a:r>
            <a:endParaRPr sz="35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085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Times New Roman"/>
              <a:buChar char="❏"/>
            </a:pPr>
            <a:r>
              <a:rPr lang="en-US" sz="35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channel H-Bridge with 2A peak current.</a:t>
            </a:r>
            <a:endParaRPr sz="35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909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n-US" sz="7000" b="1" dirty="0"/>
              <a:t>2.0 </a:t>
            </a:r>
            <a:r>
              <a:rPr lang="en-US" sz="7000" b="1" dirty="0" err="1" smtClean="0"/>
              <a:t>Odmetry</a:t>
            </a:r>
            <a:endParaRPr sz="70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962175" y="1751775"/>
            <a:ext cx="61005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Char char="❏"/>
            </a:pPr>
            <a:r>
              <a:rPr lang="en-US" sz="3500" dirty="0">
                <a:solidFill>
                  <a:srgbClr val="FFFFFF"/>
                </a:solidFill>
              </a:rPr>
              <a:t>Inertial Measuring unit </a:t>
            </a:r>
            <a:r>
              <a:rPr lang="en-US" sz="3500" dirty="0" smtClean="0">
                <a:solidFill>
                  <a:srgbClr val="FFFFFF"/>
                </a:solidFill>
              </a:rPr>
              <a:t>MPU-9250 </a:t>
            </a:r>
            <a:r>
              <a:rPr lang="en-US" sz="3500" dirty="0">
                <a:solidFill>
                  <a:srgbClr val="FFFFFF"/>
                </a:solidFill>
              </a:rPr>
              <a:t>is going to be use.</a:t>
            </a:r>
            <a:endParaRPr sz="3500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rgbClr val="FFFFFF"/>
              </a:solidFill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Char char="❏"/>
            </a:pPr>
            <a:r>
              <a:rPr lang="en-US" sz="3500" dirty="0">
                <a:solidFill>
                  <a:srgbClr val="FFFFFF"/>
                </a:solidFill>
              </a:rPr>
              <a:t>3 Axis gyro and 3 Axis Accelerometer.</a:t>
            </a:r>
            <a:endParaRPr sz="35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702" y="2323125"/>
            <a:ext cx="2999101" cy="299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3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000" b="1" dirty="0" smtClean="0"/>
              <a:t>3.0 Range Finder</a:t>
            </a:r>
            <a:endParaRPr lang="en-US" sz="7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SzPts val="3400"/>
              <a:buFont typeface="Noto Sans Symbols"/>
              <a:buChar char="❏"/>
            </a:pPr>
            <a:r>
              <a:rPr lang="en-US" sz="3500" dirty="0" smtClean="0">
                <a:solidFill>
                  <a:schemeClr val="lt1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Camera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SzPts val="3400"/>
              <a:buFont typeface="Noto Sans Symbols"/>
              <a:buChar char="❏"/>
            </a:pPr>
            <a:r>
              <a:rPr lang="en-US" sz="3500" dirty="0">
                <a:solidFill>
                  <a:schemeClr val="lt1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Laser-Based Sensor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SzPts val="3400"/>
              <a:buFont typeface="Noto Sans Symbols"/>
              <a:buChar char="❏"/>
            </a:pPr>
            <a:r>
              <a:rPr lang="en-US" sz="3500" dirty="0">
                <a:solidFill>
                  <a:schemeClr val="lt1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Ultrasonic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000" b="1" dirty="0" smtClean="0"/>
              <a:t>3.1 Ultrasonic</a:t>
            </a:r>
            <a:endParaRPr lang="en-US" sz="7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673" y="1853247"/>
            <a:ext cx="3276639" cy="30922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776" y="2421228"/>
            <a:ext cx="81618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Ultrasonic can be used in the current state of the project till we know if we can have </a:t>
            </a:r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or no, and if we can’t have the </a:t>
            </a:r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a camera may be used.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82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00" b="1" dirty="0" smtClean="0"/>
              <a:t>4.0 Small computer</a:t>
            </a:r>
            <a:endParaRPr lang="en-US" sz="7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7579" y="3130986"/>
            <a:ext cx="63750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Raspberry pi 3B+ is going to be use to control the robot.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78" y="2707386"/>
            <a:ext cx="3903653" cy="259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91178" y="540913"/>
            <a:ext cx="634180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 smtClean="0"/>
              <a:t>What is SLAM?</a:t>
            </a:r>
            <a:endParaRPr lang="en-US" sz="7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5254" y="2251755"/>
            <a:ext cx="1124949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It is the process of discovering the environment Around </a:t>
            </a:r>
          </a:p>
          <a:p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the robot and also the robot discover its location in the</a:t>
            </a:r>
          </a:p>
          <a:p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 simultaneously.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0058" y="4971245"/>
            <a:ext cx="595387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So what is the problem now?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36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837" y="1227875"/>
            <a:ext cx="5264325" cy="550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/>
          <p:nvPr/>
        </p:nvSpPr>
        <p:spPr>
          <a:xfrm>
            <a:off x="695460" y="146050"/>
            <a:ext cx="10380372" cy="108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smtClean="0">
                <a:solidFill>
                  <a:srgbClr val="FFFFFF"/>
                </a:solidFill>
              </a:rPr>
              <a:t>SLAM process diagrammatic presentation. </a:t>
            </a:r>
            <a:endParaRPr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3357" y="257578"/>
            <a:ext cx="378982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 smtClean="0"/>
              <a:t>Problem</a:t>
            </a:r>
            <a:endParaRPr lang="en-US" sz="7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5003" y="1944710"/>
            <a:ext cx="109215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The problem is localization can’t precedes mapping or</a:t>
            </a:r>
          </a:p>
          <a:p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vise versa.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003" y="4231923"/>
            <a:ext cx="114091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In other words both must be done simultaneously as the</a:t>
            </a:r>
          </a:p>
          <a:p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localization relies on the mapping and also the mapping relies on the localization.</a:t>
            </a:r>
          </a:p>
          <a:p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36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5847" y="619865"/>
            <a:ext cx="91230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/>
              <a:t>How the SLAM process works</a:t>
            </a:r>
            <a:endParaRPr lang="en-US" sz="5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8186" y="2073499"/>
            <a:ext cx="91021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1.The robot has to discover the environment.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8186" y="3078051"/>
            <a:ext cx="111745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2. At the same time it has to determine its location with respect to the discovered environment.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8186" y="4674463"/>
            <a:ext cx="1132911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3. The robot has to keep moving discovering the environment more and keeps determining his location with respect to the discovered parts of the environment. 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92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000" b="1" dirty="0" smtClean="0"/>
              <a:t>Landmarks</a:t>
            </a:r>
            <a:endParaRPr lang="en-US" sz="7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1853248"/>
            <a:ext cx="113441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1.The robot first has to determine landmarks or  some points in the environment it is placed in.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6111" y="3464417"/>
            <a:ext cx="112389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2. The robot then moves and determines its position with respect to the previously discover landmark.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470" y="5075586"/>
            <a:ext cx="109256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3. 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By repeating this process the robot can discover the whole environment.</a:t>
            </a:r>
          </a:p>
        </p:txBody>
      </p:sp>
    </p:spTree>
    <p:extLst>
      <p:ext uri="{BB962C8B-B14F-4D97-AF65-F5344CB8AC3E}">
        <p14:creationId xmlns:p14="http://schemas.microsoft.com/office/powerpoint/2010/main" val="167782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000" b="1" dirty="0" smtClean="0"/>
              <a:t>The Bigger Problem</a:t>
            </a:r>
            <a:endParaRPr lang="en-US" sz="7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4291" y="1982037"/>
            <a:ext cx="11777709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a much bigger problem in the SLAM than mapping and localization simultaneously the bigger problem is that there is always and error and </a:t>
            </a:r>
            <a:r>
              <a:rPr lang="en-US" sz="3500" smtClean="0">
                <a:latin typeface="Arial" panose="020B0604020202020204" pitchFamily="34" charset="0"/>
                <a:cs typeface="Arial" panose="020B0604020202020204" pitchFamily="34" charset="0"/>
              </a:rPr>
              <a:t>the accumulation of 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this error will cause a huge difference between the estimated position of the robot and the actual position of the robot which produces a completely different map of the environment.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9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913" y="452718"/>
            <a:ext cx="9509921" cy="1400530"/>
          </a:xfrm>
        </p:spPr>
        <p:txBody>
          <a:bodyPr/>
          <a:lstStyle/>
          <a:p>
            <a:r>
              <a:rPr lang="en-US" sz="7000" b="1" dirty="0" smtClean="0"/>
              <a:t>Error problem solution</a:t>
            </a:r>
            <a:endParaRPr lang="en-US" sz="7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7425" y="2908006"/>
            <a:ext cx="1175841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The problem resulting due to error which we previously discussed is solved using the </a:t>
            </a:r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Kalman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Filter or the extended </a:t>
            </a:r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Kalman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filter.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09" y="325239"/>
            <a:ext cx="9404723" cy="1400530"/>
          </a:xfrm>
        </p:spPr>
        <p:txBody>
          <a:bodyPr/>
          <a:lstStyle/>
          <a:p>
            <a:pPr algn="ctr"/>
            <a:r>
              <a:rPr lang="en-US" sz="7000" b="1" dirty="0" smtClean="0"/>
              <a:t>EKF</a:t>
            </a:r>
            <a:endParaRPr lang="en-US" sz="7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-663818" y="1506951"/>
            <a:ext cx="120245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How the </a:t>
            </a:r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Kalman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filter works?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214" y="2456795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1.The </a:t>
            </a:r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Kalman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filter takes the current position of the robot and the landmark as input.</a:t>
            </a:r>
          </a:p>
          <a:p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2. It also takes the input the robot takes as an input.</a:t>
            </a:r>
          </a:p>
          <a:p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3. By these input the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alman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filter can predict the next position of the robot.</a:t>
            </a:r>
          </a:p>
          <a:p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4. By determining the new position of the robot and the expected position of the robot it can correct it position with respect to the environment. 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97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8"/>
          <a:stretch/>
        </p:blipFill>
        <p:spPr>
          <a:xfrm>
            <a:off x="3349355" y="236717"/>
            <a:ext cx="5394551" cy="4039069"/>
          </a:xfrm>
        </p:spPr>
      </p:pic>
      <p:sp>
        <p:nvSpPr>
          <p:cNvPr id="5" name="TextBox 4"/>
          <p:cNvSpPr txBox="1"/>
          <p:nvPr/>
        </p:nvSpPr>
        <p:spPr>
          <a:xfrm>
            <a:off x="0" y="5035640"/>
            <a:ext cx="1209326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This Figure clearly describes how EKF works.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6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Words>624</Words>
  <Application>Microsoft Office PowerPoint</Application>
  <PresentationFormat>Widescreen</PresentationFormat>
  <Paragraphs>64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Century Gothic</vt:lpstr>
      <vt:lpstr>Noto Sans Symbols</vt:lpstr>
      <vt:lpstr>Times New Roman</vt:lpstr>
      <vt:lpstr>Wingdings</vt:lpstr>
      <vt:lpstr>Wingdings 3</vt:lpstr>
      <vt:lpstr>Ion</vt:lpstr>
      <vt:lpstr>Office Theme</vt:lpstr>
      <vt:lpstr>PowerPoint Presentation</vt:lpstr>
      <vt:lpstr>PowerPoint Presentation</vt:lpstr>
      <vt:lpstr>PowerPoint Presentation</vt:lpstr>
      <vt:lpstr>PowerPoint Presentation</vt:lpstr>
      <vt:lpstr>Landmarks</vt:lpstr>
      <vt:lpstr>The Bigger Problem</vt:lpstr>
      <vt:lpstr>Error problem solution</vt:lpstr>
      <vt:lpstr>EKF</vt:lpstr>
      <vt:lpstr>PowerPoint Presentation</vt:lpstr>
      <vt:lpstr>PowerPoint Presentation</vt:lpstr>
      <vt:lpstr>KF Explanation </vt:lpstr>
      <vt:lpstr>KF Vs EKF</vt:lpstr>
      <vt:lpstr>Hardware</vt:lpstr>
      <vt:lpstr>1.0 Robot</vt:lpstr>
      <vt:lpstr>PowerPoint Presentation</vt:lpstr>
      <vt:lpstr>2.0 Odmetry</vt:lpstr>
      <vt:lpstr>3.0 Range Finder</vt:lpstr>
      <vt:lpstr>3.1 Ultrasonic</vt:lpstr>
      <vt:lpstr>4.0 Small computer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Kirolos Sherif Tadros</dc:creator>
  <cp:lastModifiedBy>Kirolos Sherif Tadros</cp:lastModifiedBy>
  <cp:revision>11</cp:revision>
  <dcterms:created xsi:type="dcterms:W3CDTF">2019-03-01T16:14:14Z</dcterms:created>
  <dcterms:modified xsi:type="dcterms:W3CDTF">2019-03-01T17:57:45Z</dcterms:modified>
</cp:coreProperties>
</file>