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3" r:id="rId5"/>
    <p:sldId id="289" r:id="rId6"/>
    <p:sldId id="294" r:id="rId7"/>
    <p:sldId id="290" r:id="rId8"/>
    <p:sldId id="291" r:id="rId9"/>
    <p:sldId id="292" r:id="rId10"/>
    <p:sldId id="295" r:id="rId11"/>
    <p:sldId id="296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 Hamad" initials="SH" lastIdx="1" clrIdx="0">
    <p:extLst>
      <p:ext uri="{19B8F6BF-5375-455C-9EA6-DF929625EA0E}">
        <p15:presenceInfo xmlns:p15="http://schemas.microsoft.com/office/powerpoint/2012/main" userId="8ac1678350fd5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41A50-F4C5-428D-9431-876D7DAC314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9F290-F293-482D-AA33-D86E0811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7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/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owardsdatascience.com/chaos-game-representation-of-a-genetic-sequence-4681f1a67e14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latin typeface="Bahnschrift Condensed" panose="020B0502040204020203" pitchFamily="34" charset="0"/>
              </a:rPr>
              <a:t>Pattern behind chaos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 lnSpcReduction="10000"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Genomic Course project 2021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59CA-F8EA-42A4-8289-D8C1385C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Front End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BBFA5-1035-467E-B9FF-F939DD87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702" y="1993662"/>
            <a:ext cx="5777949" cy="4134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DE97C2-BE4F-4494-BD46-10FFB9A03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71" y="1993662"/>
            <a:ext cx="5314121" cy="413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18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7D28D5-98D9-4F63-898E-15AD30DFAED6}"/>
              </a:ext>
            </a:extLst>
          </p:cNvPr>
          <p:cNvSpPr txBox="1"/>
          <p:nvPr/>
        </p:nvSpPr>
        <p:spPr>
          <a:xfrm>
            <a:off x="526473" y="1288473"/>
            <a:ext cx="924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k-</a:t>
            </a:r>
            <a:r>
              <a:rPr lang="en-US" dirty="0" err="1"/>
              <a:t>mers</a:t>
            </a:r>
            <a:r>
              <a:rPr lang="en-US" dirty="0"/>
              <a:t> are substrings of length k in a given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CBB0F-AB14-4CDE-93B5-AD300AA96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8" r="-3038" b="83107"/>
          <a:stretch/>
        </p:blipFill>
        <p:spPr>
          <a:xfrm>
            <a:off x="0" y="1958232"/>
            <a:ext cx="6373091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2E9E5-1B46-40F0-837A-BDAC67D19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66" r="-1640"/>
          <a:stretch/>
        </p:blipFill>
        <p:spPr>
          <a:xfrm>
            <a:off x="0" y="2567832"/>
            <a:ext cx="6677891" cy="36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46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0C89-30D4-4C9E-AFBF-1E843F9E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824351"/>
            <a:ext cx="11029616" cy="584096"/>
          </a:xfrm>
        </p:spPr>
        <p:txBody>
          <a:bodyPr>
            <a:normAutofit/>
          </a:bodyPr>
          <a:lstStyle/>
          <a:p>
            <a:r>
              <a:rPr lang="en-US" dirty="0"/>
              <a:t>These 2 photos represent the same data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69DA549-1D62-4D89-9257-681A8C34BE8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920" b="29920"/>
          <a:stretch>
            <a:fillRect/>
          </a:stretch>
        </p:blipFill>
        <p:spPr>
          <a:xfrm>
            <a:off x="434565" y="861649"/>
            <a:ext cx="6536079" cy="40936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377CF-7E6C-4A8B-A246-DB3CC7BF9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539409"/>
            <a:ext cx="11029617" cy="7188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data expressed in </a:t>
            </a:r>
            <a:r>
              <a:rPr lang="en-US" b="1" i="1" dirty="0"/>
              <a:t>graph</a:t>
            </a:r>
            <a:r>
              <a:rPr lang="en-US" dirty="0"/>
              <a:t> is </a:t>
            </a:r>
            <a:r>
              <a:rPr lang="en-US" b="1" i="1" dirty="0"/>
              <a:t>easier</a:t>
            </a:r>
            <a:r>
              <a:rPr lang="en-US" dirty="0"/>
              <a:t> and </a:t>
            </a:r>
            <a:r>
              <a:rPr lang="en-US" b="1" i="1" dirty="0"/>
              <a:t>faster</a:t>
            </a:r>
            <a:r>
              <a:rPr lang="en-US" dirty="0"/>
              <a:t> to be understood.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3B4164-D835-486B-8179-5F7149814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565" y="792011"/>
            <a:ext cx="5562435" cy="422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700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07BD-4FE9-4CAA-A96B-B7F7DF81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Rolling a die is governed by probabilities but yet it has a </a:t>
            </a:r>
            <a:r>
              <a:rPr lang="en-US" b="1" i="1" dirty="0">
                <a:solidFill>
                  <a:srgbClr val="FF0000"/>
                </a:solidFill>
                <a:latin typeface="Bahnschrift Light" panose="020B0502040204020203" pitchFamily="34" charset="0"/>
              </a:rPr>
              <a:t>pattern</a:t>
            </a:r>
            <a:r>
              <a:rPr lang="en-US" dirty="0">
                <a:latin typeface="Bahnschrift Light" panose="020B0502040204020203" pitchFamily="34" charset="0"/>
              </a:rPr>
              <a:t> , although the process may seem </a:t>
            </a:r>
            <a:r>
              <a:rPr lang="en-US" b="1" i="1" dirty="0">
                <a:solidFill>
                  <a:srgbClr val="FF0000"/>
                </a:solidFill>
                <a:latin typeface="Bahnschrift Light" panose="020B0502040204020203" pitchFamily="34" charset="0"/>
              </a:rPr>
              <a:t>random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90BBB9-4C9A-462D-8BFE-3C944487A4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3944" y="2617838"/>
            <a:ext cx="2773500" cy="203206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F37150-2207-459C-9D0B-F23AED2A7C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99262" y="2080591"/>
            <a:ext cx="4429125" cy="310656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D948AD-814A-4872-9298-831243500533}"/>
              </a:ext>
            </a:extLst>
          </p:cNvPr>
          <p:cNvSpPr txBox="1"/>
          <p:nvPr/>
        </p:nvSpPr>
        <p:spPr>
          <a:xfrm>
            <a:off x="6799262" y="5457408"/>
            <a:ext cx="375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1,3 &gt;&gt; Red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2,4 &gt;&gt; Blue</a:t>
            </a:r>
          </a:p>
          <a:p>
            <a:r>
              <a:rPr lang="en-US" dirty="0">
                <a:solidFill>
                  <a:srgbClr val="FFFF00"/>
                </a:solidFill>
              </a:rPr>
              <a:t>5,6 &gt;&gt; Yellow </a:t>
            </a:r>
          </a:p>
        </p:txBody>
      </p:sp>
    </p:spTree>
    <p:extLst>
      <p:ext uri="{BB962C8B-B14F-4D97-AF65-F5344CB8AC3E}">
        <p14:creationId xmlns:p14="http://schemas.microsoft.com/office/powerpoint/2010/main" val="42604599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C42DEA-81E4-4B46-B15C-39F202F544D7}"/>
              </a:ext>
            </a:extLst>
          </p:cNvPr>
          <p:cNvSpPr txBox="1"/>
          <p:nvPr/>
        </p:nvSpPr>
        <p:spPr>
          <a:xfrm>
            <a:off x="748145" y="969818"/>
            <a:ext cx="9975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Idea applied for DNA bases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a triangle , pattern is represented for a</a:t>
            </a:r>
            <a:r>
              <a:rPr lang="ar-EG" dirty="0"/>
              <a:t> </a:t>
            </a:r>
            <a:r>
              <a:rPr lang="en-US" dirty="0"/>
              <a:t> square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numbers being hold in the rectangle corners,</a:t>
            </a:r>
          </a:p>
          <a:p>
            <a:r>
              <a:rPr lang="en-US" dirty="0"/>
              <a:t>     bases are being hold in the square corners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2A5D1-D70E-46BE-B9E2-175468A29ADB}"/>
              </a:ext>
            </a:extLst>
          </p:cNvPr>
          <p:cNvSpPr txBox="1"/>
          <p:nvPr/>
        </p:nvSpPr>
        <p:spPr>
          <a:xfrm>
            <a:off x="387927" y="5389418"/>
            <a:ext cx="1170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project idea is based on CGR:-</a:t>
            </a:r>
          </a:p>
          <a:p>
            <a:r>
              <a:rPr lang="en-US" dirty="0"/>
              <a:t>You could have a rough idea in </a:t>
            </a:r>
            <a:r>
              <a:rPr lang="en-US" i="1" u="sng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C1454A-B792-4B00-8B6B-A5C12ED34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5" y="2826327"/>
            <a:ext cx="3629891" cy="25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33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6ACD-C2F3-406F-8E0A-00E69DAA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Possibly for </a:t>
            </a:r>
            <a:r>
              <a:rPr lang="en-US" dirty="0">
                <a:solidFill>
                  <a:srgbClr val="FF0000"/>
                </a:solidFill>
              </a:rPr>
              <a:t>protein</a:t>
            </a:r>
            <a:r>
              <a:rPr lang="en-US" dirty="0"/>
              <a:t> ?!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D082F5-3256-43B7-AD18-115EA1F00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4621" y="685530"/>
            <a:ext cx="2404355" cy="17872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278EB-A97D-44D9-89FF-F7CF4FA3EFD5}"/>
              </a:ext>
            </a:extLst>
          </p:cNvPr>
          <p:cNvSpPr txBox="1"/>
          <p:nvPr/>
        </p:nvSpPr>
        <p:spPr>
          <a:xfrm>
            <a:off x="734291" y="1997155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Polygon with 20 corner !!!?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69CF06-0068-4CCA-8DF7-86D95F5C9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03" y="2821132"/>
            <a:ext cx="5776568" cy="1670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D27645-F1D0-4C3C-8933-B366A17A8751}"/>
              </a:ext>
            </a:extLst>
          </p:cNvPr>
          <p:cNvSpPr txBox="1"/>
          <p:nvPr/>
        </p:nvSpPr>
        <p:spPr>
          <a:xfrm>
            <a:off x="581193" y="5052438"/>
            <a:ext cx="43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Protein back to DNA? </a:t>
            </a:r>
          </a:p>
        </p:txBody>
      </p:sp>
    </p:spTree>
    <p:extLst>
      <p:ext uri="{BB962C8B-B14F-4D97-AF65-F5344CB8AC3E}">
        <p14:creationId xmlns:p14="http://schemas.microsoft.com/office/powerpoint/2010/main" val="106305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AD7F-CFF5-416C-A268-14F9F7DD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1D3B-F088-4EB6-B609-0947A48A6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438400"/>
            <a:ext cx="11029615" cy="30104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rgbClr val="FF0000"/>
                </a:solidFill>
              </a:rPr>
              <a:t>Let’s Run some code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2C0F5-2F35-4827-8EFD-29316B7F8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74" y="3429000"/>
            <a:ext cx="1071563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51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0F9234-C962-4366-9180-5960CDB8D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8391" y="638696"/>
            <a:ext cx="7093528" cy="51993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43495-8D7E-4801-82A9-9EA8CC423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Team members</a:t>
            </a:r>
            <a:r>
              <a:rPr lang="ar-EG" dirty="0"/>
              <a:t> </a:t>
            </a:r>
            <a:r>
              <a:rPr lang="en-US" dirty="0"/>
              <a:t>are:-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Asmaa</a:t>
            </a:r>
            <a:r>
              <a:rPr lang="en-US" dirty="0">
                <a:solidFill>
                  <a:srgbClr val="FFFF00"/>
                </a:solidFill>
              </a:rPr>
              <a:t> Ayman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Samia</a:t>
            </a:r>
            <a:r>
              <a:rPr lang="en-US" dirty="0">
                <a:solidFill>
                  <a:srgbClr val="FFFF00"/>
                </a:solidFill>
              </a:rPr>
              <a:t> El-</a:t>
            </a:r>
            <a:r>
              <a:rPr lang="en-US" dirty="0" err="1">
                <a:solidFill>
                  <a:srgbClr val="FFFF00"/>
                </a:solidFill>
              </a:rPr>
              <a:t>Refaaie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Kirolos</a:t>
            </a:r>
            <a:r>
              <a:rPr lang="en-US" dirty="0">
                <a:solidFill>
                  <a:srgbClr val="FFFF00"/>
                </a:solidFill>
              </a:rPr>
              <a:t> Magdy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Mohamed </a:t>
            </a:r>
            <a:r>
              <a:rPr lang="en-US" dirty="0" err="1">
                <a:solidFill>
                  <a:srgbClr val="FFFF00"/>
                </a:solidFill>
              </a:rPr>
              <a:t>Nasef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Sara Hamad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97223-7E89-41FC-84E5-5C5A1299F944}"/>
              </a:ext>
            </a:extLst>
          </p:cNvPr>
          <p:cNvSpPr txBox="1"/>
          <p:nvPr/>
        </p:nvSpPr>
        <p:spPr>
          <a:xfrm>
            <a:off x="640081" y="995163"/>
            <a:ext cx="31945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1600" i="1" dirty="0">
                <a:solidFill>
                  <a:schemeClr val="bg1"/>
                </a:solidFill>
              </a:rPr>
              <a:t>    </a:t>
            </a:r>
            <a:r>
              <a:rPr lang="en-US" sz="1600" i="1" dirty="0">
                <a:solidFill>
                  <a:schemeClr val="bg1"/>
                </a:solidFill>
              </a:rPr>
              <a:t>Made under the observation of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400" b="1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DR. Sara El-</a:t>
            </a:r>
            <a:r>
              <a:rPr lang="en-US" sz="1400" b="1" i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Metwally</a:t>
            </a:r>
            <a:endParaRPr lang="en-US" sz="1400" b="1" i="1" dirty="0">
              <a:solidFill>
                <a:schemeClr val="accent2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3E959-40CC-4D4C-BD19-51518CEA9B26}"/>
              </a:ext>
            </a:extLst>
          </p:cNvPr>
          <p:cNvSpPr txBox="1"/>
          <p:nvPr/>
        </p:nvSpPr>
        <p:spPr>
          <a:xfrm>
            <a:off x="4558145" y="6034638"/>
            <a:ext cx="685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Grade: Third Year (Medical Informatics)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089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{74DF11E3-C834-402F-A622-5EAA5543FDFC}tf67061901_win32</Template>
  <TotalTime>142</TotalTime>
  <Words>177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Bahnschrift Condensed</vt:lpstr>
      <vt:lpstr>Bahnschrift Light</vt:lpstr>
      <vt:lpstr>Calibri</vt:lpstr>
      <vt:lpstr>Franklin Gothic Book</vt:lpstr>
      <vt:lpstr>Franklin Gothic Demi</vt:lpstr>
      <vt:lpstr>Gill Sans MT</vt:lpstr>
      <vt:lpstr>Wingdings 2</vt:lpstr>
      <vt:lpstr>DividendVTI</vt:lpstr>
      <vt:lpstr>Pattern behind chaos</vt:lpstr>
      <vt:lpstr>Front End </vt:lpstr>
      <vt:lpstr>PowerPoint Presentation</vt:lpstr>
      <vt:lpstr>These 2 photos represent the same data</vt:lpstr>
      <vt:lpstr>Rolling a die is governed by probabilities but yet it has a pattern , although the process may seem random</vt:lpstr>
      <vt:lpstr>PowerPoint Presentation</vt:lpstr>
      <vt:lpstr>IS It Possibly for protein ?! </vt:lpstr>
      <vt:lpstr>Thank you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behind chaos</dc:title>
  <dc:creator>Sara Hamad</dc:creator>
  <cp:lastModifiedBy>Sara Hamad</cp:lastModifiedBy>
  <cp:revision>18</cp:revision>
  <dcterms:created xsi:type="dcterms:W3CDTF">2021-05-24T14:31:56Z</dcterms:created>
  <dcterms:modified xsi:type="dcterms:W3CDTF">2021-05-24T16:54:01Z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