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2B76-1515-A34C-8C10-6F89C080AAB9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Shiny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components/functions in the </a:t>
            </a:r>
            <a:r>
              <a:rPr lang="en-US" dirty="0" err="1" smtClean="0"/>
              <a:t>ui.R</a:t>
            </a:r>
            <a:r>
              <a:rPr lang="en-US" dirty="0" smtClean="0"/>
              <a:t> file communicate with the functions in the </a:t>
            </a:r>
            <a:r>
              <a:rPr lang="en-US" dirty="0" err="1" smtClean="0"/>
              <a:t>server.R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Communication is done by passing R objects back and forth in the background</a:t>
            </a:r>
          </a:p>
          <a:p>
            <a:r>
              <a:rPr lang="en-US" dirty="0" smtClean="0"/>
              <a:t>Communication depends on mutually agreed upon variable/object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6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shinyUI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fluidPage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titlePanel</a:t>
            </a:r>
            <a:r>
              <a:rPr lang="en-US" sz="2000" dirty="0" smtClean="0">
                <a:latin typeface="Courier"/>
                <a:cs typeface="Courier"/>
              </a:rPr>
              <a:t>(”Biostatistics </a:t>
            </a:r>
            <a:r>
              <a:rPr lang="en-US" sz="2000" dirty="0" err="1" smtClean="0">
                <a:latin typeface="Courier"/>
                <a:cs typeface="Courier"/>
              </a:rPr>
              <a:t>Rulz</a:t>
            </a:r>
            <a:r>
              <a:rPr lang="en-US" sz="2000" dirty="0" smtClean="0">
                <a:latin typeface="Courier"/>
                <a:cs typeface="Courier"/>
              </a:rPr>
              <a:t>!"),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sidebarPanel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        h3('Sidebar text')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),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mainPanel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        h3('Main Panel text')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))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1264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shinyServer</a:t>
            </a:r>
            <a:r>
              <a:rPr lang="en-US" sz="2400" dirty="0" smtClean="0">
                <a:latin typeface="Courier"/>
                <a:cs typeface="Courier"/>
              </a:rPr>
              <a:t>(function(input, output)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## Nothing for now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416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R, change to the directories with these files and type </a:t>
            </a:r>
            <a:r>
              <a:rPr lang="en-US" dirty="0" err="1" smtClean="0">
                <a:latin typeface="Courier"/>
                <a:cs typeface="Courier"/>
              </a:rPr>
              <a:t>runApp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/>
              <a:t>O</a:t>
            </a:r>
            <a:r>
              <a:rPr lang="en-US" dirty="0" smtClean="0"/>
              <a:t>r put the path to the directory as an argument</a:t>
            </a:r>
          </a:p>
          <a:p>
            <a:r>
              <a:rPr lang="en-US" dirty="0" smtClean="0"/>
              <a:t>It should open an browser window with the app running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just click the “Run App”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 descr="Screen Shot 2014-10-23 at 11.4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891"/>
            <a:ext cx="9144000" cy="43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shinyUI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fluidPage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titlePanel</a:t>
            </a:r>
            <a:r>
              <a:rPr lang="en-US" sz="1400" dirty="0" smtClean="0">
                <a:latin typeface="Courier"/>
                <a:cs typeface="Courier"/>
              </a:rPr>
              <a:t>("Illustrating inputs"),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sidebarPanel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latin typeface="Courier"/>
                <a:cs typeface="Courier"/>
              </a:rPr>
              <a:t>numericInput</a:t>
            </a:r>
            <a:r>
              <a:rPr lang="en-US" sz="1400" dirty="0" smtClean="0">
                <a:latin typeface="Courier"/>
                <a:cs typeface="Courier"/>
              </a:rPr>
              <a:t>('id1', 'Numeric input, labeled id1', 0,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                 min = 0, max = 10, step = 1),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latin typeface="Courier"/>
                <a:cs typeface="Courier"/>
              </a:rPr>
              <a:t>checkboxGroupInput</a:t>
            </a:r>
            <a:r>
              <a:rPr lang="en-US" sz="1400" dirty="0" smtClean="0">
                <a:latin typeface="Courier"/>
                <a:cs typeface="Courier"/>
              </a:rPr>
              <a:t>("id2", "Checkbox",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                   c("Value 1" = "1",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                     "Value 2" = "2",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                     "Value 3" = "3")),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latin typeface="Courier"/>
                <a:cs typeface="Courier"/>
              </a:rPr>
              <a:t>dateInput</a:t>
            </a:r>
            <a:r>
              <a:rPr lang="en-US" sz="1400" dirty="0" smtClean="0">
                <a:latin typeface="Courier"/>
                <a:cs typeface="Courier"/>
              </a:rPr>
              <a:t>("date", "Date:") 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mainPanel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))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862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 descr="Screen Shot 2014-10-23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392"/>
            <a:ext cx="9144000" cy="44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Picture 2" descr="Screen Shot 2014-10-23 at 11.4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522"/>
            <a:ext cx="8760157" cy="55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+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shinyUI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fluidPage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titlePanel</a:t>
            </a:r>
            <a:r>
              <a:rPr lang="en-US" dirty="0" smtClean="0">
                <a:latin typeface="Courier"/>
                <a:cs typeface="Courier"/>
              </a:rPr>
              <a:t>("Illustrating inputs"),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sidebarPanel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numericInput</a:t>
            </a:r>
            <a:r>
              <a:rPr lang="en-US" dirty="0" smtClean="0">
                <a:latin typeface="Courier"/>
                <a:cs typeface="Courier"/>
              </a:rPr>
              <a:t>('id1', 'Numeric input, labeled id1', 0, min = 0,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max = 10, step = 1),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checkboxGroupInput</a:t>
            </a:r>
            <a:r>
              <a:rPr lang="en-US" dirty="0" smtClean="0">
                <a:latin typeface="Courier"/>
                <a:cs typeface="Courier"/>
              </a:rPr>
              <a:t>("id2", "Checkbox",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         c("Value 1" = "1",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           "Value 2" = "2",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           "Value 3" = "3")),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dateInput</a:t>
            </a:r>
            <a:r>
              <a:rPr lang="en-US" dirty="0" smtClean="0">
                <a:latin typeface="Courier"/>
                <a:cs typeface="Courier"/>
              </a:rPr>
              <a:t>("date", "Date:")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mainPanel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h3('Illustrating outputs'),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h4('Your number'),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verbatimTextOutput</a:t>
            </a:r>
            <a:r>
              <a:rPr lang="en-US" dirty="0" smtClean="0">
                <a:latin typeface="Courier"/>
                <a:cs typeface="Courier"/>
              </a:rPr>
              <a:t>("id1.output"),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h4('You checked'),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verbatimTextOutput</a:t>
            </a:r>
            <a:r>
              <a:rPr lang="en-US" dirty="0" smtClean="0">
                <a:latin typeface="Courier"/>
                <a:cs typeface="Courier"/>
              </a:rPr>
              <a:t>("id2.output"),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h4('Your date is'),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verbatimTextOutput</a:t>
            </a:r>
            <a:r>
              <a:rPr lang="en-US" dirty="0" smtClean="0">
                <a:latin typeface="Courier"/>
                <a:cs typeface="Courier"/>
              </a:rPr>
              <a:t>("</a:t>
            </a:r>
            <a:r>
              <a:rPr lang="en-US" dirty="0" err="1" smtClean="0">
                <a:latin typeface="Courier"/>
                <a:cs typeface="Courier"/>
              </a:rPr>
              <a:t>date.output</a:t>
            </a:r>
            <a:r>
              <a:rPr lang="en-US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535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+ Outputs</a:t>
            </a:r>
            <a:endParaRPr lang="en-US" dirty="0"/>
          </a:p>
        </p:txBody>
      </p:sp>
      <p:pic>
        <p:nvPicPr>
          <p:cNvPr id="5" name="Picture 4" descr="Screen Shot 2014-10-23 at 11.4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063"/>
            <a:ext cx="9144000" cy="37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5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provides two mechanisms for introducing interactivity in statistical models</a:t>
            </a:r>
          </a:p>
          <a:p>
            <a:r>
              <a:rPr lang="en-US" b="1" dirty="0" smtClean="0"/>
              <a:t>manipulate</a:t>
            </a:r>
            <a:r>
              <a:rPr lang="en-US" dirty="0" smtClean="0"/>
              <a:t>: A simple framework for making interactive plots; only works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b="1" dirty="0" smtClean="0"/>
              <a:t>shiny</a:t>
            </a:r>
            <a:r>
              <a:rPr lang="en-US" dirty="0" smtClean="0"/>
              <a:t>: A much more complex and feature-filled framework for developing and deploying interactive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5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shinyServer</a:t>
            </a:r>
            <a:r>
              <a:rPr lang="en-US" sz="1600" dirty="0" smtClean="0">
                <a:latin typeface="Courier"/>
                <a:cs typeface="Courier"/>
              </a:rPr>
              <a:t>(function(input, output)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output$id1.output &lt;- </a:t>
            </a:r>
            <a:r>
              <a:rPr lang="en-US" sz="1600" dirty="0" err="1" smtClean="0">
                <a:latin typeface="Courier"/>
                <a:cs typeface="Courier"/>
              </a:rPr>
              <a:t>renderPrint</a:t>
            </a:r>
            <a:r>
              <a:rPr lang="en-US" sz="1600" dirty="0" smtClean="0">
                <a:latin typeface="Courier"/>
                <a:cs typeface="Courier"/>
              </a:rPr>
              <a:t>({ input$id1 })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output$id2.output &lt;- </a:t>
            </a:r>
            <a:r>
              <a:rPr lang="en-US" sz="1600" dirty="0" err="1" smtClean="0">
                <a:latin typeface="Courier"/>
                <a:cs typeface="Courier"/>
              </a:rPr>
              <a:t>renderPrint</a:t>
            </a:r>
            <a:r>
              <a:rPr lang="en-US" sz="1600" dirty="0" smtClean="0">
                <a:latin typeface="Courier"/>
                <a:cs typeface="Courier"/>
              </a:rPr>
              <a:t>({ input$id2 })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output$date.output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renderPrint</a:t>
            </a:r>
            <a:r>
              <a:rPr lang="en-US" sz="1600" dirty="0" smtClean="0">
                <a:latin typeface="Courier"/>
                <a:cs typeface="Courier"/>
              </a:rPr>
              <a:t>({ </a:t>
            </a:r>
            <a:r>
              <a:rPr lang="en-US" sz="1600" dirty="0" err="1" smtClean="0">
                <a:latin typeface="Courier"/>
                <a:cs typeface="Courier"/>
              </a:rPr>
              <a:t>input$date</a:t>
            </a:r>
            <a:r>
              <a:rPr lang="en-US" sz="1600" dirty="0" smtClean="0">
                <a:latin typeface="Courier"/>
                <a:cs typeface="Courier"/>
              </a:rPr>
              <a:t> })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19599" y="1076044"/>
            <a:ext cx="1967201" cy="1463807"/>
            <a:chOff x="6719599" y="1076044"/>
            <a:chExt cx="1967201" cy="1463807"/>
          </a:xfrm>
        </p:grpSpPr>
        <p:sp>
          <p:nvSpPr>
            <p:cNvPr id="4" name="Rounded Rectangle 3"/>
            <p:cNvSpPr/>
            <p:nvPr/>
          </p:nvSpPr>
          <p:spPr>
            <a:xfrm>
              <a:off x="6797917" y="1076044"/>
              <a:ext cx="1888883" cy="6831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identifier  from </a:t>
              </a:r>
              <a:r>
                <a:rPr lang="en-US" dirty="0" err="1" smtClean="0"/>
                <a:t>ui.R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6719599" y="1759232"/>
              <a:ext cx="1022760" cy="7806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065714" y="3383789"/>
            <a:ext cx="1969261" cy="1736101"/>
            <a:chOff x="2065714" y="3383789"/>
            <a:chExt cx="1969261" cy="1736101"/>
          </a:xfrm>
        </p:grpSpPr>
        <p:sp>
          <p:nvSpPr>
            <p:cNvPr id="8" name="Rounded Rectangle 7"/>
            <p:cNvSpPr/>
            <p:nvPr/>
          </p:nvSpPr>
          <p:spPr>
            <a:xfrm>
              <a:off x="2065714" y="4452777"/>
              <a:ext cx="1969261" cy="6671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identifier from </a:t>
              </a:r>
              <a:r>
                <a:rPr lang="en-US" dirty="0" err="1" smtClean="0"/>
                <a:t>ui.R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V="1">
              <a:off x="3050345" y="3383789"/>
              <a:ext cx="277303" cy="1068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2652472" y="1277963"/>
            <a:ext cx="1157443" cy="546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list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96354" y="1277963"/>
            <a:ext cx="1503389" cy="546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list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3231194" y="1824513"/>
            <a:ext cx="96454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396354" y="1824513"/>
            <a:ext cx="751695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6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+ Outputs</a:t>
            </a:r>
            <a:endParaRPr lang="en-US" dirty="0"/>
          </a:p>
        </p:txBody>
      </p:sp>
      <p:pic>
        <p:nvPicPr>
          <p:cNvPr id="5" name="Picture 4" descr="Screen Shot 2014-10-23 at 11.49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16"/>
            <a:ext cx="9144000" cy="44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Autcomplete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simple web app that takes text and predicts the currently typed word</a:t>
            </a:r>
          </a:p>
          <a:p>
            <a:r>
              <a:rPr lang="en-US" dirty="0" smtClean="0"/>
              <a:t>Need a text input field on the left</a:t>
            </a:r>
          </a:p>
          <a:p>
            <a:r>
              <a:rPr lang="en-US" dirty="0" smtClean="0"/>
              <a:t>Show output on the right</a:t>
            </a:r>
          </a:p>
          <a:p>
            <a:r>
              <a:rPr lang="en-US" dirty="0" smtClean="0"/>
              <a:t>Run the </a:t>
            </a:r>
            <a:r>
              <a:rPr lang="en-US" dirty="0" smtClean="0">
                <a:latin typeface="Courier"/>
                <a:cs typeface="Courier"/>
              </a:rPr>
              <a:t>autocomplete() </a:t>
            </a:r>
            <a:r>
              <a:rPr lang="en-US" dirty="0" smtClean="0"/>
              <a:t>function behind the scenes and dynamically update as user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shinyUI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fluidPage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headerPanel</a:t>
            </a:r>
            <a:r>
              <a:rPr lang="en-US" sz="1600" dirty="0" smtClean="0">
                <a:latin typeface="Courier"/>
                <a:cs typeface="Courier"/>
              </a:rPr>
              <a:t>("Text Prediction: Autocomplete"),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sidebarLayout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sidebarPanel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textInput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inputId</a:t>
            </a:r>
            <a:r>
              <a:rPr lang="en-US" sz="1600" dirty="0" smtClean="0">
                <a:latin typeface="Courier"/>
                <a:cs typeface="Courier"/>
              </a:rPr>
              <a:t> = "letters", label = h3("Enter text"))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mainPanel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h2("Here's your prediction!"),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textOutput</a:t>
            </a:r>
            <a:r>
              <a:rPr lang="en-US" sz="1600" dirty="0" smtClean="0">
                <a:latin typeface="Courier"/>
                <a:cs typeface="Courier"/>
              </a:rPr>
              <a:t>("completion")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034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source("</a:t>
            </a:r>
            <a:r>
              <a:rPr lang="en-US" sz="2000" dirty="0" err="1" smtClean="0">
                <a:latin typeface="Courier"/>
                <a:cs typeface="Courier"/>
              </a:rPr>
              <a:t>autocomplete.R</a:t>
            </a:r>
            <a:r>
              <a:rPr lang="en-US" sz="20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shinyServer</a:t>
            </a:r>
            <a:r>
              <a:rPr lang="en-US" sz="2000" dirty="0" smtClean="0">
                <a:latin typeface="Courier"/>
                <a:cs typeface="Courier"/>
              </a:rPr>
              <a:t>(function(input, output)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output$completion</a:t>
            </a:r>
            <a:r>
              <a:rPr lang="en-US" sz="2000" dirty="0" smtClean="0">
                <a:latin typeface="Courier"/>
                <a:cs typeface="Courier"/>
              </a:rPr>
              <a:t> &lt;- </a:t>
            </a:r>
            <a:r>
              <a:rPr lang="en-US" sz="2000" dirty="0" err="1" smtClean="0">
                <a:latin typeface="Courier"/>
                <a:cs typeface="Courier"/>
              </a:rPr>
              <a:t>renderText</a:t>
            </a:r>
            <a:r>
              <a:rPr lang="en-US" sz="2000" dirty="0" smtClean="0">
                <a:latin typeface="Courier"/>
                <a:cs typeface="Courier"/>
              </a:rPr>
              <a:t>({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        autocomplete(</a:t>
            </a:r>
            <a:r>
              <a:rPr lang="en-US" sz="2000" dirty="0" err="1" smtClean="0">
                <a:latin typeface="Courier"/>
                <a:cs typeface="Courier"/>
              </a:rPr>
              <a:t>input$letters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})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217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5" name="Picture 4" descr="Screen Shot 2014-10-23 at 11.5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706"/>
            <a:ext cx="9144000" cy="43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3" name="Picture 2" descr="Screen Shot 2014-10-23 at 11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126"/>
            <a:ext cx="9144000" cy="38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Shiny apps can be deployed on </a:t>
            </a:r>
            <a:r>
              <a:rPr lang="en-US" dirty="0" err="1" smtClean="0"/>
              <a:t>RStudio’s</a:t>
            </a:r>
            <a:r>
              <a:rPr lang="en-US" dirty="0" smtClean="0"/>
              <a:t> </a:t>
            </a:r>
            <a:r>
              <a:rPr lang="en-US" dirty="0" err="1" smtClean="0"/>
              <a:t>shinyapps.io</a:t>
            </a:r>
            <a:r>
              <a:rPr lang="en-US" dirty="0" smtClean="0"/>
              <a:t> server (for free, at least now)</a:t>
            </a:r>
          </a:p>
          <a:p>
            <a:r>
              <a:rPr lang="en-US" dirty="0" smtClean="0"/>
              <a:t>Need to install the </a:t>
            </a:r>
            <a:r>
              <a:rPr lang="en-US" dirty="0" err="1" smtClean="0"/>
              <a:t>shinyapps</a:t>
            </a:r>
            <a:r>
              <a:rPr lang="en-US" dirty="0" smtClean="0"/>
              <a:t> package from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Setup account at </a:t>
            </a:r>
            <a:r>
              <a:rPr lang="en-US" dirty="0" err="1" smtClean="0"/>
              <a:t>shinyapps.io</a:t>
            </a:r>
            <a:r>
              <a:rPr lang="en-US" dirty="0" smtClean="0"/>
              <a:t> (you can use Google or </a:t>
            </a:r>
            <a:r>
              <a:rPr lang="en-US" dirty="0" err="1" smtClean="0"/>
              <a:t>GitHub</a:t>
            </a:r>
            <a:r>
              <a:rPr lang="en-US" dirty="0" smtClean="0"/>
              <a:t> accounts)</a:t>
            </a:r>
          </a:p>
          <a:p>
            <a:r>
              <a:rPr lang="en-US" dirty="0" smtClean="0"/>
              <a:t>Send server your credentials</a:t>
            </a:r>
            <a:endParaRPr lang="en-US" dirty="0"/>
          </a:p>
          <a:p>
            <a:r>
              <a:rPr lang="en-US" dirty="0" smtClean="0"/>
              <a:t>After building/testing your app locally on your computer run </a:t>
            </a:r>
            <a:r>
              <a:rPr lang="en-US" dirty="0" err="1" smtClean="0">
                <a:latin typeface="Courier"/>
                <a:cs typeface="Courier"/>
              </a:rPr>
              <a:t>deployApp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335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gives you a quick and dirty way to create interactive plots within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Shiny let’s you create web apps without having to focus on nuts and bolts of web programming</a:t>
            </a:r>
          </a:p>
          <a:p>
            <a:r>
              <a:rPr lang="en-US" dirty="0" smtClean="0"/>
              <a:t>It’s to get into the </a:t>
            </a:r>
            <a:r>
              <a:rPr lang="en-US" dirty="0" err="1" smtClean="0"/>
              <a:t>nitty</a:t>
            </a:r>
            <a:r>
              <a:rPr lang="en-US" dirty="0" smtClean="0"/>
              <a:t> gritty web stuff if you want</a:t>
            </a:r>
          </a:p>
          <a:p>
            <a:r>
              <a:rPr lang="en-US" dirty="0" smtClean="0"/>
              <a:t>Apps can be deployed on the </a:t>
            </a:r>
            <a:r>
              <a:rPr lang="en-US" smtClean="0"/>
              <a:t>web quickly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mechanism for adding sliders, checkboxes and buttons to plots</a:t>
            </a:r>
          </a:p>
          <a:p>
            <a:r>
              <a:rPr lang="en-US" dirty="0" smtClean="0"/>
              <a:t>Only usable with base graphics (i.e. </a:t>
            </a:r>
            <a:r>
              <a:rPr lang="en-US" dirty="0" smtClean="0">
                <a:latin typeface="Courier"/>
                <a:cs typeface="Courier"/>
              </a:rPr>
              <a:t>plot()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 calls are wrapped in a call to the </a:t>
            </a:r>
            <a:r>
              <a:rPr lang="en-US" dirty="0" smtClean="0">
                <a:latin typeface="Courier"/>
                <a:cs typeface="Courier"/>
              </a:rPr>
              <a:t>manipulate()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 little “wheel/gear” appears in upper corner of plot that will toggle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library(manipulate)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data &lt;- </a:t>
            </a:r>
            <a:r>
              <a:rPr lang="en-US" sz="2000" dirty="0" err="1" smtClean="0">
                <a:latin typeface="Courier"/>
                <a:cs typeface="Courier"/>
              </a:rPr>
              <a:t>read.csv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 err="1" smtClean="0">
                <a:latin typeface="Courier"/>
                <a:cs typeface="Courier"/>
              </a:rPr>
              <a:t>eno.csv</a:t>
            </a:r>
            <a:r>
              <a:rPr lang="en-US" sz="20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manipulate(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hist</a:t>
            </a:r>
            <a:r>
              <a:rPr lang="en-US" sz="2000" dirty="0" smtClean="0">
                <a:latin typeface="Courier"/>
                <a:cs typeface="Courier"/>
              </a:rPr>
              <a:t>(log(</a:t>
            </a:r>
            <a:r>
              <a:rPr lang="en-US" sz="2000" dirty="0" err="1" smtClean="0">
                <a:latin typeface="Courier"/>
                <a:cs typeface="Courier"/>
              </a:rPr>
              <a:t>data$eno</a:t>
            </a:r>
            <a:r>
              <a:rPr lang="en-US" sz="2000" dirty="0" smtClean="0">
                <a:latin typeface="Courier"/>
                <a:cs typeface="Courier"/>
              </a:rPr>
              <a:t>), breaks = </a:t>
            </a:r>
            <a:r>
              <a:rPr lang="en-US" sz="2000" dirty="0" err="1" smtClean="0">
                <a:latin typeface="Courier"/>
                <a:cs typeface="Courier"/>
              </a:rPr>
              <a:t>n.breaks</a:t>
            </a:r>
            <a:r>
              <a:rPr lang="en-US" sz="20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n.breaks</a:t>
            </a:r>
            <a:r>
              <a:rPr lang="en-US" sz="2000" dirty="0" smtClean="0">
                <a:latin typeface="Courier"/>
                <a:cs typeface="Courier"/>
              </a:rPr>
              <a:t> = slider(3, 20)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87938" y="1880776"/>
            <a:ext cx="7185791" cy="1591426"/>
            <a:chOff x="1687938" y="1880776"/>
            <a:chExt cx="7185791" cy="1591426"/>
          </a:xfrm>
        </p:grpSpPr>
        <p:sp>
          <p:nvSpPr>
            <p:cNvPr id="4" name="Rectangle 3"/>
            <p:cNvSpPr/>
            <p:nvPr/>
          </p:nvSpPr>
          <p:spPr>
            <a:xfrm>
              <a:off x="6888393" y="1880776"/>
              <a:ext cx="1985336" cy="425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plotting expression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7938" y="3078364"/>
              <a:ext cx="5883668" cy="3938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2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3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4" idx="2"/>
            </p:cNvCxnSpPr>
            <p:nvPr/>
          </p:nvCxnSpPr>
          <p:spPr>
            <a:xfrm flipH="1">
              <a:off x="6237331" y="2306764"/>
              <a:ext cx="1643730" cy="7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893606" y="3793702"/>
            <a:ext cx="1357751" cy="1755570"/>
            <a:chOff x="2893606" y="3793702"/>
            <a:chExt cx="1357751" cy="1755570"/>
          </a:xfrm>
        </p:grpSpPr>
        <p:sp>
          <p:nvSpPr>
            <p:cNvPr id="6" name="Rectangle 5"/>
            <p:cNvSpPr/>
            <p:nvPr/>
          </p:nvSpPr>
          <p:spPr>
            <a:xfrm>
              <a:off x="2893606" y="5123284"/>
              <a:ext cx="1357751" cy="425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0"/>
            </p:cNvCxnSpPr>
            <p:nvPr/>
          </p:nvCxnSpPr>
          <p:spPr>
            <a:xfrm flipV="1">
              <a:off x="3572482" y="3793702"/>
              <a:ext cx="317812" cy="1329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90310" y="3023744"/>
            <a:ext cx="2421399" cy="2160134"/>
            <a:chOff x="6090310" y="3023744"/>
            <a:chExt cx="2421399" cy="2160134"/>
          </a:xfrm>
        </p:grpSpPr>
        <p:grpSp>
          <p:nvGrpSpPr>
            <p:cNvPr id="18" name="Group 17"/>
            <p:cNvGrpSpPr/>
            <p:nvPr/>
          </p:nvGrpSpPr>
          <p:grpSpPr>
            <a:xfrm>
              <a:off x="6574918" y="3472202"/>
              <a:ext cx="1936791" cy="1711676"/>
              <a:chOff x="6574918" y="3472202"/>
              <a:chExt cx="1936791" cy="17116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74918" y="4757890"/>
                <a:ext cx="1936791" cy="4259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 to control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0"/>
              </p:cNvCxnSpPr>
              <p:nvPr/>
            </p:nvCxnSpPr>
            <p:spPr>
              <a:xfrm flipH="1" flipV="1">
                <a:off x="6888393" y="3472202"/>
                <a:ext cx="654921" cy="12856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090310" y="3023744"/>
              <a:ext cx="1453004" cy="512784"/>
            </a:xfrm>
            <a:prstGeom prst="rect">
              <a:avLst/>
            </a:prstGeom>
            <a:solidFill>
              <a:srgbClr val="C0504D">
                <a:alpha val="23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91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sz="1600" dirty="0" smtClean="0">
                <a:latin typeface="Courier"/>
                <a:cs typeface="Courier"/>
              </a:rPr>
              <a:t>eno &lt;- </a:t>
            </a:r>
            <a:r>
              <a:rPr lang="fi-FI" sz="1600" dirty="0" err="1" smtClean="0">
                <a:latin typeface="Courier"/>
                <a:cs typeface="Courier"/>
              </a:rPr>
              <a:t>read.csv("eno.csv</a:t>
            </a:r>
            <a:r>
              <a:rPr lang="fi-FI" sz="16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fi-FI" sz="1600" dirty="0" err="1" smtClean="0">
                <a:latin typeface="Courier"/>
                <a:cs typeface="Courier"/>
              </a:rPr>
              <a:t>env</a:t>
            </a:r>
            <a:r>
              <a:rPr lang="fi-FI" sz="1600" dirty="0" smtClean="0">
                <a:latin typeface="Courier"/>
                <a:cs typeface="Courier"/>
              </a:rPr>
              <a:t> &lt;- </a:t>
            </a:r>
            <a:r>
              <a:rPr lang="fi-FI" sz="1600" dirty="0" err="1" smtClean="0">
                <a:latin typeface="Courier"/>
                <a:cs typeface="Courier"/>
              </a:rPr>
              <a:t>read.csv("environmental.csv</a:t>
            </a:r>
            <a:r>
              <a:rPr lang="fi-FI" sz="16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fi-FI" sz="1600" dirty="0" err="1" smtClean="0">
                <a:latin typeface="Courier"/>
                <a:cs typeface="Courier"/>
              </a:rPr>
              <a:t>skin</a:t>
            </a:r>
            <a:r>
              <a:rPr lang="fi-FI" sz="1600" dirty="0" smtClean="0">
                <a:latin typeface="Courier"/>
                <a:cs typeface="Courier"/>
              </a:rPr>
              <a:t> &lt;- </a:t>
            </a:r>
            <a:r>
              <a:rPr lang="fi-FI" sz="1600" dirty="0" err="1" smtClean="0">
                <a:latin typeface="Courier"/>
                <a:cs typeface="Courier"/>
              </a:rPr>
              <a:t>read.csv("skin.csv</a:t>
            </a:r>
            <a:r>
              <a:rPr lang="fi-FI" sz="16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fi-FI" sz="1600" dirty="0" smtClean="0">
                <a:latin typeface="Courier"/>
                <a:cs typeface="Courier"/>
              </a:rPr>
              <a:t>m &lt;- </a:t>
            </a:r>
            <a:r>
              <a:rPr lang="fi-FI" sz="1600" dirty="0" err="1" smtClean="0">
                <a:latin typeface="Courier"/>
                <a:cs typeface="Courier"/>
              </a:rPr>
              <a:t>merge(eno</a:t>
            </a:r>
            <a:r>
              <a:rPr lang="fi-FI" sz="1600" dirty="0" smtClean="0">
                <a:latin typeface="Courier"/>
                <a:cs typeface="Courier"/>
              </a:rPr>
              <a:t>, </a:t>
            </a:r>
            <a:r>
              <a:rPr lang="fi-FI" sz="1600" dirty="0" err="1" smtClean="0">
                <a:latin typeface="Courier"/>
                <a:cs typeface="Courier"/>
              </a:rPr>
              <a:t>env</a:t>
            </a:r>
            <a:r>
              <a:rPr lang="fi-FI" sz="1600" dirty="0" smtClean="0">
                <a:latin typeface="Courier"/>
                <a:cs typeface="Courier"/>
              </a:rPr>
              <a:t>, </a:t>
            </a:r>
            <a:r>
              <a:rPr lang="fi-FI" sz="1600" dirty="0" err="1" smtClean="0">
                <a:latin typeface="Courier"/>
                <a:cs typeface="Courier"/>
              </a:rPr>
              <a:t>by</a:t>
            </a:r>
            <a:r>
              <a:rPr lang="fi-FI" sz="1600" dirty="0" smtClean="0">
                <a:latin typeface="Courier"/>
                <a:cs typeface="Courier"/>
              </a:rPr>
              <a:t> = "id")</a:t>
            </a:r>
          </a:p>
          <a:p>
            <a:pPr marL="0" indent="0">
              <a:buNone/>
            </a:pPr>
            <a:r>
              <a:rPr lang="fi-FI" sz="1600" dirty="0" smtClean="0">
                <a:latin typeface="Courier"/>
                <a:cs typeface="Courier"/>
              </a:rPr>
              <a:t>m &lt;- </a:t>
            </a:r>
            <a:r>
              <a:rPr lang="fi-FI" sz="1600" dirty="0" err="1" smtClean="0">
                <a:latin typeface="Courier"/>
                <a:cs typeface="Courier"/>
              </a:rPr>
              <a:t>merge(m</a:t>
            </a:r>
            <a:r>
              <a:rPr lang="fi-FI" sz="1600" dirty="0" smtClean="0">
                <a:latin typeface="Courier"/>
                <a:cs typeface="Courier"/>
              </a:rPr>
              <a:t>, </a:t>
            </a:r>
            <a:r>
              <a:rPr lang="fi-FI" sz="1600" dirty="0" err="1" smtClean="0">
                <a:latin typeface="Courier"/>
                <a:cs typeface="Courier"/>
              </a:rPr>
              <a:t>skin</a:t>
            </a:r>
            <a:r>
              <a:rPr lang="fi-FI" sz="1600" dirty="0" smtClean="0">
                <a:latin typeface="Courier"/>
                <a:cs typeface="Courier"/>
              </a:rPr>
              <a:t>, </a:t>
            </a:r>
            <a:r>
              <a:rPr lang="fi-FI" sz="1600" dirty="0" err="1" smtClean="0">
                <a:latin typeface="Courier"/>
                <a:cs typeface="Courier"/>
              </a:rPr>
              <a:t>by</a:t>
            </a:r>
            <a:r>
              <a:rPr lang="fi-FI" sz="1600" dirty="0" smtClean="0">
                <a:latin typeface="Courier"/>
                <a:cs typeface="Courier"/>
              </a:rPr>
              <a:t> = "id")</a:t>
            </a:r>
          </a:p>
          <a:p>
            <a:pPr marL="0" indent="0">
              <a:buNone/>
            </a:pPr>
            <a:r>
              <a:rPr lang="fi-FI" sz="1600" dirty="0" err="1" smtClean="0">
                <a:latin typeface="Courier"/>
                <a:cs typeface="Courier"/>
              </a:rPr>
              <a:t>xlim</a:t>
            </a:r>
            <a:r>
              <a:rPr lang="fi-FI" sz="1600" dirty="0" smtClean="0">
                <a:latin typeface="Courier"/>
                <a:cs typeface="Courier"/>
              </a:rPr>
              <a:t> &lt;- range(log(m$pm25), </a:t>
            </a:r>
            <a:r>
              <a:rPr lang="fi-FI" sz="1600" dirty="0" err="1" smtClean="0">
                <a:latin typeface="Courier"/>
                <a:cs typeface="Courier"/>
              </a:rPr>
              <a:t>na.rm</a:t>
            </a:r>
            <a:r>
              <a:rPr lang="fi-FI" sz="1600" dirty="0" smtClean="0">
                <a:latin typeface="Courier"/>
                <a:cs typeface="Courier"/>
              </a:rPr>
              <a:t> = TRUE)</a:t>
            </a:r>
          </a:p>
          <a:p>
            <a:pPr marL="0" indent="0">
              <a:buNone/>
            </a:pPr>
            <a:r>
              <a:rPr lang="fi-FI" sz="1600" dirty="0" err="1" smtClean="0">
                <a:latin typeface="Courier"/>
                <a:cs typeface="Courier"/>
              </a:rPr>
              <a:t>ylim</a:t>
            </a:r>
            <a:r>
              <a:rPr lang="fi-FI" sz="1600" dirty="0" smtClean="0">
                <a:latin typeface="Courier"/>
                <a:cs typeface="Courier"/>
              </a:rPr>
              <a:t> &lt;- </a:t>
            </a:r>
            <a:r>
              <a:rPr lang="fi-FI" sz="1600" dirty="0" err="1" smtClean="0">
                <a:latin typeface="Courier"/>
                <a:cs typeface="Courier"/>
              </a:rPr>
              <a:t>range(log(m$eno</a:t>
            </a:r>
            <a:r>
              <a:rPr lang="fi-FI" sz="1600" dirty="0" smtClean="0">
                <a:latin typeface="Courier"/>
                <a:cs typeface="Courier"/>
              </a:rPr>
              <a:t>), </a:t>
            </a:r>
            <a:r>
              <a:rPr lang="fi-FI" sz="1600" dirty="0" err="1" smtClean="0">
                <a:latin typeface="Courier"/>
                <a:cs typeface="Courier"/>
              </a:rPr>
              <a:t>na.rm</a:t>
            </a:r>
            <a:r>
              <a:rPr lang="fi-FI" sz="1600" dirty="0" smtClean="0">
                <a:latin typeface="Courier"/>
                <a:cs typeface="Courier"/>
              </a:rPr>
              <a:t> = TRUE)</a:t>
            </a:r>
          </a:p>
          <a:p>
            <a:pPr marL="0" indent="0">
              <a:buNone/>
            </a:pPr>
            <a:endParaRPr lang="fi-FI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1400" dirty="0" err="1" smtClean="0">
                <a:latin typeface="Courier"/>
                <a:cs typeface="Courier"/>
              </a:rPr>
              <a:t>manipulate</a:t>
            </a:r>
            <a:r>
              <a:rPr lang="fi-FI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</a:t>
            </a:r>
            <a:r>
              <a:rPr lang="fi-FI" sz="1400" dirty="0" err="1" smtClean="0">
                <a:latin typeface="Courier"/>
                <a:cs typeface="Courier"/>
              </a:rPr>
              <a:t>with(m[m$mopos</a:t>
            </a:r>
            <a:r>
              <a:rPr lang="fi-FI" sz="1400" dirty="0" smtClean="0">
                <a:latin typeface="Courier"/>
                <a:cs typeface="Courier"/>
              </a:rPr>
              <a:t> == </a:t>
            </a:r>
            <a:r>
              <a:rPr lang="fi-FI" sz="1400" dirty="0" err="1" smtClean="0">
                <a:latin typeface="Courier"/>
                <a:cs typeface="Courier"/>
              </a:rPr>
              <a:t>allergic</a:t>
            </a:r>
            <a:r>
              <a:rPr lang="fi-FI" sz="1400" dirty="0" smtClean="0">
                <a:latin typeface="Courier"/>
                <a:cs typeface="Courier"/>
              </a:rPr>
              <a:t>, ], {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        plot(log(pm25), </a:t>
            </a:r>
            <a:r>
              <a:rPr lang="fi-FI" sz="1400" dirty="0" err="1" smtClean="0">
                <a:latin typeface="Courier"/>
                <a:cs typeface="Courier"/>
              </a:rPr>
              <a:t>log(eno</a:t>
            </a:r>
            <a:r>
              <a:rPr lang="fi-FI" sz="1400" dirty="0" smtClean="0">
                <a:latin typeface="Courier"/>
                <a:cs typeface="Courier"/>
              </a:rPr>
              <a:t>), </a:t>
            </a:r>
            <a:r>
              <a:rPr lang="fi-FI" sz="1400" dirty="0" err="1" smtClean="0">
                <a:latin typeface="Courier"/>
                <a:cs typeface="Courier"/>
              </a:rPr>
              <a:t>xlim</a:t>
            </a:r>
            <a:r>
              <a:rPr lang="fi-FI" sz="1400" dirty="0" smtClean="0">
                <a:latin typeface="Courier"/>
                <a:cs typeface="Courier"/>
              </a:rPr>
              <a:t> = </a:t>
            </a:r>
            <a:r>
              <a:rPr lang="fi-FI" sz="1400" dirty="0" err="1" smtClean="0">
                <a:latin typeface="Courier"/>
                <a:cs typeface="Courier"/>
              </a:rPr>
              <a:t>xlim</a:t>
            </a:r>
            <a:r>
              <a:rPr lang="fi-FI" sz="1400" dirty="0" smtClean="0">
                <a:latin typeface="Courier"/>
                <a:cs typeface="Courier"/>
              </a:rPr>
              <a:t>, </a:t>
            </a:r>
            <a:r>
              <a:rPr lang="fi-FI" sz="1400" dirty="0" err="1" smtClean="0">
                <a:latin typeface="Courier"/>
                <a:cs typeface="Courier"/>
              </a:rPr>
              <a:t>ylim</a:t>
            </a:r>
            <a:r>
              <a:rPr lang="fi-FI" sz="1400" dirty="0" smtClean="0">
                <a:latin typeface="Courier"/>
                <a:cs typeface="Courier"/>
              </a:rPr>
              <a:t> = </a:t>
            </a:r>
            <a:r>
              <a:rPr lang="fi-FI" sz="1400" dirty="0" err="1" smtClean="0">
                <a:latin typeface="Courier"/>
                <a:cs typeface="Courier"/>
              </a:rPr>
              <a:t>ylim</a:t>
            </a:r>
            <a:r>
              <a:rPr lang="fi-FI" sz="1400" dirty="0" smtClean="0">
                <a:latin typeface="Courier"/>
                <a:cs typeface="Courier"/>
              </a:rPr>
              <a:t>, </a:t>
            </a:r>
            <a:r>
              <a:rPr lang="fi-FI" sz="1400" dirty="0" err="1" smtClean="0">
                <a:latin typeface="Courier"/>
                <a:cs typeface="Courier"/>
              </a:rPr>
              <a:t>type</a:t>
            </a:r>
            <a:r>
              <a:rPr lang="fi-FI" sz="1400" dirty="0" smtClean="0">
                <a:latin typeface="Courier"/>
                <a:cs typeface="Courier"/>
              </a:rPr>
              <a:t> = "n")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        </a:t>
            </a:r>
            <a:r>
              <a:rPr lang="fi-FI" sz="1400" dirty="0" err="1" smtClean="0">
                <a:latin typeface="Courier"/>
                <a:cs typeface="Courier"/>
              </a:rPr>
              <a:t>abline(lm(log(eno</a:t>
            </a:r>
            <a:r>
              <a:rPr lang="fi-FI" sz="1400" dirty="0" smtClean="0">
                <a:latin typeface="Courier"/>
                <a:cs typeface="Courier"/>
              </a:rPr>
              <a:t>) ~ log(pm25)))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        </a:t>
            </a:r>
            <a:r>
              <a:rPr lang="fi-FI" sz="1400" dirty="0" err="1" smtClean="0">
                <a:latin typeface="Courier"/>
                <a:cs typeface="Courier"/>
              </a:rPr>
              <a:t>if(addpoints</a:t>
            </a:r>
            <a:r>
              <a:rPr lang="fi-FI" sz="14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                points(log(pm25), </a:t>
            </a:r>
            <a:r>
              <a:rPr lang="fi-FI" sz="1400" dirty="0" err="1" smtClean="0">
                <a:latin typeface="Courier"/>
                <a:cs typeface="Courier"/>
              </a:rPr>
              <a:t>log(eno</a:t>
            </a:r>
            <a:r>
              <a:rPr lang="fi-FI" sz="1400" dirty="0" smtClean="0">
                <a:latin typeface="Courier"/>
                <a:cs typeface="Courier"/>
              </a:rPr>
              <a:t>), </a:t>
            </a:r>
            <a:r>
              <a:rPr lang="fi-FI" sz="1400" dirty="0" err="1" smtClean="0">
                <a:latin typeface="Courier"/>
                <a:cs typeface="Courier"/>
              </a:rPr>
              <a:t>pch</a:t>
            </a:r>
            <a:r>
              <a:rPr lang="fi-FI" sz="1400" dirty="0" smtClean="0">
                <a:latin typeface="Courier"/>
                <a:cs typeface="Courier"/>
              </a:rPr>
              <a:t> = 20)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}),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</a:t>
            </a:r>
            <a:r>
              <a:rPr lang="fi-FI" sz="1400" dirty="0" err="1" smtClean="0">
                <a:latin typeface="Courier"/>
                <a:cs typeface="Courier"/>
              </a:rPr>
              <a:t>allergic</a:t>
            </a:r>
            <a:r>
              <a:rPr lang="fi-FI" sz="1400" dirty="0" smtClean="0">
                <a:latin typeface="Courier"/>
                <a:cs typeface="Courier"/>
              </a:rPr>
              <a:t> = </a:t>
            </a:r>
            <a:r>
              <a:rPr lang="fi-FI" sz="1400" dirty="0" err="1" smtClean="0">
                <a:latin typeface="Courier"/>
                <a:cs typeface="Courier"/>
              </a:rPr>
              <a:t>picker("Yes</a:t>
            </a:r>
            <a:r>
              <a:rPr lang="fi-FI" sz="1400" dirty="0" smtClean="0">
                <a:latin typeface="Courier"/>
                <a:cs typeface="Courier"/>
              </a:rPr>
              <a:t>" = "</a:t>
            </a:r>
            <a:r>
              <a:rPr lang="fi-FI" sz="1400" dirty="0" err="1" smtClean="0">
                <a:latin typeface="Courier"/>
                <a:cs typeface="Courier"/>
              </a:rPr>
              <a:t>yes</a:t>
            </a:r>
            <a:r>
              <a:rPr lang="fi-FI" sz="1400" dirty="0" smtClean="0">
                <a:latin typeface="Courier"/>
                <a:cs typeface="Courier"/>
              </a:rPr>
              <a:t>", "No" = "no", </a:t>
            </a:r>
            <a:r>
              <a:rPr lang="fi-FI" sz="1400" dirty="0" err="1" smtClean="0">
                <a:latin typeface="Courier"/>
                <a:cs typeface="Courier"/>
              </a:rPr>
              <a:t>label</a:t>
            </a:r>
            <a:r>
              <a:rPr lang="fi-FI" sz="1400" dirty="0" smtClean="0">
                <a:latin typeface="Courier"/>
                <a:cs typeface="Courier"/>
              </a:rPr>
              <a:t> = "Mouse </a:t>
            </a:r>
            <a:r>
              <a:rPr lang="fi-FI" sz="1400" dirty="0" err="1" smtClean="0">
                <a:latin typeface="Courier"/>
                <a:cs typeface="Courier"/>
              </a:rPr>
              <a:t>Allergic</a:t>
            </a:r>
            <a:r>
              <a:rPr lang="fi-FI" sz="1400" dirty="0" smtClean="0">
                <a:latin typeface="Courier"/>
                <a:cs typeface="Courier"/>
              </a:rPr>
              <a:t>?"),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        </a:t>
            </a:r>
            <a:r>
              <a:rPr lang="fi-FI" sz="1400" dirty="0" err="1" smtClean="0">
                <a:latin typeface="Courier"/>
                <a:cs typeface="Courier"/>
              </a:rPr>
              <a:t>addpoints</a:t>
            </a:r>
            <a:r>
              <a:rPr lang="fi-FI" sz="1400" dirty="0" smtClean="0">
                <a:latin typeface="Courier"/>
                <a:cs typeface="Courier"/>
              </a:rPr>
              <a:t> = </a:t>
            </a:r>
            <a:r>
              <a:rPr lang="fi-FI" sz="1400" dirty="0" err="1" smtClean="0">
                <a:latin typeface="Courier"/>
                <a:cs typeface="Courier"/>
              </a:rPr>
              <a:t>checkbox(FALSE</a:t>
            </a:r>
            <a:r>
              <a:rPr lang="fi-FI" sz="1400" dirty="0" smtClean="0">
                <a:latin typeface="Courier"/>
                <a:cs typeface="Courier"/>
              </a:rPr>
              <a:t>, "</a:t>
            </a:r>
            <a:r>
              <a:rPr lang="fi-FI" sz="1400" dirty="0" err="1" smtClean="0">
                <a:latin typeface="Courier"/>
                <a:cs typeface="Courier"/>
              </a:rPr>
              <a:t>Add</a:t>
            </a:r>
            <a:r>
              <a:rPr lang="fi-FI" sz="1400" dirty="0" smtClean="0">
                <a:latin typeface="Courier"/>
                <a:cs typeface="Courier"/>
              </a:rPr>
              <a:t> </a:t>
            </a:r>
            <a:r>
              <a:rPr lang="fi-FI" sz="1400" dirty="0" err="1" smtClean="0">
                <a:latin typeface="Courier"/>
                <a:cs typeface="Courier"/>
              </a:rPr>
              <a:t>Points</a:t>
            </a:r>
            <a:r>
              <a:rPr lang="fi-FI" sz="1400" dirty="0" smtClean="0">
                <a:latin typeface="Courier"/>
                <a:cs typeface="Courier"/>
              </a:rPr>
              <a:t>?")</a:t>
            </a:r>
          </a:p>
          <a:p>
            <a:pPr marL="0" indent="0">
              <a:buNone/>
            </a:pPr>
            <a:r>
              <a:rPr lang="fi-FI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fi-FI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600200"/>
            <a:ext cx="7628824" cy="1253114"/>
            <a:chOff x="457200" y="1600200"/>
            <a:chExt cx="7628824" cy="1253114"/>
          </a:xfrm>
        </p:grpSpPr>
        <p:sp>
          <p:nvSpPr>
            <p:cNvPr id="4" name="Rectangle 3"/>
            <p:cNvSpPr/>
            <p:nvPr/>
          </p:nvSpPr>
          <p:spPr>
            <a:xfrm>
              <a:off x="457200" y="1600200"/>
              <a:ext cx="4220798" cy="12531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89103" y="1792363"/>
              <a:ext cx="1896921" cy="5385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Load/merge data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199" y="2740788"/>
            <a:ext cx="7628825" cy="739082"/>
            <a:chOff x="457199" y="2740788"/>
            <a:chExt cx="7628825" cy="739082"/>
          </a:xfrm>
        </p:grpSpPr>
        <p:sp>
          <p:nvSpPr>
            <p:cNvPr id="5" name="Rectangle 4"/>
            <p:cNvSpPr/>
            <p:nvPr/>
          </p:nvSpPr>
          <p:spPr>
            <a:xfrm>
              <a:off x="457199" y="2917613"/>
              <a:ext cx="4670915" cy="5622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89103" y="2740788"/>
              <a:ext cx="1896921" cy="5385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x/y ranges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01878" y="3407534"/>
            <a:ext cx="4284146" cy="627294"/>
            <a:chOff x="3801878" y="3407534"/>
            <a:chExt cx="4284146" cy="627294"/>
          </a:xfrm>
        </p:grpSpPr>
        <p:sp>
          <p:nvSpPr>
            <p:cNvPr id="10" name="Rounded Rectangle 9"/>
            <p:cNvSpPr/>
            <p:nvPr/>
          </p:nvSpPr>
          <p:spPr>
            <a:xfrm>
              <a:off x="5771138" y="3407534"/>
              <a:ext cx="2314886" cy="6272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Subset based on allergic status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>
              <a:off x="3801878" y="3721181"/>
              <a:ext cx="1969260" cy="136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416064" y="4468172"/>
            <a:ext cx="5658291" cy="627294"/>
            <a:chOff x="3416064" y="4468172"/>
            <a:chExt cx="5658291" cy="627294"/>
          </a:xfrm>
        </p:grpSpPr>
        <p:sp>
          <p:nvSpPr>
            <p:cNvPr id="13" name="Rounded Rectangle 12"/>
            <p:cNvSpPr/>
            <p:nvPr/>
          </p:nvSpPr>
          <p:spPr>
            <a:xfrm>
              <a:off x="6759469" y="4468172"/>
              <a:ext cx="2314886" cy="6272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Only add points if user checks box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416064" y="4661752"/>
              <a:ext cx="3343405" cy="1200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285729" y="3817818"/>
            <a:ext cx="2725132" cy="1567000"/>
            <a:chOff x="1285729" y="3817818"/>
            <a:chExt cx="2725132" cy="1567000"/>
          </a:xfrm>
        </p:grpSpPr>
        <p:sp>
          <p:nvSpPr>
            <p:cNvPr id="17" name="Rectangle 16"/>
            <p:cNvSpPr/>
            <p:nvPr/>
          </p:nvSpPr>
          <p:spPr>
            <a:xfrm>
              <a:off x="3046325" y="3817818"/>
              <a:ext cx="964536" cy="257200"/>
            </a:xfrm>
            <a:prstGeom prst="rect">
              <a:avLst/>
            </a:prstGeom>
            <a:solidFill>
              <a:srgbClr val="C0504D">
                <a:alpha val="2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5729" y="5127618"/>
              <a:ext cx="964536" cy="257200"/>
            </a:xfrm>
            <a:prstGeom prst="rect">
              <a:avLst/>
            </a:prstGeom>
            <a:solidFill>
              <a:srgbClr val="C0504D">
                <a:alpha val="2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85729" y="4484436"/>
            <a:ext cx="2081472" cy="1181382"/>
            <a:chOff x="1133329" y="4332036"/>
            <a:chExt cx="2081472" cy="1181382"/>
          </a:xfrm>
        </p:grpSpPr>
        <p:sp>
          <p:nvSpPr>
            <p:cNvPr id="21" name="Rectangle 20"/>
            <p:cNvSpPr/>
            <p:nvPr/>
          </p:nvSpPr>
          <p:spPr>
            <a:xfrm>
              <a:off x="2250265" y="4332036"/>
              <a:ext cx="964536" cy="257200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33329" y="5256218"/>
              <a:ext cx="964536" cy="257200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66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requires the use of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Doesn’t allow you to “deploy” your visualization in any useful way</a:t>
            </a:r>
          </a:p>
          <a:p>
            <a:r>
              <a:rPr lang="en-US" dirty="0" smtClean="0"/>
              <a:t>Interactivity is limited (sliders, checkbox, buttons)</a:t>
            </a:r>
          </a:p>
          <a:p>
            <a:r>
              <a:rPr lang="en-US" dirty="0" smtClean="0"/>
              <a:t>But, a good quick and dirty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Shiny is a platform for creating interactive R programs embedded into a web page.</a:t>
            </a:r>
          </a:p>
          <a:p>
            <a:r>
              <a:rPr lang="en-US" dirty="0" smtClean="0"/>
              <a:t>Suppose that you create a prediction algorithm, with shiny you can very easily create web input form that calls R and thus your prediction algorithm and displays the results.</a:t>
            </a:r>
          </a:p>
          <a:p>
            <a:r>
              <a:rPr lang="en-US" dirty="0" smtClean="0"/>
              <a:t>Using Shiny, the time to create simple, yet powerful, web-based interactive data products in R is minimized.</a:t>
            </a:r>
          </a:p>
          <a:p>
            <a:r>
              <a:rPr lang="en-US" dirty="0" smtClean="0"/>
              <a:t>However, it lacks the flexibility of full featured (and more complex) solutions.</a:t>
            </a:r>
          </a:p>
          <a:p>
            <a:r>
              <a:rPr lang="en-US" dirty="0" smtClean="0"/>
              <a:t>Shiny is made by the fine folks at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Shiny doesn't really require it, but as with all web programming, a little awareness of HTML, CSS and JavaScript is very helpful</a:t>
            </a:r>
          </a:p>
          <a:p>
            <a:r>
              <a:rPr lang="en-US" dirty="0" smtClean="0"/>
              <a:t>HTML gives a web page structure and sectioning as well as markup instructions</a:t>
            </a:r>
          </a:p>
          <a:p>
            <a:r>
              <a:rPr lang="en-US" dirty="0" smtClean="0"/>
              <a:t>CSS describes how content is presented</a:t>
            </a:r>
          </a:p>
          <a:p>
            <a:r>
              <a:rPr lang="en-US" dirty="0" smtClean="0"/>
              <a:t>JavaScript is for interactivity</a:t>
            </a:r>
          </a:p>
          <a:p>
            <a:r>
              <a:rPr lang="en-US" dirty="0" smtClean="0"/>
              <a:t>There are too many tutorials online to count for getting basic proficiency in these topics to count.</a:t>
            </a:r>
          </a:p>
          <a:p>
            <a:r>
              <a:rPr lang="en-US" dirty="0" smtClean="0"/>
              <a:t>Shiny uses bootstrap (no relation to the statistics bootstrap) style, which (to me) seems to look nice and renders well on mobile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Shiny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shiny project is a directory containing at least two parts</a:t>
            </a:r>
          </a:p>
          <a:p>
            <a:r>
              <a:rPr lang="en-US" b="1" dirty="0" err="1" smtClean="0"/>
              <a:t>ui.R</a:t>
            </a:r>
            <a:r>
              <a:rPr lang="en-US" dirty="0" smtClean="0"/>
              <a:t> (for user interface) controls how it looks</a:t>
            </a:r>
          </a:p>
          <a:p>
            <a:r>
              <a:rPr lang="en-US" b="1" dirty="0" err="1" smtClean="0"/>
              <a:t>server.R</a:t>
            </a:r>
            <a:r>
              <a:rPr lang="en-US" dirty="0" smtClean="0"/>
              <a:t> controls what it does</a:t>
            </a:r>
          </a:p>
          <a:p>
            <a:r>
              <a:rPr lang="en-US" dirty="0" smtClean="0"/>
              <a:t>Creating a “New Shiny Project” in </a:t>
            </a:r>
            <a:r>
              <a:rPr lang="en-US" dirty="0" err="1" smtClean="0"/>
              <a:t>RStudio</a:t>
            </a:r>
            <a:r>
              <a:rPr lang="en-US" dirty="0" smtClean="0"/>
              <a:t> will create these files for you and fill them with 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1482</Words>
  <Application>Microsoft Macintosh PowerPoint</Application>
  <PresentationFormat>On-screen Show (4:3)</PresentationFormat>
  <Paragraphs>192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Introduction to Shiny</vt:lpstr>
      <vt:lpstr>Interactivity</vt:lpstr>
      <vt:lpstr>manipulate</vt:lpstr>
      <vt:lpstr>manipulate: Example 1</vt:lpstr>
      <vt:lpstr>manipulate: Example 2</vt:lpstr>
      <vt:lpstr>manipulate</vt:lpstr>
      <vt:lpstr>Shiny</vt:lpstr>
      <vt:lpstr>Shiny</vt:lpstr>
      <vt:lpstr>A Shiny Project</vt:lpstr>
      <vt:lpstr>A Shiny Project</vt:lpstr>
      <vt:lpstr>ui.R</vt:lpstr>
      <vt:lpstr>server.R</vt:lpstr>
      <vt:lpstr>Run It!</vt:lpstr>
      <vt:lpstr>Result</vt:lpstr>
      <vt:lpstr>Inputs</vt:lpstr>
      <vt:lpstr>Result</vt:lpstr>
      <vt:lpstr>Result</vt:lpstr>
      <vt:lpstr>Inputs + Outputs</vt:lpstr>
      <vt:lpstr>Inputs + Outputs</vt:lpstr>
      <vt:lpstr>server.R</vt:lpstr>
      <vt:lpstr>Inputs + Outputs</vt:lpstr>
      <vt:lpstr>Autcomplete App</vt:lpstr>
      <vt:lpstr>ui.R</vt:lpstr>
      <vt:lpstr>server.R</vt:lpstr>
      <vt:lpstr>Autocomplete</vt:lpstr>
      <vt:lpstr>Autocomplete</vt:lpstr>
      <vt:lpstr>Deploying Your App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Roger Peng</dc:creator>
  <cp:lastModifiedBy>Roger Peng</cp:lastModifiedBy>
  <cp:revision>40</cp:revision>
  <cp:lastPrinted>2014-10-23T17:17:02Z</cp:lastPrinted>
  <dcterms:created xsi:type="dcterms:W3CDTF">2014-10-23T13:39:33Z</dcterms:created>
  <dcterms:modified xsi:type="dcterms:W3CDTF">2014-10-23T18:23:17Z</dcterms:modified>
</cp:coreProperties>
</file>