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256" r:id="rId2"/>
    <p:sldId id="260" r:id="rId3"/>
    <p:sldId id="261" r:id="rId4"/>
    <p:sldId id="296" r:id="rId5"/>
    <p:sldId id="297" r:id="rId6"/>
    <p:sldId id="298" r:id="rId7"/>
    <p:sldId id="262" r:id="rId8"/>
    <p:sldId id="263" r:id="rId9"/>
    <p:sldId id="264" r:id="rId10"/>
    <p:sldId id="265" r:id="rId11"/>
    <p:sldId id="258" r:id="rId12"/>
    <p:sldId id="259" r:id="rId13"/>
    <p:sldId id="269" r:id="rId14"/>
    <p:sldId id="266" r:id="rId15"/>
    <p:sldId id="267" r:id="rId16"/>
    <p:sldId id="276" r:id="rId17"/>
    <p:sldId id="268" r:id="rId18"/>
    <p:sldId id="270" r:id="rId19"/>
    <p:sldId id="271" r:id="rId20"/>
    <p:sldId id="272" r:id="rId21"/>
    <p:sldId id="273" r:id="rId22"/>
    <p:sldId id="274" r:id="rId23"/>
    <p:sldId id="275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5" r:id="rId32"/>
    <p:sldId id="284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42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074C83-68D5-4B48-A61F-90A019AAA79E}" type="datetimeFigureOut">
              <a:t>10/3/13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F42CA-F1D3-324A-93D9-CCF7A11061C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6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58EC7-C42A-2740-9A93-31EDE6B07C7D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23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58EC7-C42A-2740-9A93-31EDE6B07C7D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62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58EC7-C42A-2740-9A93-31EDE6B07C7D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228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33D5-4C79-2644-97D0-9A6C8983A5BE}" type="datetimeFigureOut">
              <a:rPr lang="en-US" smtClean="0"/>
              <a:t>10/3/13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5BB1-EFE6-0744-8BB6-CA3EFCF62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65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33D5-4C79-2644-97D0-9A6C8983A5BE}" type="datetimeFigureOut">
              <a:rPr lang="en-US" smtClean="0"/>
              <a:t>10/3/13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5BB1-EFE6-0744-8BB6-CA3EFCF62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69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33D5-4C79-2644-97D0-9A6C8983A5BE}" type="datetimeFigureOut">
              <a:rPr lang="en-US" smtClean="0"/>
              <a:t>10/3/13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5BB1-EFE6-0744-8BB6-CA3EFCF62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4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33D5-4C79-2644-97D0-9A6C8983A5BE}" type="datetimeFigureOut">
              <a:rPr lang="en-US" smtClean="0"/>
              <a:t>10/3/13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5BB1-EFE6-0744-8BB6-CA3EFCF62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68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33D5-4C79-2644-97D0-9A6C8983A5BE}" type="datetimeFigureOut">
              <a:rPr lang="en-US" smtClean="0"/>
              <a:t>10/3/13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5BB1-EFE6-0744-8BB6-CA3EFCF62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05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33D5-4C79-2644-97D0-9A6C8983A5BE}" type="datetimeFigureOut">
              <a:rPr lang="en-US" smtClean="0"/>
              <a:t>10/3/13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5BB1-EFE6-0744-8BB6-CA3EFCF62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49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33D5-4C79-2644-97D0-9A6C8983A5BE}" type="datetimeFigureOut">
              <a:rPr lang="en-US" smtClean="0"/>
              <a:t>10/3/13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5BB1-EFE6-0744-8BB6-CA3EFCF62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53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33D5-4C79-2644-97D0-9A6C8983A5BE}" type="datetimeFigureOut">
              <a:rPr lang="en-US" smtClean="0"/>
              <a:t>10/3/13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5BB1-EFE6-0744-8BB6-CA3EFCF62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69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33D5-4C79-2644-97D0-9A6C8983A5BE}" type="datetimeFigureOut">
              <a:rPr lang="en-US" smtClean="0"/>
              <a:t>10/3/13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5BB1-EFE6-0744-8BB6-CA3EFCF62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2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33D5-4C79-2644-97D0-9A6C8983A5BE}" type="datetimeFigureOut">
              <a:rPr lang="en-US" smtClean="0"/>
              <a:t>10/3/13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5BB1-EFE6-0744-8BB6-CA3EFCF62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1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33D5-4C79-2644-97D0-9A6C8983A5BE}" type="datetimeFigureOut">
              <a:rPr lang="en-US" smtClean="0"/>
              <a:t>10/3/13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5BB1-EFE6-0744-8BB6-CA3EFCF62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5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D33D5-4C79-2644-97D0-9A6C8983A5BE}" type="datetimeFigureOut">
              <a:rPr lang="en-US" smtClean="0"/>
              <a:t>10/3/13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C5BB1-EFE6-0744-8BB6-CA3EFCF62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9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oo.gl/MUt9i5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yihui.name/knitr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Literate Statistical Programming with </a:t>
            </a:r>
            <a:r>
              <a:rPr lang="en-US" dirty="0" err="1" smtClean="0"/>
              <a:t>knitr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Biostatistics 140.776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336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Literate Programming: Cons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Text and code all in one place; can make documents difficult to read, especially if there is a </a:t>
            </a:r>
            <a:r>
              <a:rPr lang="en-US" b="1" smtClean="0"/>
              <a:t>lot </a:t>
            </a:r>
            <a:r>
              <a:rPr lang="en-US" smtClean="0"/>
              <a:t>of code</a:t>
            </a:r>
          </a:p>
          <a:p>
            <a:r>
              <a:rPr lang="en-US" smtClean="0"/>
              <a:t>Can substantially slow down processing of documents (although there are tools to help)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502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knitr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 R package written by </a:t>
            </a:r>
            <a:r>
              <a:rPr lang="en-US" dirty="0" err="1" smtClean="0"/>
              <a:t>Yihui</a:t>
            </a:r>
            <a:r>
              <a:rPr lang="en-US" dirty="0" smtClean="0"/>
              <a:t> </a:t>
            </a:r>
            <a:r>
              <a:rPr lang="en-US" dirty="0" err="1" smtClean="0"/>
              <a:t>Xie</a:t>
            </a:r>
            <a:r>
              <a:rPr lang="en-US" dirty="0" smtClean="0"/>
              <a:t> (while he was a grad student at Iowa State)</a:t>
            </a:r>
          </a:p>
          <a:p>
            <a:pPr lvl="1"/>
            <a:r>
              <a:rPr lang="en-US" dirty="0" smtClean="0"/>
              <a:t>Available on CRAN</a:t>
            </a:r>
          </a:p>
          <a:p>
            <a:r>
              <a:rPr lang="en-US" dirty="0" smtClean="0"/>
              <a:t>Supports </a:t>
            </a:r>
            <a:r>
              <a:rPr lang="en-US" dirty="0" err="1" smtClean="0"/>
              <a:t>RMarkdown</a:t>
            </a:r>
            <a:r>
              <a:rPr lang="en-US" dirty="0" smtClean="0"/>
              <a:t>, </a:t>
            </a:r>
            <a:r>
              <a:rPr lang="en-US" dirty="0" err="1" smtClean="0"/>
              <a:t>LaTeX</a:t>
            </a:r>
            <a:r>
              <a:rPr lang="en-US" dirty="0" smtClean="0"/>
              <a:t>, and HTML as documentation languages</a:t>
            </a:r>
          </a:p>
          <a:p>
            <a:r>
              <a:rPr lang="en-US" dirty="0" smtClean="0"/>
              <a:t>Can export to PDF, HTML</a:t>
            </a:r>
          </a:p>
          <a:p>
            <a:r>
              <a:rPr lang="en-US" dirty="0" smtClean="0"/>
              <a:t>Built right into </a:t>
            </a:r>
            <a:r>
              <a:rPr lang="en-US" smtClean="0"/>
              <a:t>RStudio</a:t>
            </a:r>
            <a:r>
              <a:rPr lang="en-US" dirty="0" smtClean="0"/>
              <a:t> for your convenience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023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Requirements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mtClean="0"/>
              <a:t>A recent version of R</a:t>
            </a:r>
          </a:p>
          <a:p>
            <a:r>
              <a:rPr lang="en-US" smtClean="0"/>
              <a:t>A text editor (the one that comes with RStudio is okay)</a:t>
            </a:r>
          </a:p>
          <a:p>
            <a:r>
              <a:rPr lang="en-US" smtClean="0"/>
              <a:t>Some support packages also available on CRAN</a:t>
            </a:r>
          </a:p>
          <a:p>
            <a:r>
              <a:rPr lang="en-US" smtClean="0"/>
              <a:t>Some knowledge of Markdown, LaTeX, or HTML</a:t>
            </a:r>
          </a:p>
          <a:p>
            <a:r>
              <a:rPr lang="en-US" smtClean="0"/>
              <a:t>We will use Markdown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24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Markdown?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simplified version of “markup” languages</a:t>
            </a:r>
          </a:p>
          <a:p>
            <a:r>
              <a:rPr lang="en-US" smtClean="0"/>
              <a:t>No special editor required</a:t>
            </a:r>
          </a:p>
          <a:p>
            <a:r>
              <a:rPr lang="en-US" smtClean="0"/>
              <a:t>Simple, intuitive formatting elements</a:t>
            </a:r>
          </a:p>
          <a:p>
            <a:r>
              <a:rPr lang="en-US" smtClean="0"/>
              <a:t>Complete information available at </a:t>
            </a:r>
            <a:r>
              <a:rPr lang="en-US" smtClean="0">
                <a:hlinkClick r:id="rId2"/>
              </a:rPr>
              <a:t>http://goo.gl/MUt9i5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94468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smtClean="0"/>
              <a:t>What is knitr Good For?</a:t>
            </a: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0452"/>
            <a:ext cx="8229600" cy="3394472"/>
          </a:xfrm>
        </p:spPr>
        <p:txBody>
          <a:bodyPr/>
          <a:lstStyle/>
          <a:p>
            <a:r>
              <a:rPr lang="en-US" smtClean="0"/>
              <a:t>Manuals</a:t>
            </a:r>
          </a:p>
          <a:p>
            <a:r>
              <a:rPr lang="en-US" smtClean="0"/>
              <a:t>Short/medium-length technical documents</a:t>
            </a:r>
          </a:p>
          <a:p>
            <a:r>
              <a:rPr lang="en-US" smtClean="0"/>
              <a:t>Tutorials</a:t>
            </a:r>
          </a:p>
          <a:p>
            <a:r>
              <a:rPr lang="en-US" smtClean="0"/>
              <a:t>Reports (esp. if generated periodically)</a:t>
            </a:r>
          </a:p>
          <a:p>
            <a:r>
              <a:rPr lang="en-US" smtClean="0"/>
              <a:t>Data preprocessing documents/summaries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1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knitr NOT Good For?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Very long research articles</a:t>
            </a:r>
          </a:p>
          <a:p>
            <a:r>
              <a:rPr lang="en-US" smtClean="0"/>
              <a:t>Complex time-consuming computations</a:t>
            </a:r>
          </a:p>
          <a:p>
            <a:r>
              <a:rPr lang="en-US" smtClean="0"/>
              <a:t>Documents that require precise formatting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909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My First knitr Document</a:t>
            </a:r>
            <a:endParaRPr lang="en-US"/>
          </a:p>
        </p:txBody>
      </p:sp>
      <p:pic>
        <p:nvPicPr>
          <p:cNvPr id="5" name="Picture 4" descr="Screen Shot 2013-09-04 at 4.29.2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696" y="1186539"/>
            <a:ext cx="6127851" cy="384289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10967" y="2490829"/>
            <a:ext cx="1602859" cy="97413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Create a new document</a:t>
            </a:r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798098" y="3130297"/>
            <a:ext cx="1602859" cy="97413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Choose an R Markdown Document</a:t>
            </a:r>
            <a:endParaRPr lang="en-US"/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4056465" y="3617365"/>
            <a:ext cx="2741633" cy="818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0"/>
          </p:cNvCxnSpPr>
          <p:nvPr/>
        </p:nvCxnSpPr>
        <p:spPr>
          <a:xfrm flipV="1">
            <a:off x="912397" y="1627671"/>
            <a:ext cx="1343935" cy="8631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05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My First knitr Document</a:t>
            </a:r>
            <a:endParaRPr lang="en-US"/>
          </a:p>
        </p:txBody>
      </p:sp>
      <p:pic>
        <p:nvPicPr>
          <p:cNvPr id="4" name="Picture 3" descr="Screen Shot 2013-09-04 at 4.04.4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10" y="1346200"/>
            <a:ext cx="7867692" cy="349675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166137" y="3045717"/>
            <a:ext cx="2367298" cy="4685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Start of code chunk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66137" y="4374381"/>
            <a:ext cx="2367298" cy="4685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End of code chunk</a:t>
            </a:r>
            <a:endParaRPr lang="en-US"/>
          </a:p>
        </p:txBody>
      </p:sp>
      <p:cxnSp>
        <p:nvCxnSpPr>
          <p:cNvPr id="8" name="Straight Arrow Connector 7"/>
          <p:cNvCxnSpPr>
            <a:stCxn id="5" idx="1"/>
          </p:cNvCxnSpPr>
          <p:nvPr/>
        </p:nvCxnSpPr>
        <p:spPr>
          <a:xfrm flipH="1">
            <a:off x="2009738" y="3280003"/>
            <a:ext cx="3156399" cy="1233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1"/>
          </p:cNvCxnSpPr>
          <p:nvPr/>
        </p:nvCxnSpPr>
        <p:spPr>
          <a:xfrm flipH="1">
            <a:off x="1726155" y="4608667"/>
            <a:ext cx="34399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113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Processing a knitr Document</a:t>
            </a:r>
            <a:endParaRPr lang="en-US"/>
          </a:p>
        </p:txBody>
      </p:sp>
      <p:pic>
        <p:nvPicPr>
          <p:cNvPr id="3" name="Picture 2" descr="Screen Shot 2013-09-04 at 4.09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81740"/>
            <a:ext cx="8674702" cy="346734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845565" y="1504362"/>
            <a:ext cx="1516551" cy="4315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Push here</a:t>
            </a:r>
            <a:endParaRPr lang="en-US"/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3612597" y="1720152"/>
            <a:ext cx="1232968" cy="4500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027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Complicated Way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>
                <a:latin typeface="Courier"/>
                <a:cs typeface="Courier"/>
              </a:rPr>
              <a:t>library(knitr)</a:t>
            </a:r>
            <a:br>
              <a:rPr lang="en-US" smtClean="0">
                <a:latin typeface="Courier"/>
                <a:cs typeface="Courier"/>
              </a:rPr>
            </a:br>
            <a:r>
              <a:rPr lang="en-US" smtClean="0">
                <a:latin typeface="Courier"/>
                <a:cs typeface="Courier"/>
              </a:rPr>
              <a:t>setwd(&lt;working directory&gt;)</a:t>
            </a:r>
          </a:p>
          <a:p>
            <a:pPr marL="0" indent="0">
              <a:buNone/>
            </a:pPr>
            <a:r>
              <a:rPr lang="en-US" smtClean="0">
                <a:latin typeface="Courier"/>
                <a:cs typeface="Courier"/>
              </a:rPr>
              <a:t>knit2html(“document.Rmd”)</a:t>
            </a:r>
          </a:p>
          <a:p>
            <a:pPr marL="0" indent="0">
              <a:buNone/>
            </a:pPr>
            <a:r>
              <a:rPr lang="en-US" smtClean="0">
                <a:latin typeface="Courier"/>
                <a:cs typeface="Courier"/>
              </a:rPr>
              <a:t>browseURL(“document.html”)</a:t>
            </a:r>
            <a:endParaRPr lang="en-US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490930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Problems, Problems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Authors must undertake considerable effort to put data/results on the web</a:t>
            </a:r>
          </a:p>
          <a:p>
            <a:r>
              <a:rPr lang="en-US" smtClean="0"/>
              <a:t>Readers must download data/results individually and piece together which data go with which code sections, etc.</a:t>
            </a:r>
          </a:p>
          <a:p>
            <a:r>
              <a:rPr lang="en-US" smtClean="0"/>
              <a:t>Authors/readers must manually interact with websites</a:t>
            </a:r>
          </a:p>
          <a:p>
            <a:r>
              <a:rPr lang="en-US" smtClean="0"/>
              <a:t>There is no single document to integrate data analysis with textual representations; i.e. data, code, and text are not linked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10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HTML Output</a:t>
            </a:r>
            <a:endParaRPr lang="en-US"/>
          </a:p>
        </p:txBody>
      </p:sp>
      <p:pic>
        <p:nvPicPr>
          <p:cNvPr id="4" name="Picture 3" descr="Screen Shot 2013-09-04 at 4.14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82" y="1206499"/>
            <a:ext cx="7628247" cy="3643087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127851" y="3193686"/>
            <a:ext cx="1343936" cy="51789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Code input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984339" y="4233906"/>
            <a:ext cx="1968306" cy="35316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Numerical output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337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knitr Produces: Markdown</a:t>
            </a:r>
            <a:endParaRPr lang="en-US"/>
          </a:p>
        </p:txBody>
      </p:sp>
      <p:pic>
        <p:nvPicPr>
          <p:cNvPr id="3" name="Picture 2" descr="Screen Shot 2013-09-04 at 4.17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698" y="1470147"/>
            <a:ext cx="4708302" cy="2833315"/>
          </a:xfrm>
          <a:prstGeom prst="rect">
            <a:avLst/>
          </a:prstGeom>
        </p:spPr>
      </p:pic>
      <p:pic>
        <p:nvPicPr>
          <p:cNvPr id="4" name="Picture 3" descr="Screen Shot 2013-09-04 at 4.04.4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0147"/>
            <a:ext cx="4349619" cy="1933164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367286" y="3403311"/>
            <a:ext cx="1245298" cy="6042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Code is echoed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881040" y="3877274"/>
            <a:ext cx="1805760" cy="95641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Result of evaluating R code</a:t>
            </a:r>
            <a:endParaRPr lang="en-US"/>
          </a:p>
        </p:txBody>
      </p:sp>
      <p:cxnSp>
        <p:nvCxnSpPr>
          <p:cNvPr id="8" name="Straight Arrow Connector 7"/>
          <p:cNvCxnSpPr>
            <a:stCxn id="5" idx="1"/>
          </p:cNvCxnSpPr>
          <p:nvPr/>
        </p:nvCxnSpPr>
        <p:spPr>
          <a:xfrm flipH="1" flipV="1">
            <a:off x="1368595" y="3058047"/>
            <a:ext cx="998691" cy="6473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1"/>
          </p:cNvCxnSpPr>
          <p:nvPr/>
        </p:nvCxnSpPr>
        <p:spPr>
          <a:xfrm flipH="1" flipV="1">
            <a:off x="5745632" y="4118499"/>
            <a:ext cx="1135408" cy="236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3"/>
          </p:cNvCxnSpPr>
          <p:nvPr/>
        </p:nvCxnSpPr>
        <p:spPr>
          <a:xfrm flipV="1">
            <a:off x="3612584" y="3210447"/>
            <a:ext cx="1134343" cy="4949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53473" y="1100815"/>
            <a:ext cx="2365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RMarkdown Document</a:t>
            </a:r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941337" y="1063229"/>
            <a:ext cx="3879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Markdown Document (generated)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Few Notes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843161"/>
          </a:xfrm>
        </p:spPr>
        <p:txBody>
          <a:bodyPr>
            <a:normAutofit fontScale="85000" lnSpcReduction="10000"/>
          </a:bodyPr>
          <a:lstStyle/>
          <a:p>
            <a:r>
              <a:rPr lang="en-US" smtClean="0"/>
              <a:t>knitr will fill a new document with filler text; delete it</a:t>
            </a:r>
          </a:p>
          <a:p>
            <a:r>
              <a:rPr lang="en-US" smtClean="0"/>
              <a:t>Code chunks begin with </a:t>
            </a:r>
            <a:r>
              <a:rPr lang="en-US" smtClean="0">
                <a:latin typeface="Courier"/>
                <a:cs typeface="Courier"/>
              </a:rPr>
              <a:t>```{r}</a:t>
            </a:r>
            <a:r>
              <a:rPr lang="en-US" smtClean="0"/>
              <a:t> and end with </a:t>
            </a:r>
            <a:r>
              <a:rPr lang="en-US" smtClean="0">
                <a:latin typeface="Courier"/>
                <a:cs typeface="Courier"/>
              </a:rPr>
              <a:t>```</a:t>
            </a:r>
          </a:p>
          <a:p>
            <a:r>
              <a:rPr lang="en-US" smtClean="0"/>
              <a:t>All R code goes in between these markers</a:t>
            </a:r>
          </a:p>
          <a:p>
            <a:r>
              <a:rPr lang="en-US" smtClean="0"/>
              <a:t>Code chunks can have </a:t>
            </a:r>
            <a:r>
              <a:rPr lang="en-US" b="1" smtClean="0"/>
              <a:t>names</a:t>
            </a:r>
            <a:r>
              <a:rPr lang="en-US" smtClean="0"/>
              <a:t>, which is useful when we start making graphics</a:t>
            </a:r>
            <a:br>
              <a:rPr lang="en-US" smtClean="0"/>
            </a:br>
            <a:r>
              <a:rPr lang="en-US" sz="2400" smtClean="0">
                <a:latin typeface="Courier"/>
                <a:cs typeface="Courier"/>
              </a:rPr>
              <a:t>```{r firstchunk}</a:t>
            </a:r>
            <a:br>
              <a:rPr lang="en-US" sz="2400" smtClean="0">
                <a:latin typeface="Courier"/>
                <a:cs typeface="Courier"/>
              </a:rPr>
            </a:br>
            <a:r>
              <a:rPr lang="en-US" sz="2400" smtClean="0">
                <a:latin typeface="Courier"/>
                <a:cs typeface="Courier"/>
              </a:rPr>
              <a:t>## R code goes here</a:t>
            </a:r>
            <a:br>
              <a:rPr lang="en-US" sz="2400" smtClean="0">
                <a:latin typeface="Courier"/>
                <a:cs typeface="Courier"/>
              </a:rPr>
            </a:br>
            <a:r>
              <a:rPr lang="en-US" sz="2400" smtClean="0">
                <a:latin typeface="Courier"/>
                <a:cs typeface="Courier"/>
              </a:rPr>
              <a:t>```</a:t>
            </a:r>
          </a:p>
          <a:p>
            <a:r>
              <a:rPr lang="en-US" smtClean="0"/>
              <a:t>By default, code in a code chunk is echoed, as will the results of the computation (if there are results to print)</a:t>
            </a:r>
          </a:p>
        </p:txBody>
      </p:sp>
    </p:spTree>
    <p:extLst>
      <p:ext uri="{BB962C8B-B14F-4D97-AF65-F5344CB8AC3E}">
        <p14:creationId xmlns:p14="http://schemas.microsoft.com/office/powerpoint/2010/main" val="64161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smtClean="0"/>
              <a:t>Processing of knitr Documents (what happens under the hood)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9098"/>
            <a:ext cx="8229600" cy="3394472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You write the RMarkdown document (.Rmd)</a:t>
            </a:r>
          </a:p>
          <a:p>
            <a:r>
              <a:rPr lang="en-US" smtClean="0"/>
              <a:t>knitr produces a Markdown document (.md)</a:t>
            </a:r>
          </a:p>
          <a:p>
            <a:r>
              <a:rPr lang="en-US" smtClean="0"/>
              <a:t>knitr converts the Markdown document into HTML (by default)</a:t>
            </a:r>
          </a:p>
          <a:p>
            <a:r>
              <a:rPr lang="en-US" smtClean="0"/>
              <a:t>.Rmd </a:t>
            </a:r>
            <a:r>
              <a:rPr lang="en-US" smtClean="0">
                <a:sym typeface="Wingdings"/>
              </a:rPr>
              <a:t></a:t>
            </a:r>
            <a:r>
              <a:rPr lang="en-US" smtClean="0"/>
              <a:t> .md </a:t>
            </a:r>
            <a:r>
              <a:rPr lang="en-US" smtClean="0">
                <a:sym typeface="Wingdings"/>
              </a:rPr>
              <a:t> .html</a:t>
            </a:r>
          </a:p>
          <a:p>
            <a:r>
              <a:rPr lang="en-US" smtClean="0">
                <a:sym typeface="Wingdings"/>
              </a:rPr>
              <a:t>You should NOT edit (or save) the .md or .html documents until you are finished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74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Another Example</a:t>
            </a:r>
            <a:endParaRPr lang="en-US"/>
          </a:p>
        </p:txBody>
      </p:sp>
      <p:pic>
        <p:nvPicPr>
          <p:cNvPr id="4" name="Picture 3" descr="Screen Shot 2013-09-04 at 4.35.2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66" y="1371599"/>
            <a:ext cx="7662310" cy="3201143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078533" y="1371599"/>
            <a:ext cx="1775474" cy="47802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Level 1 heading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078533" y="2091217"/>
            <a:ext cx="1775474" cy="47802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Level 2 heading</a:t>
            </a:r>
            <a:endParaRPr lang="en-US"/>
          </a:p>
        </p:txBody>
      </p:sp>
      <p:cxnSp>
        <p:nvCxnSpPr>
          <p:cNvPr id="8" name="Straight Arrow Connector 7"/>
          <p:cNvCxnSpPr>
            <a:stCxn id="5" idx="1"/>
          </p:cNvCxnSpPr>
          <p:nvPr/>
        </p:nvCxnSpPr>
        <p:spPr>
          <a:xfrm flipH="1" flipV="1">
            <a:off x="3772883" y="1504362"/>
            <a:ext cx="2305650" cy="106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1"/>
          </p:cNvCxnSpPr>
          <p:nvPr/>
        </p:nvCxnSpPr>
        <p:spPr>
          <a:xfrm flipH="1">
            <a:off x="2601563" y="2330230"/>
            <a:ext cx="34769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6078532" y="3710987"/>
            <a:ext cx="1898771" cy="47802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Do not echo code</a:t>
            </a:r>
            <a:endParaRPr lang="en-US"/>
          </a:p>
        </p:txBody>
      </p:sp>
      <p:cxnSp>
        <p:nvCxnSpPr>
          <p:cNvPr id="13" name="Straight Arrow Connector 12"/>
          <p:cNvCxnSpPr>
            <a:stCxn id="12" idx="1"/>
          </p:cNvCxnSpPr>
          <p:nvPr/>
        </p:nvCxnSpPr>
        <p:spPr>
          <a:xfrm flipH="1" flipV="1">
            <a:off x="3612598" y="3366318"/>
            <a:ext cx="2465934" cy="5836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089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Output</a:t>
            </a:r>
            <a:endParaRPr lang="en-US"/>
          </a:p>
        </p:txBody>
      </p:sp>
      <p:pic>
        <p:nvPicPr>
          <p:cNvPr id="3" name="Picture 2" descr="Screen Shot 2013-09-04 at 4.35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276" y="1409699"/>
            <a:ext cx="6362116" cy="334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364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Hiding Results</a:t>
            </a:r>
            <a:endParaRPr lang="en-US"/>
          </a:p>
        </p:txBody>
      </p:sp>
      <p:pic>
        <p:nvPicPr>
          <p:cNvPr id="3" name="Picture 2" descr="Screen Shot 2013-09-04 at 4.38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75" y="1540906"/>
            <a:ext cx="8714111" cy="299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386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Output</a:t>
            </a:r>
            <a:endParaRPr lang="en-US"/>
          </a:p>
        </p:txBody>
      </p:sp>
      <p:pic>
        <p:nvPicPr>
          <p:cNvPr id="3" name="Picture 2" descr="Screen Shot 2013-09-04 at 4.39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49" y="1384299"/>
            <a:ext cx="8351315" cy="3202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9743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Inline Text Computations</a:t>
            </a:r>
            <a:endParaRPr lang="en-US"/>
          </a:p>
        </p:txBody>
      </p:sp>
      <p:pic>
        <p:nvPicPr>
          <p:cNvPr id="3" name="Picture 2" descr="Screen Shot 2013-09-04 at 4.42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22" y="1485899"/>
            <a:ext cx="8232878" cy="289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9789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Inline Text Computations</a:t>
            </a:r>
            <a:endParaRPr lang="en-US"/>
          </a:p>
        </p:txBody>
      </p:sp>
      <p:pic>
        <p:nvPicPr>
          <p:cNvPr id="3" name="Picture 2" descr="Screen Shot 2013-09-04 at 4.43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48" y="1892300"/>
            <a:ext cx="8173139" cy="183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563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Literate Statistical Programming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76549"/>
          </a:xfrm>
        </p:spPr>
        <p:txBody>
          <a:bodyPr>
            <a:normAutofit fontScale="85000" lnSpcReduction="10000"/>
          </a:bodyPr>
          <a:lstStyle/>
          <a:p>
            <a:r>
              <a:rPr lang="en-US" smtClean="0"/>
              <a:t>Original idea comes from Don Knuth</a:t>
            </a:r>
          </a:p>
          <a:p>
            <a:r>
              <a:rPr lang="en-US" smtClean="0"/>
              <a:t>An article is a stream of </a:t>
            </a:r>
            <a:r>
              <a:rPr lang="en-US" b="1" smtClean="0"/>
              <a:t>text</a:t>
            </a:r>
            <a:r>
              <a:rPr lang="en-US" smtClean="0"/>
              <a:t> and </a:t>
            </a:r>
            <a:r>
              <a:rPr lang="en-US" b="1" smtClean="0"/>
              <a:t>code</a:t>
            </a:r>
            <a:endParaRPr lang="en-US" smtClean="0"/>
          </a:p>
          <a:p>
            <a:r>
              <a:rPr lang="en-US" smtClean="0"/>
              <a:t>Analysis code is divided into text and code “chunks”</a:t>
            </a:r>
          </a:p>
          <a:p>
            <a:r>
              <a:rPr lang="en-US" smtClean="0"/>
              <a:t>Presentation code formats results (tables, figures, etc.)</a:t>
            </a:r>
          </a:p>
          <a:p>
            <a:r>
              <a:rPr lang="en-US" smtClean="0"/>
              <a:t>Article text explains what is going on</a:t>
            </a:r>
          </a:p>
          <a:p>
            <a:r>
              <a:rPr lang="en-US" smtClean="0"/>
              <a:t>Literate programs are </a:t>
            </a:r>
            <a:r>
              <a:rPr lang="en-US" b="1" smtClean="0"/>
              <a:t>weaved</a:t>
            </a:r>
            <a:r>
              <a:rPr lang="en-US" smtClean="0"/>
              <a:t> to produce human-readable documents and </a:t>
            </a:r>
            <a:r>
              <a:rPr lang="en-US" b="1" smtClean="0"/>
              <a:t>tangled</a:t>
            </a:r>
            <a:r>
              <a:rPr lang="en-US" smtClean="0"/>
              <a:t> to produce machine-readable documents</a:t>
            </a:r>
          </a:p>
        </p:txBody>
      </p:sp>
    </p:spTree>
    <p:extLst>
      <p:ext uri="{BB962C8B-B14F-4D97-AF65-F5344CB8AC3E}">
        <p14:creationId xmlns:p14="http://schemas.microsoft.com/office/powerpoint/2010/main" val="9165784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Shot 2013-09-04 at 4.51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272" y="1344062"/>
            <a:ext cx="6679762" cy="33663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Incorporating Graphics</a:t>
            </a: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844269" y="4562409"/>
            <a:ext cx="2354969" cy="5317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Adjust figure height</a:t>
            </a:r>
            <a:endParaRPr lang="en-US"/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 flipV="1">
            <a:off x="4204421" y="3785567"/>
            <a:ext cx="1639848" cy="10427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205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knitr Produces in HTML</a:t>
            </a:r>
            <a:endParaRPr lang="en-US"/>
          </a:p>
        </p:txBody>
      </p:sp>
      <p:pic>
        <p:nvPicPr>
          <p:cNvPr id="3" name="Picture 2" descr="Screen Shot 2013-09-04 at 4.53.0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60" y="1063229"/>
            <a:ext cx="7013547" cy="3919677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6645698" y="1344061"/>
            <a:ext cx="2133035" cy="81383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Image is embedded in HTML</a:t>
            </a:r>
            <a:endParaRPr lang="en-US"/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 flipH="1">
            <a:off x="6053874" y="2157896"/>
            <a:ext cx="1658342" cy="18372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6733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Incorporating Graphics</a:t>
            </a:r>
            <a:endParaRPr lang="en-US"/>
          </a:p>
        </p:txBody>
      </p:sp>
      <p:pic>
        <p:nvPicPr>
          <p:cNvPr id="4" name="Picture 3" descr="Screen Shot 2013-09-04 at 4.50.4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08" y="1112056"/>
            <a:ext cx="6479589" cy="389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023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Making Tables with xtable</a:t>
            </a:r>
            <a:endParaRPr lang="en-US"/>
          </a:p>
        </p:txBody>
      </p:sp>
      <p:pic>
        <p:nvPicPr>
          <p:cNvPr id="3" name="Picture 2" descr="Screen Shot 2013-09-04 at 5.00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77" y="1217355"/>
            <a:ext cx="7430329" cy="344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5036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Making Tables with xtable</a:t>
            </a:r>
            <a:endParaRPr lang="en-US"/>
          </a:p>
        </p:txBody>
      </p:sp>
      <p:pic>
        <p:nvPicPr>
          <p:cNvPr id="3" name="Picture 2" descr="Screen Shot 2013-09-04 at 5.00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700" y="1063229"/>
            <a:ext cx="6045620" cy="381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6035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Setting Global Options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Sometimes we want to set options for </a:t>
            </a:r>
            <a:r>
              <a:rPr lang="en-US" b="1" smtClean="0"/>
              <a:t>every</a:t>
            </a:r>
            <a:r>
              <a:rPr lang="en-US" smtClean="0"/>
              <a:t> code chunk that are different from the defaults</a:t>
            </a:r>
          </a:p>
          <a:p>
            <a:r>
              <a:rPr lang="en-US" smtClean="0"/>
              <a:t>For example, we may want to suppress all code echoing and results output</a:t>
            </a:r>
          </a:p>
          <a:p>
            <a:r>
              <a:rPr lang="en-US" smtClean="0"/>
              <a:t>We have to write some code to set these global options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133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Setting Global Options</a:t>
            </a:r>
            <a:endParaRPr lang="en-US"/>
          </a:p>
        </p:txBody>
      </p:sp>
      <p:pic>
        <p:nvPicPr>
          <p:cNvPr id="4" name="Picture 3" descr="Screen Shot 2013-09-04 at 5.16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63229"/>
            <a:ext cx="6649035" cy="3983222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214160" y="1063229"/>
            <a:ext cx="2244002" cy="82338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Set default to NOT echo code</a:t>
            </a:r>
            <a:endParaRPr lang="en-US"/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3649586" y="1474924"/>
            <a:ext cx="2564574" cy="2513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6805986" y="2177435"/>
            <a:ext cx="1967124" cy="5970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Override default</a:t>
            </a:r>
            <a:endParaRPr lang="en-US"/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>
            <a:off x="3735896" y="2475937"/>
            <a:ext cx="3070090" cy="2985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6448423" y="4194352"/>
            <a:ext cx="2324687" cy="5970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Don’t echo code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62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Setting Global Options</a:t>
            </a:r>
            <a:endParaRPr lang="en-US"/>
          </a:p>
        </p:txBody>
      </p:sp>
      <p:pic>
        <p:nvPicPr>
          <p:cNvPr id="3" name="Picture 2" descr="Screen Shot 2013-09-04 at 5.16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40960"/>
            <a:ext cx="6852088" cy="405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232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Some Common Options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Output</a:t>
            </a:r>
          </a:p>
          <a:p>
            <a:pPr lvl="1"/>
            <a:r>
              <a:rPr lang="en-US" smtClean="0"/>
              <a:t>results: “asis”, “hide”</a:t>
            </a:r>
          </a:p>
          <a:p>
            <a:pPr lvl="1"/>
            <a:r>
              <a:rPr lang="en-US" smtClean="0"/>
              <a:t>echo: TRUE, FALSE</a:t>
            </a:r>
          </a:p>
          <a:p>
            <a:r>
              <a:rPr lang="en-US" smtClean="0"/>
              <a:t>Figures</a:t>
            </a:r>
          </a:p>
          <a:p>
            <a:pPr lvl="1"/>
            <a:r>
              <a:rPr lang="en-US" smtClean="0"/>
              <a:t>fig.height: numeric</a:t>
            </a:r>
          </a:p>
          <a:p>
            <a:pPr lvl="1"/>
            <a:r>
              <a:rPr lang="en-US" smtClean="0"/>
              <a:t>fig.width: numeric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013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Caching Computations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mtClean="0"/>
              <a:t>What if one chunk takes a long time to run?</a:t>
            </a:r>
          </a:p>
          <a:p>
            <a:r>
              <a:rPr lang="en-US" smtClean="0"/>
              <a:t>All chunks have to be re-computed every time you re-knit the file</a:t>
            </a:r>
          </a:p>
          <a:p>
            <a:r>
              <a:rPr lang="en-US" smtClean="0"/>
              <a:t>The </a:t>
            </a:r>
            <a:r>
              <a:rPr lang="en-US" sz="2400" smtClean="0">
                <a:latin typeface="Courier"/>
                <a:cs typeface="Courier"/>
              </a:rPr>
              <a:t>cache=TRUE </a:t>
            </a:r>
            <a:r>
              <a:rPr lang="en-US" smtClean="0"/>
              <a:t>option can be set on a chunk-by-chunk basis to store results of computation</a:t>
            </a:r>
          </a:p>
          <a:p>
            <a:r>
              <a:rPr lang="en-US" smtClean="0"/>
              <a:t>After the first run, results are loaded from cache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73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Literate (Statistical)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7665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Literate programming is a general </a:t>
            </a:r>
            <a:r>
              <a:rPr lang="en-US" dirty="0" smtClean="0"/>
              <a:t>concept that requires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/>
              <a:t>documentation language (human readable</a:t>
            </a:r>
            <a:r>
              <a:rPr lang="en-US" dirty="0" smtClean="0"/>
              <a:t>)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/>
              <a:t>programming language (machine readable</a:t>
            </a:r>
            <a:r>
              <a:rPr lang="en-US" dirty="0" smtClean="0"/>
              <a:t>)</a:t>
            </a:r>
          </a:p>
          <a:p>
            <a:pPr marL="571500" indent="-514350"/>
            <a:r>
              <a:rPr lang="en-US" dirty="0" err="1" smtClean="0"/>
              <a:t>Sweave</a:t>
            </a:r>
            <a:r>
              <a:rPr lang="en-US" dirty="0" smtClean="0"/>
              <a:t> uses </a:t>
            </a:r>
            <a:r>
              <a:rPr lang="en-US" dirty="0"/>
              <a:t>L</a:t>
            </a:r>
            <a:r>
              <a:rPr lang="en-US" baseline="30000" dirty="0"/>
              <a:t>A</a:t>
            </a:r>
            <a:r>
              <a:rPr lang="en-US" dirty="0"/>
              <a:t>T</a:t>
            </a:r>
            <a:r>
              <a:rPr lang="en-US" baseline="-25000" dirty="0"/>
              <a:t>E</a:t>
            </a:r>
            <a:r>
              <a:rPr lang="en-US" dirty="0"/>
              <a:t>X and R as</a:t>
            </a:r>
            <a:r>
              <a:rPr lang="en-US" dirty="0" smtClean="0"/>
              <a:t> the documentation </a:t>
            </a:r>
            <a:r>
              <a:rPr lang="en-US" dirty="0"/>
              <a:t>and programming </a:t>
            </a:r>
            <a:r>
              <a:rPr lang="en-US" dirty="0" smtClean="0"/>
              <a:t>languages</a:t>
            </a:r>
          </a:p>
          <a:p>
            <a:pPr marL="571500" indent="-514350"/>
            <a:r>
              <a:rPr lang="en-US" dirty="0" err="1" smtClean="0"/>
              <a:t>Sweave</a:t>
            </a:r>
            <a:r>
              <a:rPr lang="en-US" dirty="0" smtClean="0"/>
              <a:t> was developed </a:t>
            </a:r>
            <a:r>
              <a:rPr lang="en-US" dirty="0"/>
              <a:t>by Friedrich </a:t>
            </a:r>
            <a:r>
              <a:rPr lang="en-US" dirty="0" err="1"/>
              <a:t>Leisch</a:t>
            </a:r>
            <a:r>
              <a:rPr lang="en-US" dirty="0"/>
              <a:t> (member of the R </a:t>
            </a:r>
            <a:r>
              <a:rPr lang="en-US" dirty="0" smtClean="0"/>
              <a:t>Core) and is maintained by R core</a:t>
            </a:r>
          </a:p>
          <a:p>
            <a:pPr marL="571500" indent="-514350"/>
            <a:r>
              <a:rPr lang="en-US" dirty="0" smtClean="0"/>
              <a:t>Main </a:t>
            </a:r>
            <a:r>
              <a:rPr lang="en-US" dirty="0"/>
              <a:t>web site: </a:t>
            </a:r>
            <a:r>
              <a:rPr lang="en-US" sz="2200" dirty="0">
                <a:latin typeface="Courier New"/>
                <a:cs typeface="Courier New"/>
              </a:rPr>
              <a:t>http://</a:t>
            </a:r>
            <a:r>
              <a:rPr lang="en-US" sz="2200" dirty="0" err="1">
                <a:latin typeface="Courier New"/>
                <a:cs typeface="Courier New"/>
              </a:rPr>
              <a:t>www.statistik.lmu.de</a:t>
            </a:r>
            <a:r>
              <a:rPr lang="en-US" sz="2200" dirty="0">
                <a:latin typeface="Courier New"/>
                <a:cs typeface="Courier New"/>
              </a:rPr>
              <a:t>/~</a:t>
            </a:r>
            <a:r>
              <a:rPr lang="en-US" sz="2200" dirty="0" err="1">
                <a:latin typeface="Courier New"/>
                <a:cs typeface="Courier New"/>
              </a:rPr>
              <a:t>leisch/</a:t>
            </a:r>
            <a:r>
              <a:rPr lang="en-US" sz="2200" dirty="0" err="1" smtClean="0">
                <a:latin typeface="Courier New"/>
                <a:cs typeface="Courier New"/>
              </a:rPr>
              <a:t>Sweave</a:t>
            </a:r>
            <a:endParaRPr lang="en-US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82410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Caching Caveats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If the data or code (or anything external) changes, you need to re-run the cached code chunks</a:t>
            </a:r>
          </a:p>
          <a:p>
            <a:r>
              <a:rPr lang="en-US" smtClean="0"/>
              <a:t>Dependencies are not checked explicitly</a:t>
            </a:r>
          </a:p>
          <a:p>
            <a:r>
              <a:rPr lang="en-US" smtClean="0"/>
              <a:t>Chunks with significant </a:t>
            </a:r>
            <a:r>
              <a:rPr lang="en-US" i="1" smtClean="0"/>
              <a:t>side effects</a:t>
            </a:r>
            <a:r>
              <a:rPr lang="en-US" smtClean="0"/>
              <a:t> may not be cacheable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330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Literate statistical programming can be a useful way to put text, code, data, output all in one document</a:t>
            </a:r>
          </a:p>
          <a:p>
            <a:r>
              <a:rPr lang="en-US" smtClean="0"/>
              <a:t>knitr is a powerful tool for integrating code and text in a simple document format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92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Sweave</a:t>
            </a:r>
            <a:r>
              <a:rPr lang="en-US" dirty="0" smtClean="0"/>
              <a:t>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Sweave</a:t>
            </a:r>
            <a:r>
              <a:rPr lang="en-US" dirty="0" smtClean="0"/>
              <a:t> has many limitations</a:t>
            </a:r>
          </a:p>
          <a:p>
            <a:r>
              <a:rPr lang="en-US" dirty="0" smtClean="0"/>
              <a:t>Focused primarily on </a:t>
            </a:r>
            <a:r>
              <a:rPr lang="en-US" dirty="0" err="1" smtClean="0"/>
              <a:t>LaTeX</a:t>
            </a:r>
            <a:r>
              <a:rPr lang="en-US" dirty="0" smtClean="0"/>
              <a:t>, a difficult to learn markup language used only by </a:t>
            </a:r>
            <a:r>
              <a:rPr lang="en-US" dirty="0" err="1" smtClean="0"/>
              <a:t>weirdos</a:t>
            </a:r>
            <a:endParaRPr lang="en-US" dirty="0" smtClean="0"/>
          </a:p>
          <a:p>
            <a:r>
              <a:rPr lang="en-US" dirty="0" smtClean="0"/>
              <a:t>Lacks features like caching, multiple plots per chunk, mixing programming languages and many other technical items</a:t>
            </a:r>
          </a:p>
          <a:p>
            <a:r>
              <a:rPr lang="en-US" dirty="0" smtClean="0"/>
              <a:t>Not frequently updated or very actively developed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142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Literate (Statistical)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knitr</a:t>
            </a:r>
            <a:r>
              <a:rPr lang="en-US" dirty="0" smtClean="0"/>
              <a:t> is an alternative (more recent) package</a:t>
            </a:r>
          </a:p>
          <a:p>
            <a:r>
              <a:rPr lang="en-US" dirty="0" smtClean="0"/>
              <a:t>Brings together many features added on to </a:t>
            </a:r>
            <a:r>
              <a:rPr lang="en-US" dirty="0" err="1" smtClean="0"/>
              <a:t>Sweave</a:t>
            </a:r>
            <a:r>
              <a:rPr lang="en-US" dirty="0" smtClean="0"/>
              <a:t> to address limitations</a:t>
            </a:r>
          </a:p>
          <a:p>
            <a:r>
              <a:rPr lang="en-US" dirty="0" err="1" smtClean="0"/>
              <a:t>knitr</a:t>
            </a:r>
            <a:r>
              <a:rPr lang="en-US" dirty="0" smtClean="0"/>
              <a:t> uses R as the programming language (although others are allowed) and variety of documentation languages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, Markdown, HTML</a:t>
            </a:r>
          </a:p>
          <a:p>
            <a:r>
              <a:rPr lang="en-US" dirty="0" err="1" smtClean="0"/>
              <a:t>knitr</a:t>
            </a:r>
            <a:r>
              <a:rPr lang="en-US" dirty="0" smtClean="0"/>
              <a:t> was developed by </a:t>
            </a:r>
            <a:r>
              <a:rPr lang="en-US" dirty="0" err="1" smtClean="0"/>
              <a:t>Yihui</a:t>
            </a:r>
            <a:r>
              <a:rPr lang="en-US" dirty="0" smtClean="0"/>
              <a:t> </a:t>
            </a:r>
            <a:r>
              <a:rPr lang="en-US" dirty="0" err="1" smtClean="0"/>
              <a:t>Xie</a:t>
            </a:r>
            <a:r>
              <a:rPr lang="en-US" dirty="0" smtClean="0"/>
              <a:t> (while a graduate student in statistics at Iowa State)</a:t>
            </a:r>
          </a:p>
          <a:p>
            <a:r>
              <a:rPr lang="en-US" dirty="0"/>
              <a:t>See </a:t>
            </a:r>
            <a:r>
              <a:rPr lang="en-US" dirty="0">
                <a:hlinkClick r:id="rId3"/>
              </a:rPr>
              <a:t>http://yihui.name/knitr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633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Literate Statistical Programming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Literate programming is a general concept. We need</a:t>
            </a:r>
          </a:p>
          <a:p>
            <a:pPr lvl="1"/>
            <a:r>
              <a:rPr lang="en-US" smtClean="0"/>
              <a:t>A documentation language</a:t>
            </a:r>
          </a:p>
          <a:p>
            <a:pPr lvl="1"/>
            <a:r>
              <a:rPr lang="en-US" smtClean="0"/>
              <a:t>A programming language</a:t>
            </a:r>
          </a:p>
          <a:p>
            <a:r>
              <a:rPr lang="en-US" smtClean="0"/>
              <a:t>The original </a:t>
            </a:r>
            <a:r>
              <a:rPr lang="en-US" b="1" smtClean="0"/>
              <a:t>Sweave</a:t>
            </a:r>
            <a:r>
              <a:rPr lang="en-US" smtClean="0"/>
              <a:t> system developed by Friedrich Leisch used LaTeX and R</a:t>
            </a:r>
          </a:p>
          <a:p>
            <a:r>
              <a:rPr lang="en-US" b="1"/>
              <a:t>k</a:t>
            </a:r>
            <a:r>
              <a:rPr lang="en-US" b="1" smtClean="0"/>
              <a:t>nitr</a:t>
            </a:r>
            <a:r>
              <a:rPr lang="en-US" smtClean="0"/>
              <a:t> supports a variety of documentation languages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64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smtClean="0"/>
              <a:t>How Do I Make My Work Reproducible?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Decide to do it (ideally from the start)</a:t>
            </a:r>
          </a:p>
          <a:p>
            <a:r>
              <a:rPr lang="en-US" smtClean="0"/>
              <a:t>Keep track of things, perhaps with a version control system to track snapshots/changes</a:t>
            </a:r>
          </a:p>
          <a:p>
            <a:r>
              <a:rPr lang="en-US" smtClean="0"/>
              <a:t>Use software whose operation can be coded</a:t>
            </a:r>
          </a:p>
          <a:p>
            <a:r>
              <a:rPr lang="en-US" smtClean="0"/>
              <a:t>Don’t save output</a:t>
            </a:r>
          </a:p>
          <a:p>
            <a:r>
              <a:rPr lang="en-US" smtClean="0"/>
              <a:t>Save data in non-proprietary formats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052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Literate Programming: Pros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Text and code all in one place, logical order</a:t>
            </a:r>
          </a:p>
          <a:p>
            <a:r>
              <a:rPr lang="en-US" smtClean="0"/>
              <a:t>Data, results automatically updated to reflect external changes</a:t>
            </a:r>
          </a:p>
          <a:p>
            <a:r>
              <a:rPr lang="en-US" smtClean="0"/>
              <a:t>Automatic “regression test” when building a document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591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1119</Words>
  <Application>Microsoft Macintosh PowerPoint</Application>
  <PresentationFormat>On-screen Show (16:9)</PresentationFormat>
  <Paragraphs>158</Paragraphs>
  <Slides>41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Literate Statistical Programming with knitr</vt:lpstr>
      <vt:lpstr>Problems, Problems</vt:lpstr>
      <vt:lpstr>Literate Statistical Programming</vt:lpstr>
      <vt:lpstr>Literate (Statistical) Programming</vt:lpstr>
      <vt:lpstr>Sweave Limitations</vt:lpstr>
      <vt:lpstr>Literate (Statistical) Programming</vt:lpstr>
      <vt:lpstr>Literate Statistical Programming</vt:lpstr>
      <vt:lpstr>How Do I Make My Work Reproducible?</vt:lpstr>
      <vt:lpstr>Literate Programming: Pros</vt:lpstr>
      <vt:lpstr>Literate Programming: Cons</vt:lpstr>
      <vt:lpstr>What is knitr?</vt:lpstr>
      <vt:lpstr>Requirements</vt:lpstr>
      <vt:lpstr>What is Markdown?</vt:lpstr>
      <vt:lpstr>What is knitr Good For?</vt:lpstr>
      <vt:lpstr>What is knitr NOT Good For?</vt:lpstr>
      <vt:lpstr>My First knitr Document</vt:lpstr>
      <vt:lpstr>My First knitr Document</vt:lpstr>
      <vt:lpstr>Processing a knitr Document</vt:lpstr>
      <vt:lpstr>More Complicated Way</vt:lpstr>
      <vt:lpstr>HTML Output</vt:lpstr>
      <vt:lpstr>What knitr Produces: Markdown</vt:lpstr>
      <vt:lpstr>A Few Notes</vt:lpstr>
      <vt:lpstr>Processing of knitr Documents (what happens under the hood)</vt:lpstr>
      <vt:lpstr>Another Example</vt:lpstr>
      <vt:lpstr>Output</vt:lpstr>
      <vt:lpstr>Hiding Results</vt:lpstr>
      <vt:lpstr>Output</vt:lpstr>
      <vt:lpstr>Inline Text Computations</vt:lpstr>
      <vt:lpstr>Inline Text Computations</vt:lpstr>
      <vt:lpstr>Incorporating Graphics</vt:lpstr>
      <vt:lpstr>What knitr Produces in HTML</vt:lpstr>
      <vt:lpstr>Incorporating Graphics</vt:lpstr>
      <vt:lpstr>Making Tables with xtable</vt:lpstr>
      <vt:lpstr>Making Tables with xtable</vt:lpstr>
      <vt:lpstr>Setting Global Options</vt:lpstr>
      <vt:lpstr>Setting Global Options</vt:lpstr>
      <vt:lpstr>Setting Global Options</vt:lpstr>
      <vt:lpstr>Some Common Options</vt:lpstr>
      <vt:lpstr>Caching Computations</vt:lpstr>
      <vt:lpstr>Caching Caveats</vt:lpstr>
      <vt:lpstr>Summary</vt:lpstr>
    </vt:vector>
  </TitlesOfParts>
  <Company>Johns Hopkins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Literate Statistical Programming with knitr</dc:title>
  <dc:creator>Roger Peng</dc:creator>
  <cp:lastModifiedBy>Roger Peng</cp:lastModifiedBy>
  <cp:revision>27</cp:revision>
  <dcterms:created xsi:type="dcterms:W3CDTF">2013-09-04T19:35:35Z</dcterms:created>
  <dcterms:modified xsi:type="dcterms:W3CDTF">2013-10-03T14:13:48Z</dcterms:modified>
</cp:coreProperties>
</file>