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3" r:id="rId10"/>
    <p:sldId id="274" r:id="rId11"/>
    <p:sldId id="275" r:id="rId12"/>
    <p:sldId id="276" r:id="rId13"/>
    <p:sldId id="277" r:id="rId14"/>
    <p:sldId id="271" r:id="rId15"/>
    <p:sldId id="260" r:id="rId16"/>
    <p:sldId id="272" r:id="rId17"/>
    <p:sldId id="261" r:id="rId18"/>
    <p:sldId id="262" r:id="rId19"/>
    <p:sldId id="264" r:id="rId20"/>
    <p:sldId id="263" r:id="rId21"/>
    <p:sldId id="265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0"/>
    <p:restoredTop sz="93655"/>
  </p:normalViewPr>
  <p:slideViewPr>
    <p:cSldViewPr snapToGrid="0" snapToObjects="1">
      <p:cViewPr varScale="1">
        <p:scale>
          <a:sx n="84" d="100"/>
          <a:sy n="84" d="100"/>
        </p:scale>
        <p:origin x="14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E76-E452-9E4A-A381-961BFCDCEB32}" type="datetimeFigureOut"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E76-E452-9E4A-A381-961BFCDCEB32}" type="datetimeFigureOut"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E76-E452-9E4A-A381-961BFCDCEB32}" type="datetimeFigureOut"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E76-E452-9E4A-A381-961BFCDCEB32}" type="datetimeFigureOut"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E76-E452-9E4A-A381-961BFCDCEB32}" type="datetimeFigureOut"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E76-E452-9E4A-A381-961BFCDCEB32}" type="datetimeFigureOut"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E76-E452-9E4A-A381-961BFCDCEB32}" type="datetimeFigureOut"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E76-E452-9E4A-A381-961BFCDCEB32}" type="datetimeFigureOut"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E76-E452-9E4A-A381-961BFCDCEB32}" type="datetimeFigureOut"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E76-E452-9E4A-A381-961BFCDCEB32}" type="datetimeFigureOut"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E76-E452-9E4A-A381-961BFCDCEB32}" type="datetimeFigureOut"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D0E76-E452-9E4A-A381-961BFCDCEB32}" type="datetimeFigureOut"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Using the R Profiler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Biostatistics 140.776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9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microbenchmark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67840"/>
            <a:ext cx="8061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microbenchmark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(3*3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3^2, times = 10000L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Unit: nanoseconds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expr min 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lq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 mean median 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uq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max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neval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2000" dirty="0">
                <a:latin typeface="Courier" charset="0"/>
                <a:ea typeface="Courier" charset="0"/>
                <a:cs typeface="Courier" charset="0"/>
              </a:rPr>
              <a:t> 3 * 3  99 173 217.0352    206 249 30081 10000</a:t>
            </a:r>
          </a:p>
          <a:p>
            <a:r>
              <a:rPr lang="de-DE" sz="2000" dirty="0">
                <a:latin typeface="Courier" charset="0"/>
                <a:ea typeface="Courier" charset="0"/>
                <a:cs typeface="Courier" charset="0"/>
              </a:rPr>
              <a:t>   3^2 141 225 285.5195    263 312 34227 10000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34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microbenchmark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950720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riplicate T4" charset="0"/>
                <a:ea typeface="Triplicate T4" charset="0"/>
                <a:cs typeface="Triplicate T4" charset="0"/>
              </a:rPr>
              <a:t>x &lt;- </a:t>
            </a:r>
            <a:r>
              <a:rPr lang="en-US" sz="2400" dirty="0" err="1">
                <a:latin typeface="Triplicate T4" charset="0"/>
                <a:ea typeface="Triplicate T4" charset="0"/>
                <a:cs typeface="Triplicate T4" charset="0"/>
              </a:rPr>
              <a:t>rnorm</a:t>
            </a:r>
            <a:r>
              <a:rPr lang="en-US" sz="2400" dirty="0">
                <a:latin typeface="Triplicate T4" charset="0"/>
                <a:ea typeface="Triplicate T4" charset="0"/>
                <a:cs typeface="Triplicate T4" charset="0"/>
              </a:rPr>
              <a:t>(500</a:t>
            </a:r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)</a:t>
            </a:r>
          </a:p>
          <a:p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y </a:t>
            </a:r>
            <a:r>
              <a:rPr lang="en-US" sz="2400" dirty="0">
                <a:latin typeface="Triplicate T4" charset="0"/>
                <a:ea typeface="Triplicate T4" charset="0"/>
                <a:cs typeface="Triplicate T4" charset="0"/>
              </a:rPr>
              <a:t>&lt;- 3 + 2*x + </a:t>
            </a:r>
            <a:r>
              <a:rPr lang="en-US" sz="2400" dirty="0" err="1">
                <a:latin typeface="Triplicate T4" charset="0"/>
                <a:ea typeface="Triplicate T4" charset="0"/>
                <a:cs typeface="Triplicate T4" charset="0"/>
              </a:rPr>
              <a:t>rnorm</a:t>
            </a:r>
            <a:r>
              <a:rPr lang="en-US" sz="2400" dirty="0">
                <a:latin typeface="Triplicate T4" charset="0"/>
                <a:ea typeface="Triplicate T4" charset="0"/>
                <a:cs typeface="Triplicate T4" charset="0"/>
              </a:rPr>
              <a:t>(500</a:t>
            </a:r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)</a:t>
            </a:r>
          </a:p>
          <a:p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X </a:t>
            </a:r>
            <a:r>
              <a:rPr lang="en-US" sz="2400" dirty="0">
                <a:latin typeface="Triplicate T4" charset="0"/>
                <a:ea typeface="Triplicate T4" charset="0"/>
                <a:cs typeface="Triplicate T4" charset="0"/>
              </a:rPr>
              <a:t>&lt;- </a:t>
            </a:r>
            <a:r>
              <a:rPr lang="en-US" sz="2400" dirty="0" err="1">
                <a:latin typeface="Triplicate T4" charset="0"/>
                <a:ea typeface="Triplicate T4" charset="0"/>
                <a:cs typeface="Triplicate T4" charset="0"/>
              </a:rPr>
              <a:t>cbind</a:t>
            </a:r>
            <a:r>
              <a:rPr lang="en-US" sz="2400" dirty="0">
                <a:latin typeface="Triplicate T4" charset="0"/>
                <a:ea typeface="Triplicate T4" charset="0"/>
                <a:cs typeface="Triplicate T4" charset="0"/>
              </a:rPr>
              <a:t>(1, x</a:t>
            </a:r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)</a:t>
            </a:r>
          </a:p>
          <a:p>
            <a:endParaRPr lang="en-US" sz="2400" dirty="0">
              <a:latin typeface="Triplicate T4" charset="0"/>
              <a:ea typeface="Triplicate T4" charset="0"/>
              <a:cs typeface="Triplicate T4" charset="0"/>
            </a:endParaRPr>
          </a:p>
          <a:p>
            <a:r>
              <a:rPr lang="en-US" sz="2400" dirty="0">
                <a:latin typeface="Triplicate T4" charset="0"/>
                <a:ea typeface="Triplicate T4" charset="0"/>
                <a:cs typeface="Triplicate T4" charset="0"/>
              </a:rPr>
              <a:t>m</a:t>
            </a:r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 &lt;- </a:t>
            </a:r>
            <a:r>
              <a:rPr lang="en-US" sz="2400" dirty="0" err="1" smtClean="0">
                <a:latin typeface="Triplicate T4" charset="0"/>
                <a:ea typeface="Triplicate T4" charset="0"/>
                <a:cs typeface="Triplicate T4" charset="0"/>
              </a:rPr>
              <a:t>microbenchmark</a:t>
            </a:r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(</a:t>
            </a:r>
          </a:p>
          <a:p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	lm(y </a:t>
            </a:r>
            <a:r>
              <a:rPr lang="en-US" sz="2400" dirty="0">
                <a:latin typeface="Triplicate T4" charset="0"/>
                <a:ea typeface="Triplicate T4" charset="0"/>
                <a:cs typeface="Triplicate T4" charset="0"/>
              </a:rPr>
              <a:t>~ x</a:t>
            </a:r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),</a:t>
            </a:r>
          </a:p>
          <a:p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	solve(</a:t>
            </a:r>
            <a:r>
              <a:rPr lang="en-US" sz="2400" dirty="0" err="1" smtClean="0">
                <a:latin typeface="Triplicate T4" charset="0"/>
                <a:ea typeface="Triplicate T4" charset="0"/>
                <a:cs typeface="Triplicate T4" charset="0"/>
              </a:rPr>
              <a:t>crossprod</a:t>
            </a:r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(X</a:t>
            </a:r>
            <a:r>
              <a:rPr lang="en-US" sz="2400" dirty="0">
                <a:latin typeface="Triplicate T4" charset="0"/>
                <a:ea typeface="Triplicate T4" charset="0"/>
                <a:cs typeface="Triplicate T4" charset="0"/>
              </a:rPr>
              <a:t>), </a:t>
            </a:r>
            <a:r>
              <a:rPr lang="en-US" sz="2400" dirty="0" err="1">
                <a:latin typeface="Triplicate T4" charset="0"/>
                <a:ea typeface="Triplicate T4" charset="0"/>
                <a:cs typeface="Triplicate T4" charset="0"/>
              </a:rPr>
              <a:t>crossprod</a:t>
            </a:r>
            <a:r>
              <a:rPr lang="en-US" sz="2400" dirty="0">
                <a:latin typeface="Triplicate T4" charset="0"/>
                <a:ea typeface="Triplicate T4" charset="0"/>
                <a:cs typeface="Triplicate T4" charset="0"/>
              </a:rPr>
              <a:t>(X, y</a:t>
            </a:r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)),</a:t>
            </a:r>
          </a:p>
          <a:p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	times </a:t>
            </a:r>
            <a:r>
              <a:rPr lang="en-US" sz="2400" dirty="0">
                <a:latin typeface="Triplicate T4" charset="0"/>
                <a:ea typeface="Triplicate T4" charset="0"/>
                <a:cs typeface="Triplicate T4" charset="0"/>
              </a:rPr>
              <a:t>= </a:t>
            </a:r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1000</a:t>
            </a:r>
          </a:p>
          <a:p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)</a:t>
            </a:r>
          </a:p>
          <a:p>
            <a:endParaRPr lang="en-US" sz="2400" dirty="0" smtClean="0">
              <a:latin typeface="Triplicate T4" charset="0"/>
              <a:ea typeface="Triplicate T4" charset="0"/>
              <a:cs typeface="Triplicate T4" charset="0"/>
            </a:endParaRPr>
          </a:p>
          <a:p>
            <a:r>
              <a:rPr lang="en-US" sz="2400" dirty="0" err="1">
                <a:latin typeface="Triplicate T4" charset="0"/>
                <a:ea typeface="Triplicate T4" charset="0"/>
                <a:cs typeface="Triplicate T4" charset="0"/>
              </a:rPr>
              <a:t>a</a:t>
            </a:r>
            <a:r>
              <a:rPr lang="en-US" sz="2400" dirty="0" err="1" smtClean="0">
                <a:latin typeface="Triplicate T4" charset="0"/>
                <a:ea typeface="Triplicate T4" charset="0"/>
                <a:cs typeface="Triplicate T4" charset="0"/>
              </a:rPr>
              <a:t>utoplot</a:t>
            </a:r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(m)</a:t>
            </a:r>
            <a:endParaRPr lang="en-US" sz="2400" dirty="0">
              <a:latin typeface="Triplicate T4" charset="0"/>
              <a:ea typeface="Triplicate T4" charset="0"/>
              <a:cs typeface="Triplicate T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6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microbenchmark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892300"/>
            <a:ext cx="81153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3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Benchmarking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2800" dirty="0" err="1">
                <a:latin typeface="Courier"/>
                <a:cs typeface="Courier"/>
              </a:rPr>
              <a:t>system.time</a:t>
            </a:r>
            <a:r>
              <a:rPr lang="en-US" sz="2800" dirty="0">
                <a:latin typeface="Courier"/>
                <a:cs typeface="Courier"/>
              </a:rPr>
              <a:t>()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 smtClean="0">
                <a:latin typeface="Courier"/>
                <a:cs typeface="Courier"/>
              </a:rPr>
              <a:t>microbenchmark</a:t>
            </a:r>
            <a:r>
              <a:rPr lang="en-US" sz="2800" dirty="0" smtClean="0">
                <a:latin typeface="Courier"/>
                <a:cs typeface="Courier"/>
              </a:rPr>
              <a:t>() </a:t>
            </a:r>
            <a:r>
              <a:rPr lang="en-US" dirty="0" smtClean="0"/>
              <a:t>allows </a:t>
            </a:r>
            <a:r>
              <a:rPr lang="en-US" dirty="0"/>
              <a:t>you to test certain functions or code blocks to see if they are taking excessive amounts of time</a:t>
            </a:r>
          </a:p>
          <a:p>
            <a:r>
              <a:rPr lang="en-US" dirty="0"/>
              <a:t>Assumes you already know where the problem is and can call </a:t>
            </a:r>
            <a:r>
              <a:rPr lang="en-US" sz="2800" dirty="0" err="1">
                <a:latin typeface="Courier"/>
                <a:cs typeface="Courier"/>
              </a:rPr>
              <a:t>system.time</a:t>
            </a:r>
            <a:r>
              <a:rPr lang="en-US" sz="2800" dirty="0">
                <a:latin typeface="Courier"/>
                <a:cs typeface="Courier"/>
              </a:rPr>
              <a:t>() </a:t>
            </a:r>
            <a:r>
              <a:rPr lang="en-US" dirty="0"/>
              <a:t>on it</a:t>
            </a:r>
          </a:p>
          <a:p>
            <a:r>
              <a:rPr lang="en-US" dirty="0"/>
              <a:t>What if you don’t know where to start? </a:t>
            </a:r>
          </a:p>
        </p:txBody>
      </p:sp>
    </p:spTree>
    <p:extLst>
      <p:ext uri="{BB962C8B-B14F-4D97-AF65-F5344CB8AC3E}">
        <p14:creationId xmlns:p14="http://schemas.microsoft.com/office/powerpoint/2010/main" val="3934344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  <a:cs typeface="Courier"/>
              </a:rPr>
              <a:t>Rprof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>
                <a:cs typeface="Courier"/>
              </a:rPr>
              <a:t> </a:t>
            </a:r>
            <a:r>
              <a:rPr lang="en-US" dirty="0" smtClean="0"/>
              <a:t>function starts the profiler in R</a:t>
            </a:r>
          </a:p>
          <a:p>
            <a:pPr lvl="1"/>
            <a:r>
              <a:rPr lang="en-US" dirty="0" smtClean="0"/>
              <a:t>R must be compiled with profiler support (but this is usually the case)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  <a:cs typeface="Courier"/>
              </a:rPr>
              <a:t>summaryRprof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 function summarizes the output from </a:t>
            </a:r>
            <a:r>
              <a:rPr lang="en-US" dirty="0" err="1">
                <a:latin typeface="Courier"/>
                <a:cs typeface="Courier"/>
              </a:rPr>
              <a:t>Rprof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 smtClean="0"/>
              <a:t> (otherwise it’s not readable)</a:t>
            </a:r>
          </a:p>
          <a:p>
            <a:r>
              <a:rPr lang="en-US" dirty="0"/>
              <a:t>DO NOT use </a:t>
            </a:r>
            <a:r>
              <a:rPr lang="en-US" dirty="0">
                <a:latin typeface="Courier"/>
                <a:cs typeface="Courier"/>
              </a:rPr>
              <a:t>system.time()</a:t>
            </a:r>
            <a:r>
              <a:rPr lang="en-US" dirty="0"/>
              <a:t> and </a:t>
            </a:r>
            <a:r>
              <a:rPr lang="en-US" dirty="0">
                <a:latin typeface="Courier"/>
                <a:cs typeface="Courier"/>
              </a:rPr>
              <a:t>Rprof()</a:t>
            </a:r>
            <a:r>
              <a:rPr lang="en-US" dirty="0"/>
              <a:t> together or you will be sad</a:t>
            </a:r>
          </a:p>
        </p:txBody>
      </p:sp>
    </p:spTree>
    <p:extLst>
      <p:ext uri="{BB962C8B-B14F-4D97-AF65-F5344CB8AC3E}">
        <p14:creationId xmlns:p14="http://schemas.microsoft.com/office/powerpoint/2010/main" val="1860025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 Profiler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/>
                <a:cs typeface="Courier"/>
              </a:rPr>
              <a:t>Rprof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/>
              <a:t> keeps track of the function call stack at regularly sampled intervals and tabulates how much time is spend in each function</a:t>
            </a:r>
          </a:p>
          <a:p>
            <a:r>
              <a:rPr lang="en-US" dirty="0"/>
              <a:t>Default sampling interval is 0.02 seconds</a:t>
            </a:r>
          </a:p>
          <a:p>
            <a:r>
              <a:rPr lang="en-US" dirty="0"/>
              <a:t>NOTE: If your code runs very quickly, the profiler is not useful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1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Profiler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## lm(y ~ x)</a:t>
            </a:r>
          </a:p>
          <a:p>
            <a:pPr marL="0" indent="0">
              <a:buNone/>
            </a:pPr>
            <a:endParaRPr lang="en-US" sz="1400" dirty="0" err="1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sample.interval</a:t>
            </a:r>
            <a:r>
              <a:rPr lang="en-US" sz="1400" dirty="0">
                <a:latin typeface="Courier"/>
                <a:cs typeface="Courier"/>
              </a:rPr>
              <a:t>=10000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"list"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model.frame.default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"list"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model.frame.default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"list"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model.frame.default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"list"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model.frame.default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na.omit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model.frame.default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na.omit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model.frame.default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na.omit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model.frame.default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na.omit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model.frame.default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na.omit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model.frame.default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na.omit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model.frame.default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na.omit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model.frame.default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lm.fit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lm.fit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lm.fit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lm.fit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lm.fit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lm.fit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27270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summaryRprof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summaryRprof</a:t>
            </a:r>
            <a:r>
              <a:rPr lang="en-US" dirty="0" smtClean="0"/>
              <a:t>() function tabulates the R profiler output and calculates how much time is spend in which function</a:t>
            </a:r>
          </a:p>
          <a:p>
            <a:r>
              <a:rPr lang="en-US" dirty="0" smtClean="0"/>
              <a:t>There are two methods for normalizing the data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by.total</a:t>
            </a:r>
            <a:r>
              <a:rPr lang="en-US" dirty="0" smtClean="0"/>
              <a:t>” divides the time spend in each function by the total run time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by.self</a:t>
            </a:r>
            <a:r>
              <a:rPr lang="en-US" dirty="0" smtClean="0"/>
              <a:t>”</a:t>
            </a:r>
            <a:r>
              <a:rPr lang="en-US" dirty="0"/>
              <a:t> </a:t>
            </a:r>
            <a:r>
              <a:rPr lang="en-US" dirty="0" smtClean="0"/>
              <a:t>does the same but first subtracts out time spent in functions above in the call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67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Total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</a:t>
            </a:r>
            <a:r>
              <a:rPr lang="en-US" sz="1600" dirty="0" err="1">
                <a:latin typeface="Courier"/>
                <a:cs typeface="Courier"/>
              </a:rPr>
              <a:t>by.total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                </a:t>
            </a:r>
            <a:r>
              <a:rPr lang="en-US" sz="1600" dirty="0" err="1">
                <a:latin typeface="Courier"/>
                <a:cs typeface="Courier"/>
              </a:rPr>
              <a:t>total.time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total.pct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self.time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self.pct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"lm"                          7.41    100.00      0.30     4.05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lm.fit</a:t>
            </a:r>
            <a:r>
              <a:rPr lang="en-US" sz="1600" dirty="0">
                <a:latin typeface="Courier"/>
                <a:cs typeface="Courier"/>
              </a:rPr>
              <a:t>"                      3.50     47.23      2.99    40.35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model.frame.default</a:t>
            </a:r>
            <a:r>
              <a:rPr lang="en-US" sz="1600" dirty="0">
                <a:latin typeface="Courier"/>
                <a:cs typeface="Courier"/>
              </a:rPr>
              <a:t>"         2.24     30.23      0.12     1.62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eval</a:t>
            </a:r>
            <a:r>
              <a:rPr lang="en-US" sz="1600" dirty="0">
                <a:latin typeface="Courier"/>
                <a:cs typeface="Courier"/>
              </a:rPr>
              <a:t>"                        2.24     30.23      0.00     0.00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model.frame</a:t>
            </a:r>
            <a:r>
              <a:rPr lang="en-US" sz="1600" dirty="0">
                <a:latin typeface="Courier"/>
                <a:cs typeface="Courier"/>
              </a:rPr>
              <a:t>"                 2.24     30.23      0.00     0.00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na.omit</a:t>
            </a:r>
            <a:r>
              <a:rPr lang="en-US" sz="1600" dirty="0">
                <a:latin typeface="Courier"/>
                <a:cs typeface="Courier"/>
              </a:rPr>
              <a:t>"                     1.54     20.78      0.24     3.24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na.omit.data.frame</a:t>
            </a:r>
            <a:r>
              <a:rPr lang="en-US" sz="1600" dirty="0">
                <a:latin typeface="Courier"/>
                <a:cs typeface="Courier"/>
              </a:rPr>
              <a:t>"          1.30     17.54      0.49     6.61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lapply</a:t>
            </a:r>
            <a:r>
              <a:rPr lang="en-US" sz="1600" dirty="0">
                <a:latin typeface="Courier"/>
                <a:cs typeface="Courier"/>
              </a:rPr>
              <a:t>"                      1.04     14.04      0.00     0.00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"[.</a:t>
            </a:r>
            <a:r>
              <a:rPr lang="en-US" sz="1600" dirty="0" err="1">
                <a:latin typeface="Courier"/>
                <a:cs typeface="Courier"/>
              </a:rPr>
              <a:t>data.frame</a:t>
            </a:r>
            <a:r>
              <a:rPr lang="en-US" sz="1600" dirty="0">
                <a:latin typeface="Courier"/>
                <a:cs typeface="Courier"/>
              </a:rPr>
              <a:t>"                1.03     13.90      0.79    10.66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"["                           1.03     13.90      0.00     0.00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as.list.data.frame</a:t>
            </a:r>
            <a:r>
              <a:rPr lang="en-US" sz="1600" dirty="0">
                <a:latin typeface="Courier"/>
                <a:cs typeface="Courier"/>
              </a:rPr>
              <a:t>"          0.82     11.07      0.82    11.07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as.list</a:t>
            </a:r>
            <a:r>
              <a:rPr lang="en-US" sz="1600" dirty="0">
                <a:latin typeface="Courier"/>
                <a:cs typeface="Courier"/>
              </a:rPr>
              <a:t>"                     0.82     11.07      0.00     0.00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031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My Code So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Profiling is a systematic way to examine how much time is spend in different parts of a program</a:t>
            </a:r>
          </a:p>
          <a:p>
            <a:r>
              <a:rPr lang="en-US" dirty="0" smtClean="0"/>
              <a:t>Useful when trying to optimize your code</a:t>
            </a:r>
          </a:p>
          <a:p>
            <a:r>
              <a:rPr lang="en-US" dirty="0" smtClean="0"/>
              <a:t>Often code runs fine </a:t>
            </a:r>
            <a:r>
              <a:rPr lang="en-US" i="1" dirty="0" smtClean="0"/>
              <a:t>once</a:t>
            </a:r>
            <a:r>
              <a:rPr lang="en-US" dirty="0" smtClean="0"/>
              <a:t>, but what if you have to put it in a loop for 1,000 iterations?</a:t>
            </a:r>
          </a:p>
          <a:p>
            <a:r>
              <a:rPr lang="en-US" dirty="0" smtClean="0"/>
              <a:t>Profiling is better than guessing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</a:t>
            </a:r>
            <a:r>
              <a:rPr lang="en-US" sz="1600" dirty="0" err="1">
                <a:latin typeface="Courier"/>
                <a:cs typeface="Courier"/>
              </a:rPr>
              <a:t>by.self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                </a:t>
            </a:r>
            <a:r>
              <a:rPr lang="en-US" sz="1600" dirty="0" err="1">
                <a:latin typeface="Courier"/>
                <a:cs typeface="Courier"/>
              </a:rPr>
              <a:t>self.time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self.pct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total.time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total.pct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lm.fit</a:t>
            </a:r>
            <a:r>
              <a:rPr lang="en-US" sz="1600" dirty="0">
                <a:latin typeface="Courier"/>
                <a:cs typeface="Courier"/>
              </a:rPr>
              <a:t>"                     2.99    40.35       3.50     47.23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as.list.data.frame</a:t>
            </a:r>
            <a:r>
              <a:rPr lang="en-US" sz="1600" dirty="0">
                <a:latin typeface="Courier"/>
                <a:cs typeface="Courier"/>
              </a:rPr>
              <a:t>"         0.82    11.07       0.82     11.07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"[.</a:t>
            </a:r>
            <a:r>
              <a:rPr lang="en-US" sz="1600" dirty="0" err="1">
                <a:latin typeface="Courier"/>
                <a:cs typeface="Courier"/>
              </a:rPr>
              <a:t>data.frame</a:t>
            </a:r>
            <a:r>
              <a:rPr lang="en-US" sz="1600" dirty="0">
                <a:latin typeface="Courier"/>
                <a:cs typeface="Courier"/>
              </a:rPr>
              <a:t>"               0.79    10.66       1.03     13.90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"structure"                  0.73     9.85       0.73      9.85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na.omit.data.frame</a:t>
            </a:r>
            <a:r>
              <a:rPr lang="en-US" sz="1600" dirty="0">
                <a:latin typeface="Courier"/>
                <a:cs typeface="Courier"/>
              </a:rPr>
              <a:t>"         0.49     6.61       1.30     17.54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"list"                       0.46     6.21       0.46      6.21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"lm"                         0.30     4.05       7.41    100.00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model.matrix.default</a:t>
            </a:r>
            <a:r>
              <a:rPr lang="en-US" sz="1600" dirty="0">
                <a:latin typeface="Courier"/>
                <a:cs typeface="Courier"/>
              </a:rPr>
              <a:t>"       0.27     3.64       0.79     10.66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na.omit</a:t>
            </a:r>
            <a:r>
              <a:rPr lang="en-US" sz="1600" dirty="0">
                <a:latin typeface="Courier"/>
                <a:cs typeface="Courier"/>
              </a:rPr>
              <a:t>"                    0.24     3.24       1.54     20.78</a:t>
            </a:r>
          </a:p>
          <a:p>
            <a:pPr marL="0" indent="0">
              <a:buNone/>
            </a:pPr>
            <a:r>
              <a:rPr lang="ro-RO" sz="1600" dirty="0">
                <a:latin typeface="Courier"/>
                <a:cs typeface="Courier"/>
              </a:rPr>
              <a:t>"as.character"               0.18     2.43       0.18      2.43</a:t>
            </a:r>
          </a:p>
          <a:p>
            <a:pPr marL="0" indent="0">
              <a:buNone/>
            </a:pPr>
            <a:r>
              <a:rPr lang="ro-RO" sz="1600" dirty="0">
                <a:latin typeface="Courier"/>
                <a:cs typeface="Courier"/>
              </a:rPr>
              <a:t>"model.frame.default"        0.12     1.62       2.24     30.23</a:t>
            </a:r>
          </a:p>
          <a:p>
            <a:pPr marL="0" indent="0">
              <a:buNone/>
            </a:pPr>
            <a:r>
              <a:rPr lang="ro-RO" sz="1600" dirty="0">
                <a:latin typeface="Courier"/>
                <a:cs typeface="Courier"/>
              </a:rPr>
              <a:t>"anyDuplicated.default"      0.02     0.27       0.02      0.27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4099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summaryRprof</a:t>
            </a:r>
            <a:r>
              <a:rPr lang="en-US" dirty="0" smtClean="0"/>
              <a:t>()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$</a:t>
            </a:r>
            <a:r>
              <a:rPr lang="pl-PL" sz="1600" dirty="0" err="1">
                <a:latin typeface="Courier"/>
                <a:cs typeface="Courier"/>
              </a:rPr>
              <a:t>sample.interval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[1] </a:t>
            </a:r>
            <a:r>
              <a:rPr lang="pl-PL" sz="1600" dirty="0" smtClean="0">
                <a:latin typeface="Courier"/>
                <a:cs typeface="Courier"/>
              </a:rPr>
              <a:t>0.02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$</a:t>
            </a:r>
            <a:r>
              <a:rPr lang="pl-PL" sz="1600" dirty="0" err="1">
                <a:latin typeface="Courier"/>
                <a:cs typeface="Courier"/>
              </a:rPr>
              <a:t>sampling.time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[1] 7.41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68005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Rprof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 runs the profiler for performance of analysis of R code</a:t>
            </a:r>
          </a:p>
          <a:p>
            <a:r>
              <a:rPr lang="en-US" dirty="0" err="1" smtClean="0">
                <a:latin typeface="Courier"/>
                <a:cs typeface="Courier"/>
              </a:rPr>
              <a:t>summaryRprof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 summarizes the output of </a:t>
            </a:r>
            <a:r>
              <a:rPr lang="en-US" dirty="0" err="1" smtClean="0">
                <a:latin typeface="Courier"/>
                <a:cs typeface="Courier"/>
              </a:rPr>
              <a:t>Rprof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 and gives percent of time spent in each function (with two types of normalization)</a:t>
            </a:r>
          </a:p>
          <a:p>
            <a:r>
              <a:rPr lang="en-US" dirty="0" smtClean="0"/>
              <a:t>C or Fortran code is </a:t>
            </a:r>
            <a:r>
              <a:rPr lang="en-US" b="1" smtClean="0"/>
              <a:t>not</a:t>
            </a:r>
            <a:r>
              <a:rPr lang="en-US" smtClean="0"/>
              <a:t> profiled</a:t>
            </a:r>
          </a:p>
          <a:p>
            <a:r>
              <a:rPr lang="en-US"/>
              <a:t>Good to break your code into functions so that the profiler can give useful information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745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Optimizing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“We </a:t>
            </a:r>
            <a:r>
              <a:rPr lang="en-US" dirty="0"/>
              <a:t>should forget about small efficiencies, say about 97% of the time: premature optimization is the root of all </a:t>
            </a:r>
            <a:r>
              <a:rPr lang="en-US" dirty="0" smtClean="0"/>
              <a:t>evil” –Donald Knuth</a:t>
            </a:r>
          </a:p>
          <a:p>
            <a:r>
              <a:rPr lang="en-US" dirty="0" smtClean="0"/>
              <a:t>Getting biggest impact on speeding up code depends on </a:t>
            </a:r>
            <a:r>
              <a:rPr lang="en-US" b="1" dirty="0" smtClean="0"/>
              <a:t>knowing where the code spends most of its time</a:t>
            </a:r>
            <a:r>
              <a:rPr lang="en-US" dirty="0" smtClean="0"/>
              <a:t>—this cannot be done without performance analysis or 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7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Principles of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first, then optimize</a:t>
            </a:r>
          </a:p>
          <a:p>
            <a:r>
              <a:rPr lang="en-US" dirty="0" smtClean="0"/>
              <a:t>Remember: Premature optimization is the root of all evil</a:t>
            </a:r>
          </a:p>
          <a:p>
            <a:r>
              <a:rPr lang="en-US" dirty="0" smtClean="0"/>
              <a:t>Measure (collect data), don’t guess. We’re statisticians after all!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7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Ol’ </a:t>
            </a:r>
            <a:r>
              <a:rPr lang="en-US">
                <a:latin typeface="Courier"/>
                <a:cs typeface="Courier"/>
              </a:rPr>
              <a:t>system.time()</a:t>
            </a:r>
            <a:endParaRPr lang="en-US" sz="540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Takes an arbitrary R expression as input (can be wrapped in curly braces)</a:t>
            </a:r>
          </a:p>
          <a:p>
            <a:r>
              <a:rPr lang="en-US"/>
              <a:t>Computes the time (in seconds) needed to execute an expression</a:t>
            </a:r>
          </a:p>
          <a:p>
            <a:pPr lvl="1"/>
            <a:r>
              <a:rPr lang="en-US"/>
              <a:t>If there’s an error, gives time until the error occurred</a:t>
            </a:r>
          </a:p>
          <a:p>
            <a:r>
              <a:rPr lang="en-US"/>
              <a:t>Returns an object of class ‘proc_time’</a:t>
            </a:r>
          </a:p>
          <a:p>
            <a:pPr lvl="1"/>
            <a:r>
              <a:rPr lang="en-US" b="1"/>
              <a:t>user time</a:t>
            </a:r>
            <a:r>
              <a:rPr lang="en-US"/>
              <a:t>: time charged to the CPU for this expression</a:t>
            </a:r>
          </a:p>
          <a:p>
            <a:pPr lvl="1"/>
            <a:r>
              <a:rPr lang="en-US" b="1"/>
              <a:t>elapsed time</a:t>
            </a:r>
            <a:r>
              <a:rPr lang="en-US"/>
              <a:t>: “wall clock” time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01614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Ol’ </a:t>
            </a:r>
            <a:r>
              <a:rPr lang="en-US">
                <a:latin typeface="Courier"/>
                <a:cs typeface="Courier"/>
              </a:rPr>
              <a:t>system.time()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Usually, the user time and elapsed time are relatively close, for straight computing tasks</a:t>
            </a:r>
          </a:p>
          <a:p>
            <a:r>
              <a:rPr lang="en-US"/>
              <a:t>Elapsed time may be &gt; user time if the CPU spends a lot of time waiting around</a:t>
            </a:r>
          </a:p>
          <a:p>
            <a:r>
              <a:rPr lang="en-US"/>
              <a:t>The user time may be larger than the elapsed time if your machine has multiple cores/processors (and is capable of using them)</a:t>
            </a:r>
          </a:p>
          <a:p>
            <a:pPr lvl="1"/>
            <a:r>
              <a:rPr lang="en-US"/>
              <a:t>Multi-threaded BLAS libraries (vecLib, ATLAS, ACML)</a:t>
            </a:r>
          </a:p>
          <a:p>
            <a:pPr lvl="1"/>
            <a:r>
              <a:rPr lang="en-US"/>
              <a:t>Parallel processing via the </a:t>
            </a:r>
            <a:r>
              <a:rPr lang="en-US" b="1"/>
              <a:t>parallel</a:t>
            </a:r>
            <a:r>
              <a:rPr lang="en-US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175463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Ol’ </a:t>
            </a:r>
            <a:r>
              <a:rPr lang="en-US">
                <a:latin typeface="Courier"/>
                <a:cs typeface="Courier"/>
              </a:rPr>
              <a:t>system.time()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## Elapsed time &gt; user time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system.time(readLines("http://www.jhsph.edu"))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 user  system elapsed 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0.004   0.002   0.431 </a:t>
            </a:r>
          </a:p>
          <a:p>
            <a:pPr marL="0" indent="0">
              <a:buNone/>
            </a:pPr>
            <a:endParaRPr lang="en-US" sz="200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## User time &gt; elapsed time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hilbert &lt;- function(n) { 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      i &lt;- 1:n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      1 / outer(i - 1, i, "+”)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x &lt;- hilbert(1000)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system.time(svd(x))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 user  system elapsed 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1.605   0.094   0.742  </a:t>
            </a:r>
          </a:p>
        </p:txBody>
      </p:sp>
    </p:spTree>
    <p:extLst>
      <p:ext uri="{BB962C8B-B14F-4D97-AF65-F5344CB8AC3E}">
        <p14:creationId xmlns:p14="http://schemas.microsoft.com/office/powerpoint/2010/main" val="69834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Longer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system.time</a:t>
            </a:r>
            <a:r>
              <a:rPr lang="en-US" sz="2400" dirty="0">
                <a:latin typeface="Courier"/>
                <a:cs typeface="Courier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     n &lt;- 1000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     r &lt;- numeric(n)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     for(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 in 1:n)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             x &lt;- </a:t>
            </a:r>
            <a:r>
              <a:rPr lang="en-US" sz="2400" dirty="0" err="1">
                <a:latin typeface="Courier"/>
                <a:cs typeface="Courier"/>
              </a:rPr>
              <a:t>rnorm</a:t>
            </a:r>
            <a:r>
              <a:rPr lang="en-US" sz="2400" dirty="0">
                <a:latin typeface="Courier"/>
                <a:cs typeface="Courier"/>
              </a:rPr>
              <a:t>(n)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             r[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 &lt;- mean(x)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})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user  system elapsed 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0.087   0.001   0.088 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6242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microbenchmark</a:t>
            </a:r>
            <a:r>
              <a:rPr lang="en-US" dirty="0" smtClean="0"/>
              <a:t> package allows for more accurate timing of small R expressions</a:t>
            </a:r>
          </a:p>
          <a:p>
            <a:r>
              <a:rPr lang="en-US" dirty="0" smtClean="0"/>
              <a:t>Uses system timers that have much higher temporal resolution (nanosecond)</a:t>
            </a:r>
          </a:p>
          <a:p>
            <a:r>
              <a:rPr lang="en-US" dirty="0" smtClean="0"/>
              <a:t>Can be used to compare multiple versions of the an expression to see which one is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1260</Words>
  <Application>Microsoft Macintosh PowerPoint</Application>
  <PresentationFormat>On-screen Show (4:3)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Courier</vt:lpstr>
      <vt:lpstr>Triplicate T4</vt:lpstr>
      <vt:lpstr>Arial</vt:lpstr>
      <vt:lpstr>Office Theme</vt:lpstr>
      <vt:lpstr>Using the R Profiler</vt:lpstr>
      <vt:lpstr>Why is My Code So Slow?</vt:lpstr>
      <vt:lpstr>On Optimizing Your Code</vt:lpstr>
      <vt:lpstr>General Principles of Optimization</vt:lpstr>
      <vt:lpstr>Good Ol’ system.time()</vt:lpstr>
      <vt:lpstr>Good Ol’ system.time()</vt:lpstr>
      <vt:lpstr>Good Ol’ system.time()</vt:lpstr>
      <vt:lpstr>Timing Longer Expressions</vt:lpstr>
      <vt:lpstr>microbenchmark</vt:lpstr>
      <vt:lpstr>microbenchmark</vt:lpstr>
      <vt:lpstr>microbenchmark</vt:lpstr>
      <vt:lpstr>microbenchmark</vt:lpstr>
      <vt:lpstr>microbenchmark</vt:lpstr>
      <vt:lpstr>Beyond Benchmarking</vt:lpstr>
      <vt:lpstr>The R Profiler</vt:lpstr>
      <vt:lpstr>The R Profiler</vt:lpstr>
      <vt:lpstr>R Profiler Output</vt:lpstr>
      <vt:lpstr>summaryRprof()</vt:lpstr>
      <vt:lpstr>By Total</vt:lpstr>
      <vt:lpstr>By Self</vt:lpstr>
      <vt:lpstr>summaryRprof() Output</vt:lpstr>
      <vt:lpstr>Summary</vt:lpstr>
    </vt:vector>
  </TitlesOfParts>
  <Company>Johns Hopkins University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R Profiler</dc:title>
  <dc:creator>Roger Peng</dc:creator>
  <cp:lastModifiedBy>Roger Peng</cp:lastModifiedBy>
  <cp:revision>36</cp:revision>
  <dcterms:created xsi:type="dcterms:W3CDTF">2012-10-23T15:45:11Z</dcterms:created>
  <dcterms:modified xsi:type="dcterms:W3CDTF">2016-09-29T00:49:25Z</dcterms:modified>
</cp:coreProperties>
</file>