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63" r:id="rId9"/>
    <p:sldId id="264" r:id="rId10"/>
    <p:sldId id="259" r:id="rId11"/>
    <p:sldId id="282" r:id="rId12"/>
    <p:sldId id="270" r:id="rId13"/>
    <p:sldId id="265" r:id="rId14"/>
    <p:sldId id="266" r:id="rId15"/>
    <p:sldId id="267" r:id="rId16"/>
    <p:sldId id="268" r:id="rId17"/>
    <p:sldId id="269" r:id="rId18"/>
    <p:sldId id="283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277" r:id="rId27"/>
    <p:sldId id="280" r:id="rId28"/>
    <p:sldId id="281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0"/>
    <p:restoredTop sz="93681"/>
  </p:normalViewPr>
  <p:slideViewPr>
    <p:cSldViewPr snapToGrid="0" snapToObjects="1">
      <p:cViewPr varScale="1">
        <p:scale>
          <a:sx n="132" d="100"/>
          <a:sy n="132" d="100"/>
        </p:scale>
        <p:origin x="160" y="5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gplot2.or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OdW3uB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Plotting with ggplot2: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Biostatistics 140.776</a:t>
            </a:r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Looks for data in a data frame, similar to lattice, or in the parent environment</a:t>
            </a:r>
          </a:p>
          <a:p>
            <a:r>
              <a:rPr lang="en-US" dirty="0"/>
              <a:t>Plots are made up of </a:t>
            </a:r>
            <a:r>
              <a:rPr lang="en-US" i="1" dirty="0"/>
              <a:t>aesthetics</a:t>
            </a:r>
            <a:r>
              <a:rPr lang="en-US" dirty="0"/>
              <a:t> (size, shape, color) and </a:t>
            </a:r>
            <a:r>
              <a:rPr lang="en-US" i="1" dirty="0" err="1"/>
              <a:t>geoms</a:t>
            </a:r>
            <a:r>
              <a:rPr lang="en-US" dirty="0"/>
              <a:t> (points, lines)</a:t>
            </a:r>
          </a:p>
          <a:p>
            <a:r>
              <a:rPr lang="en-US" dirty="0"/>
              <a:t>Works much like the </a:t>
            </a:r>
            <a:r>
              <a:rPr lang="en-US" dirty="0">
                <a:latin typeface="Courier"/>
                <a:cs typeface="Courier"/>
              </a:rPr>
              <a:t>plot</a:t>
            </a:r>
            <a:r>
              <a:rPr lang="en-US" dirty="0"/>
              <a:t> function in base graphics system</a:t>
            </a:r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need to be tidy (and usually in long format)</a:t>
            </a:r>
          </a:p>
          <a:p>
            <a:r>
              <a:rPr lang="en-US" dirty="0"/>
              <a:t>Factors are important for indicating subsets of the data (if they are to have different properties) and annotating points; factors should be </a:t>
            </a:r>
            <a:r>
              <a:rPr lang="en-US" b="1" dirty="0"/>
              <a:t>labeled</a:t>
            </a:r>
          </a:p>
          <a:p>
            <a:r>
              <a:rPr lang="en-US" dirty="0"/>
              <a:t>The </a:t>
            </a:r>
            <a:r>
              <a:rPr lang="en-US" dirty="0" err="1"/>
              <a:t>qplot</a:t>
            </a:r>
            <a:r>
              <a:rPr lang="en-US" dirty="0"/>
              <a:t>() hides what goes on underneath, which is okay for most operations</a:t>
            </a:r>
          </a:p>
          <a:p>
            <a:r>
              <a:rPr lang="en-US" dirty="0" err="1"/>
              <a:t>ggplot</a:t>
            </a:r>
            <a:r>
              <a:rPr lang="en-US" dirty="0"/>
              <a:t>() is the core function and very flexible for doing things </a:t>
            </a:r>
            <a:r>
              <a:rPr lang="en-US" dirty="0" err="1"/>
              <a:t>qplot</a:t>
            </a:r>
            <a:r>
              <a:rPr lang="en-US" dirty="0"/>
              <a:t>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1" y="1844244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63" y="1844244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9" y="1063229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0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58" y="2419827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0" y="2430776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1" y="1801718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0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2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29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03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color = drv)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1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72" y="4237434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3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5" y="4523594"/>
            <a:ext cx="57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geom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8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0" y="4427565"/>
            <a:ext cx="323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qplot(hwy, data = mpg, fill = drv)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63036" y="4741099"/>
            <a:ext cx="5104328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qplot(hwy, data = mpg, facets = drv ~ ., binwidth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2" y="1030299"/>
            <a:ext cx="439555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qplot(displ, hwy, data = mpg, facets = . ~ drv)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MAACS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(aged 5—17)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Study indoor environment and its relationship with asthma morbidity</a:t>
            </a:r>
          </a:p>
          <a:p>
            <a:r>
              <a:rPr lang="en-US"/>
              <a:t>Recent publication: http://goo.gl/WqE9j8</a:t>
            </a:r>
          </a:p>
        </p:txBody>
      </p:sp>
    </p:spTree>
    <p:extLst>
      <p:ext uri="{BB962C8B-B14F-4D97-AF65-F5344CB8AC3E}">
        <p14:creationId xmlns:p14="http://schemas.microsoft.com/office/powerpoint/2010/main" val="63506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1"/>
            <a:ext cx="8712092" cy="20959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75919" y="3514771"/>
            <a:ext cx="5810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library(</a:t>
            </a:r>
            <a:r>
              <a:rPr lang="en-US" sz="1600" dirty="0" err="1">
                <a:latin typeface="Courier"/>
                <a:cs typeface="Courier"/>
              </a:rPr>
              <a:t>readr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 err="1">
                <a:latin typeface="Courier"/>
                <a:cs typeface="Courier"/>
              </a:rPr>
              <a:t>eno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read_csv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err="1">
                <a:latin typeface="Courier"/>
                <a:cs typeface="Courier"/>
              </a:rPr>
              <a:t>eno.csv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r>
              <a:rPr lang="en-US" sz="1600" dirty="0" err="1">
                <a:latin typeface="Courier"/>
                <a:cs typeface="Courier"/>
              </a:rPr>
              <a:t>env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read_csv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err="1">
                <a:latin typeface="Courier"/>
                <a:cs typeface="Courier"/>
              </a:rPr>
              <a:t>environmental.csv</a:t>
            </a:r>
            <a:r>
              <a:rPr lang="en-US" sz="1600" dirty="0">
                <a:latin typeface="Courier"/>
                <a:cs typeface="Courier"/>
              </a:rPr>
              <a:t>”)</a:t>
            </a:r>
          </a:p>
          <a:p>
            <a:r>
              <a:rPr lang="en-US" sz="1600" dirty="0">
                <a:latin typeface="Courier"/>
                <a:cs typeface="Courier"/>
              </a:rPr>
              <a:t>skin &lt;- </a:t>
            </a:r>
            <a:r>
              <a:rPr lang="en-US" sz="1600" dirty="0" err="1">
                <a:latin typeface="Courier"/>
                <a:cs typeface="Courier"/>
              </a:rPr>
              <a:t>read_csv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err="1">
                <a:latin typeface="Courier"/>
                <a:cs typeface="Courier"/>
              </a:rPr>
              <a:t>skin.csv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r>
              <a:rPr lang="en-US" sz="1600" dirty="0" err="1">
                <a:latin typeface="Courier"/>
                <a:cs typeface="Courier"/>
              </a:rPr>
              <a:t>maacs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left_join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eno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env</a:t>
            </a:r>
            <a:r>
              <a:rPr lang="en-US" sz="1600" dirty="0">
                <a:latin typeface="Courier"/>
                <a:cs typeface="Courier"/>
              </a:rPr>
              <a:t>, by = “id”) %&gt;%</a:t>
            </a:r>
          </a:p>
          <a:p>
            <a:r>
              <a:rPr lang="en-US" sz="1600" dirty="0">
                <a:latin typeface="Courier"/>
                <a:cs typeface="Courier"/>
              </a:rPr>
              <a:t>			 </a:t>
            </a:r>
            <a:r>
              <a:rPr lang="en-US" sz="1600" dirty="0" err="1">
                <a:latin typeface="Courier"/>
                <a:cs typeface="Courier"/>
              </a:rPr>
              <a:t>left_join</a:t>
            </a:r>
            <a:r>
              <a:rPr lang="en-US" sz="1600" dirty="0">
                <a:latin typeface="Courier"/>
                <a:cs typeface="Courier"/>
              </a:rPr>
              <a:t>(skin, by = “id”)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740" y="4017121"/>
            <a:ext cx="255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Unzip the </a:t>
            </a:r>
            <a:r>
              <a:rPr lang="en-US" b="1" dirty="0" err="1"/>
              <a:t>plotting.zip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Written by Hadley Wickham (while he was a graduate student at Iowa State)</a:t>
            </a:r>
          </a:p>
          <a:p>
            <a:r>
              <a:rPr lang="en-US"/>
              <a:t>A “third” graphics system for R (along with </a:t>
            </a:r>
            <a:r>
              <a:rPr lang="en-US" b="1"/>
              <a:t>base</a:t>
            </a:r>
            <a:r>
              <a:rPr lang="en-US"/>
              <a:t> and </a:t>
            </a:r>
            <a:r>
              <a:rPr lang="en-US" b="1"/>
              <a:t>lattice</a:t>
            </a:r>
            <a:r>
              <a:rPr lang="en-US"/>
              <a:t>)</a:t>
            </a:r>
          </a:p>
          <a:p>
            <a:r>
              <a:rPr lang="en-US"/>
              <a:t>Available from CRAN via </a:t>
            </a:r>
            <a:r>
              <a:rPr lang="en-US" sz="2800">
                <a:latin typeface="Courier"/>
                <a:cs typeface="Courier"/>
              </a:rPr>
              <a:t>install.packages()</a:t>
            </a:r>
          </a:p>
          <a:p>
            <a:r>
              <a:rPr lang="en-US" sz="2800">
                <a:cs typeface="Courier"/>
              </a:rPr>
              <a:t>Web site: </a:t>
            </a:r>
            <a:r>
              <a:rPr lang="en-US" sz="2800">
                <a:cs typeface="Courier"/>
                <a:hlinkClick r:id="rId2"/>
              </a:rPr>
              <a:t>http://ggplot2.org</a:t>
            </a:r>
            <a:r>
              <a:rPr lang="en-US" sz="2800">
                <a:cs typeface="Courier"/>
              </a:rPr>
              <a:t> (better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78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496" y="4642563"/>
            <a:ext cx="294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03" y="1063229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13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qplot(log(eno), data = maacs, fill = mopos)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29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29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5"/>
            <a:ext cx="479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"density", color = mopos)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3" y="4460374"/>
            <a:ext cx="3672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qplot(log(eno), data = maacs, geom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shape = mopos)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color = mopos)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2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79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0" y="1543872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qplot(log(pm25), log(eno), data = maacs, shape = mopos)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975633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057" y="4635799"/>
            <a:ext cx="761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qplot</a:t>
            </a:r>
            <a:r>
              <a:rPr lang="en-US" sz="1600" dirty="0"/>
              <a:t>(log(pm25), log(</a:t>
            </a:r>
            <a:r>
              <a:rPr lang="en-US" sz="1600" dirty="0" err="1"/>
              <a:t>eno</a:t>
            </a:r>
            <a:r>
              <a:rPr lang="en-US" sz="1600" dirty="0"/>
              <a:t>), data = </a:t>
            </a:r>
            <a:r>
              <a:rPr lang="en-US" sz="1600" dirty="0" err="1"/>
              <a:t>maacs</a:t>
            </a:r>
            <a:r>
              <a:rPr lang="en-US" sz="1600" dirty="0"/>
              <a:t>, color = </a:t>
            </a:r>
            <a:r>
              <a:rPr lang="en-US" sz="1600" dirty="0" err="1"/>
              <a:t>mopos</a:t>
            </a:r>
            <a:r>
              <a:rPr lang="en-US" sz="1600" dirty="0"/>
              <a:t>) + </a:t>
            </a:r>
            <a:r>
              <a:rPr lang="en-US" sz="1600" dirty="0" err="1"/>
              <a:t>geom_smooth</a:t>
            </a:r>
            <a:r>
              <a:rPr lang="en-US" sz="1600" dirty="0"/>
              <a:t>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0976" y="4624850"/>
            <a:ext cx="2563016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0615" y="4624850"/>
            <a:ext cx="134655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33690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1" y="4675415"/>
            <a:ext cx="7950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qplot</a:t>
            </a:r>
            <a:r>
              <a:rPr lang="en-US" sz="1600" dirty="0"/>
              <a:t>(log(pm25), log(</a:t>
            </a:r>
            <a:r>
              <a:rPr lang="en-US" sz="1600" dirty="0" err="1"/>
              <a:t>eno</a:t>
            </a:r>
            <a:r>
              <a:rPr lang="en-US" sz="1600" dirty="0"/>
              <a:t>), data = </a:t>
            </a:r>
            <a:r>
              <a:rPr lang="en-US" sz="1600" dirty="0" err="1"/>
              <a:t>maacs</a:t>
            </a:r>
            <a:r>
              <a:rPr lang="en-US" sz="1600" dirty="0"/>
              <a:t>, facets = . ~ </a:t>
            </a:r>
            <a:r>
              <a:rPr lang="en-US" sz="1600" dirty="0" err="1"/>
              <a:t>mopos</a:t>
            </a:r>
            <a:r>
              <a:rPr lang="en-US" sz="1600" dirty="0"/>
              <a:t>) + </a:t>
            </a:r>
            <a:r>
              <a:rPr lang="en-US" sz="1600" dirty="0" err="1"/>
              <a:t>geom_smooth</a:t>
            </a:r>
            <a:r>
              <a:rPr lang="en-US" sz="1600" dirty="0"/>
              <a:t>(method = “lm”)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7689" y="4675415"/>
            <a:ext cx="159835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 of a ggplot2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51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 </a:t>
            </a:r>
            <a:r>
              <a:rPr lang="en-US" b="1"/>
              <a:t>data frame</a:t>
            </a:r>
          </a:p>
          <a:p>
            <a:r>
              <a:rPr lang="en-US" b="1"/>
              <a:t>aesthetic</a:t>
            </a:r>
            <a:r>
              <a:rPr lang="en-US"/>
              <a:t> </a:t>
            </a:r>
            <a:r>
              <a:rPr lang="en-US" b="1"/>
              <a:t>mappings</a:t>
            </a:r>
            <a:r>
              <a:rPr lang="en-US"/>
              <a:t>: how data are mapped to color, size </a:t>
            </a:r>
            <a:endParaRPr lang="en-US">
              <a:effectLst/>
            </a:endParaRPr>
          </a:p>
          <a:p>
            <a:r>
              <a:rPr lang="en-US" b="1"/>
              <a:t>geoms</a:t>
            </a:r>
            <a:r>
              <a:rPr lang="en-US"/>
              <a:t>: geometric objects like points, lines, shapes. </a:t>
            </a:r>
            <a:endParaRPr lang="en-US">
              <a:effectLst/>
            </a:endParaRPr>
          </a:p>
          <a:p>
            <a:r>
              <a:rPr lang="en-US" b="1"/>
              <a:t>facets</a:t>
            </a:r>
            <a:r>
              <a:rPr lang="en-US"/>
              <a:t>: for conditional plots. </a:t>
            </a:r>
          </a:p>
          <a:p>
            <a:r>
              <a:rPr lang="en-US" b="1"/>
              <a:t>stats</a:t>
            </a:r>
            <a:r>
              <a:rPr lang="en-US"/>
              <a:t>: statistical transformations like binning, quantiles, smoothing. </a:t>
            </a:r>
            <a:endParaRPr lang="en-US">
              <a:effectLst/>
            </a:endParaRPr>
          </a:p>
          <a:p>
            <a:r>
              <a:rPr lang="en-US" b="1"/>
              <a:t>scales</a:t>
            </a:r>
            <a:r>
              <a:rPr lang="en-US"/>
              <a:t>: what scale an aesthetic map uses (example: male = red, female = blue). </a:t>
            </a:r>
            <a:endParaRPr lang="en-US">
              <a:effectLst/>
            </a:endParaRPr>
          </a:p>
          <a:p>
            <a:r>
              <a:rPr lang="en-US" b="1"/>
              <a:t>coordinate system</a:t>
            </a:r>
            <a:r>
              <a:rPr lang="en-US"/>
              <a:t>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2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qplot</a:t>
            </a:r>
            <a:r>
              <a:rPr lang="en-US" dirty="0"/>
              <a:t>() function is the analog to plot() but with many built-in features</a:t>
            </a:r>
          </a:p>
          <a:p>
            <a:r>
              <a:rPr lang="en-US" dirty="0"/>
              <a:t>Produces very nice graphics </a:t>
            </a:r>
            <a:r>
              <a:rPr lang="en-US" i="1" dirty="0"/>
              <a:t>quickly</a:t>
            </a:r>
            <a:r>
              <a:rPr lang="en-US" dirty="0"/>
              <a:t>, essentially publication ready (if you like the design)</a:t>
            </a:r>
          </a:p>
          <a:p>
            <a:r>
              <a:rPr lang="en-US" dirty="0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i="1" dirty="0"/>
              <a:t>ggplot2</a:t>
            </a:r>
            <a:r>
              <a:rPr lang="en-US" dirty="0"/>
              <a:t> book by Hadley Wickham</a:t>
            </a:r>
          </a:p>
          <a:p>
            <a:r>
              <a:rPr lang="en-US" dirty="0"/>
              <a:t>The </a:t>
            </a:r>
            <a:r>
              <a:rPr lang="en-US" i="1" dirty="0"/>
              <a:t>R Graphics Cookbook</a:t>
            </a:r>
            <a:r>
              <a:rPr lang="en-US" dirty="0"/>
              <a:t> by Winston Chang (examples in base plots and in ggplot2)</a:t>
            </a:r>
          </a:p>
          <a:p>
            <a:r>
              <a:rPr lang="en-US" dirty="0"/>
              <a:t>ggplot2 web site (</a:t>
            </a:r>
            <a:r>
              <a:rPr lang="en-US" dirty="0">
                <a:hlinkClick r:id="rId2"/>
              </a:rPr>
              <a:t>https://ggplot2.tidyverse.org</a:t>
            </a:r>
            <a:r>
              <a:rPr lang="en-US" dirty="0"/>
              <a:t>)</a:t>
            </a:r>
          </a:p>
          <a:p>
            <a:r>
              <a:rPr lang="en-US" dirty="0"/>
              <a:t>ggplot2 mailing list (</a:t>
            </a:r>
            <a:r>
              <a:rPr lang="en-US" dirty="0">
                <a:hlinkClick r:id="rId3"/>
              </a:rPr>
              <a:t>http://goo.gl/OdW3uB</a:t>
            </a:r>
            <a:r>
              <a:rPr lang="en-US" dirty="0"/>
              <a:t>), primarily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42412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is-IS" dirty="0"/>
              <a:t>…</a:t>
            </a:r>
            <a:r>
              <a:rPr lang="en-US" dirty="0"/>
              <a:t>the grammar tells us that a statistical graphic is a </a:t>
            </a:r>
            <a:r>
              <a:rPr lang="en-US" b="1" dirty="0"/>
              <a:t>mapping</a:t>
            </a:r>
            <a:r>
              <a:rPr lang="en-US" dirty="0"/>
              <a:t> from data to </a:t>
            </a:r>
            <a:r>
              <a:rPr lang="en-US" b="1" dirty="0"/>
              <a:t>aesthetic</a:t>
            </a:r>
            <a:r>
              <a:rPr lang="en-US" dirty="0"/>
              <a:t> attributes (</a:t>
            </a:r>
            <a:r>
              <a:rPr lang="en-US" dirty="0" err="1"/>
              <a:t>colour</a:t>
            </a:r>
            <a:r>
              <a:rPr lang="en-US" dirty="0"/>
              <a:t>, shape, size) of </a:t>
            </a:r>
            <a:r>
              <a:rPr lang="en-US" b="1" dirty="0"/>
              <a:t>geometric</a:t>
            </a:r>
            <a:r>
              <a:rPr lang="en-US" dirty="0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 dirty="0">
                <a:effectLst/>
              </a:rPr>
              <a:t>from </a:t>
            </a:r>
            <a:r>
              <a:rPr lang="en-US" i="1" dirty="0"/>
              <a:t>ggplot2</a:t>
            </a:r>
            <a:r>
              <a:rPr lang="en-US" dirty="0"/>
              <a:t> book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“Artist’s palette” model</a:t>
            </a:r>
          </a:p>
          <a:p>
            <a:r>
              <a:rPr lang="en-US"/>
              <a:t>Start with blank canvas and build up from there</a:t>
            </a:r>
          </a:p>
          <a:p>
            <a:r>
              <a:rPr lang="en-US"/>
              <a:t>Start with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(or similar)</a:t>
            </a:r>
          </a:p>
          <a:p>
            <a:r>
              <a:rPr lang="en-US"/>
              <a:t>Use annotation functions to add/modify (</a:t>
            </a:r>
            <a:r>
              <a:rPr lang="en-US">
                <a:latin typeface="Courier"/>
                <a:cs typeface="Courier"/>
              </a:rPr>
              <a:t>text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lines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points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axis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91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Convenient, mirrors how we think of building plots and analyzing data</a:t>
            </a:r>
          </a:p>
          <a:p>
            <a:r>
              <a:rPr lang="en-US"/>
              <a:t>Can’t go back once plot has started (i.e. to adjust margins); need to plan in advance</a:t>
            </a:r>
          </a:p>
          <a:p>
            <a:r>
              <a:rPr lang="en-US"/>
              <a:t>Difficult to “translate” to others once a new plot has been created (no graphical “language”)</a:t>
            </a:r>
          </a:p>
          <a:p>
            <a:pPr lvl="1"/>
            <a:r>
              <a:rPr lang="en-US"/>
              <a:t>Plot is just a series of R commands</a:t>
            </a:r>
          </a:p>
        </p:txBody>
      </p:sp>
    </p:spTree>
    <p:extLst>
      <p:ext uri="{BB962C8B-B14F-4D97-AF65-F5344CB8AC3E}">
        <p14:creationId xmlns:p14="http://schemas.microsoft.com/office/powerpoint/2010/main" val="16581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Plots are created with a single function call (</a:t>
            </a:r>
            <a:r>
              <a:rPr lang="en-US">
                <a:latin typeface="Courier"/>
                <a:cs typeface="Courier"/>
              </a:rPr>
              <a:t>xyplot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bwplot</a:t>
            </a:r>
            <a:r>
              <a:rPr lang="en-US"/>
              <a:t>, etc.)</a:t>
            </a:r>
          </a:p>
          <a:p>
            <a:r>
              <a:rPr lang="en-US"/>
              <a:t>Most useful for conditioning types of plots: Looking at how </a:t>
            </a:r>
            <a:r>
              <a:rPr lang="en-US" i="1"/>
              <a:t>y</a:t>
            </a:r>
            <a:r>
              <a:rPr lang="en-US"/>
              <a:t> changes with </a:t>
            </a:r>
            <a:r>
              <a:rPr lang="en-US" i="1"/>
              <a:t>x</a:t>
            </a:r>
            <a:r>
              <a:rPr lang="en-US"/>
              <a:t> across levels of </a:t>
            </a:r>
            <a:r>
              <a:rPr lang="en-US" i="1"/>
              <a:t>z</a:t>
            </a:r>
          </a:p>
          <a:p>
            <a:r>
              <a:rPr lang="en-US"/>
              <a:t>Thinks like margins/spacing set automatically because entire plot is specified at once</a:t>
            </a:r>
          </a:p>
          <a:p>
            <a:r>
              <a:rPr lang="en-US"/>
              <a:t>Good for putting many many plots on a screen</a:t>
            </a:r>
          </a:p>
        </p:txBody>
      </p:sp>
    </p:spTree>
    <p:extLst>
      <p:ext uri="{BB962C8B-B14F-4D97-AF65-F5344CB8AC3E}">
        <p14:creationId xmlns:p14="http://schemas.microsoft.com/office/powerpoint/2010/main" val="355102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awkward to specify an entire plot in a single function call</a:t>
            </a:r>
          </a:p>
          <a:p>
            <a:r>
              <a:rPr lang="en-US" dirty="0"/>
              <a:t>Annotation in plot is not intuitive</a:t>
            </a:r>
          </a:p>
          <a:p>
            <a:r>
              <a:rPr lang="en-US" dirty="0"/>
              <a:t>Use of panel functions to annotate plots was difficult to wield and required intense preparation</a:t>
            </a:r>
          </a:p>
        </p:txBody>
      </p:sp>
    </p:spTree>
    <p:extLst>
      <p:ext uri="{BB962C8B-B14F-4D97-AF65-F5344CB8AC3E}">
        <p14:creationId xmlns:p14="http://schemas.microsoft.com/office/powerpoint/2010/main" val="132819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3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 the difference between base and lattice</a:t>
            </a:r>
          </a:p>
          <a:p>
            <a:r>
              <a:rPr lang="en-US" dirty="0"/>
              <a:t>Automatically deals with </a:t>
            </a:r>
            <a:r>
              <a:rPr lang="en-US" dirty="0" err="1"/>
              <a:t>spacings</a:t>
            </a:r>
            <a:r>
              <a:rPr lang="en-US" dirty="0"/>
              <a:t>, text, titles but also allows you to annotate by “adding”</a:t>
            </a:r>
          </a:p>
          <a:p>
            <a:r>
              <a:rPr lang="en-US" dirty="0"/>
              <a:t>Superficial similarity to lattice but generally easier/more intuitive to use</a:t>
            </a:r>
          </a:p>
          <a:p>
            <a:r>
              <a:rPr lang="en-US" dirty="0"/>
              <a:t>Default mode makes many choices for you (but you can customize)</a:t>
            </a:r>
          </a:p>
        </p:txBody>
      </p:sp>
    </p:spTree>
    <p:extLst>
      <p:ext uri="{BB962C8B-B14F-4D97-AF65-F5344CB8AC3E}">
        <p14:creationId xmlns:p14="http://schemas.microsoft.com/office/powerpoint/2010/main" val="35396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1159</Words>
  <Application>Microsoft Macintosh PowerPoint</Application>
  <PresentationFormat>On-screen Show (16:9)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</vt:lpstr>
      <vt:lpstr>Office Theme</vt:lpstr>
      <vt:lpstr>Plotting with ggplot2: Part 1</vt:lpstr>
      <vt:lpstr>What is ggplot2?</vt:lpstr>
      <vt:lpstr>What is ggplot2?</vt:lpstr>
      <vt:lpstr>Grammar of Graphics</vt:lpstr>
      <vt:lpstr>Plotting Systems in R: Base</vt:lpstr>
      <vt:lpstr>Plotting Systems in R: Base</vt:lpstr>
      <vt:lpstr>Plotting Systems in R: Lattice</vt:lpstr>
      <vt:lpstr>Plotting Systems in R: Lattice</vt:lpstr>
      <vt:lpstr>Plotting Systems in R: ggplot2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MAACS Cohort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Basic Components of a ggplot2 Plot</vt:lpstr>
      <vt:lpstr>Summary of qplot()</vt:lpstr>
      <vt:lpstr>Resources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Roger Peng</cp:lastModifiedBy>
  <cp:revision>61</cp:revision>
  <cp:lastPrinted>2013-09-24T15:57:08Z</cp:lastPrinted>
  <dcterms:created xsi:type="dcterms:W3CDTF">2013-09-23T13:14:20Z</dcterms:created>
  <dcterms:modified xsi:type="dcterms:W3CDTF">2018-09-20T00:10:05Z</dcterms:modified>
</cp:coreProperties>
</file>