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77" r:id="rId12"/>
    <p:sldId id="278" r:id="rId13"/>
    <p:sldId id="266" r:id="rId14"/>
    <p:sldId id="267" r:id="rId15"/>
    <p:sldId id="268" r:id="rId16"/>
    <p:sldId id="269" r:id="rId17"/>
    <p:sldId id="276" r:id="rId18"/>
    <p:sldId id="284" r:id="rId19"/>
    <p:sldId id="270" r:id="rId20"/>
    <p:sldId id="272" r:id="rId21"/>
    <p:sldId id="273" r:id="rId22"/>
    <p:sldId id="274" r:id="rId23"/>
    <p:sldId id="275" r:id="rId24"/>
    <p:sldId id="281" r:id="rId25"/>
    <p:sldId id="283" r:id="rId26"/>
    <p:sldId id="271" r:id="rId27"/>
    <p:sldId id="279" r:id="rId28"/>
    <p:sldId id="280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0"/>
    <p:restoredTop sz="93689"/>
  </p:normalViewPr>
  <p:slideViewPr>
    <p:cSldViewPr snapToGrid="0" snapToObjects="1">
      <p:cViewPr varScale="1">
        <p:scale>
          <a:sx n="126" d="100"/>
          <a:sy n="126" d="100"/>
        </p:scale>
        <p:origin x="192" y="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FEE-49F6-B649-BF06-946107B65854}" type="datetimeFigureOut"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30E-2EC9-F44A-A33F-25582E990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0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FEE-49F6-B649-BF06-946107B65854}" type="datetimeFigureOut"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30E-2EC9-F44A-A33F-25582E990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FEE-49F6-B649-BF06-946107B65854}" type="datetimeFigureOut"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30E-2EC9-F44A-A33F-25582E990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8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FEE-49F6-B649-BF06-946107B65854}" type="datetimeFigureOut"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30E-2EC9-F44A-A33F-25582E990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FEE-49F6-B649-BF06-946107B65854}" type="datetimeFigureOut"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30E-2EC9-F44A-A33F-25582E990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7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FEE-49F6-B649-BF06-946107B65854}" type="datetimeFigureOut"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30E-2EC9-F44A-A33F-25582E990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FEE-49F6-B649-BF06-946107B65854}" type="datetimeFigureOut"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30E-2EC9-F44A-A33F-25582E990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FEE-49F6-B649-BF06-946107B65854}" type="datetimeFigureOut"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30E-2EC9-F44A-A33F-25582E990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FEE-49F6-B649-BF06-946107B65854}" type="datetimeFigureOut"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30E-2EC9-F44A-A33F-25582E990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FEE-49F6-B649-BF06-946107B65854}" type="datetimeFigureOut"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30E-2EC9-F44A-A33F-25582E990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8FEE-49F6-B649-BF06-946107B65854}" type="datetimeFigureOut"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30E-2EC9-F44A-A33F-25582E990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8FEE-49F6-B649-BF06-946107B65854}" type="datetimeFigureOut"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D630E-2EC9-F44A-A33F-25582E990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4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rdpeng/gpcli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adley/devtoo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Building R Packages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Biostatistics 140.776</a:t>
            </a:r>
          </a:p>
        </p:txBody>
      </p:sp>
    </p:spTree>
    <p:extLst>
      <p:ext uri="{BB962C8B-B14F-4D97-AF65-F5344CB8AC3E}">
        <p14:creationId xmlns:p14="http://schemas.microsoft.com/office/powerpoint/2010/main" val="50362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DESCRIPTION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These fields are optional but commonly used</a:t>
            </a:r>
          </a:p>
          <a:p>
            <a:r>
              <a:rPr lang="en-US" b="1"/>
              <a:t>Depends</a:t>
            </a:r>
            <a:r>
              <a:rPr lang="en-US"/>
              <a:t>: R packages that your package depends on</a:t>
            </a:r>
          </a:p>
          <a:p>
            <a:r>
              <a:rPr lang="en-US" b="1"/>
              <a:t>Suggests</a:t>
            </a:r>
            <a:r>
              <a:rPr lang="en-US"/>
              <a:t>: Optional R packages that users may want to have installed</a:t>
            </a:r>
          </a:p>
          <a:p>
            <a:r>
              <a:rPr lang="en-US" b="1"/>
              <a:t>Date</a:t>
            </a:r>
            <a:r>
              <a:rPr lang="en-US"/>
              <a:t>: Release date in YYYY-MM-DD format</a:t>
            </a:r>
          </a:p>
          <a:p>
            <a:r>
              <a:rPr lang="en-US" b="1"/>
              <a:t>URL</a:t>
            </a:r>
            <a:r>
              <a:rPr lang="en-US"/>
              <a:t>: Package home page</a:t>
            </a:r>
          </a:p>
          <a:p>
            <a:r>
              <a:rPr lang="en-US"/>
              <a:t>Other fields can be added</a:t>
            </a:r>
          </a:p>
        </p:txBody>
      </p:sp>
    </p:spTree>
    <p:extLst>
      <p:ext uri="{BB962C8B-B14F-4D97-AF65-F5344CB8AC3E}">
        <p14:creationId xmlns:p14="http://schemas.microsoft.com/office/powerpoint/2010/main" val="35072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file: gpclib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/>
              <a:t>Package</a:t>
            </a:r>
            <a:r>
              <a:rPr lang="en-US"/>
              <a:t>:  gpclib</a:t>
            </a:r>
          </a:p>
          <a:p>
            <a:pPr marL="0" indent="0">
              <a:buNone/>
            </a:pPr>
            <a:r>
              <a:rPr lang="en-US" b="1"/>
              <a:t>Title</a:t>
            </a:r>
            <a:r>
              <a:rPr lang="en-US"/>
              <a:t>:  General Polygon Clipping Library for R</a:t>
            </a:r>
          </a:p>
          <a:p>
            <a:pPr marL="0" indent="0">
              <a:buNone/>
            </a:pPr>
            <a:r>
              <a:rPr lang="en-US" b="1"/>
              <a:t>Description</a:t>
            </a:r>
            <a:r>
              <a:rPr lang="en-US"/>
              <a:t>:  General polygon clipping routines for R based on Alan Murta's C library</a:t>
            </a:r>
          </a:p>
          <a:p>
            <a:pPr marL="0" indent="0">
              <a:buNone/>
            </a:pPr>
            <a:r>
              <a:rPr lang="en-US" b="1"/>
              <a:t>Version</a:t>
            </a:r>
            <a:r>
              <a:rPr lang="en-US"/>
              <a:t>:  1.5-5</a:t>
            </a:r>
          </a:p>
          <a:p>
            <a:pPr marL="0" indent="0">
              <a:buNone/>
            </a:pPr>
            <a:r>
              <a:rPr lang="en-US" b="1"/>
              <a:t>Author</a:t>
            </a:r>
            <a:r>
              <a:rPr lang="en-US"/>
              <a:t>:  Roger D. Peng &lt;rpeng@jhsph.edu&gt; with contributions from Duncan Murdoch and Barry Rowlingson; GPC library by Alan Murta</a:t>
            </a:r>
          </a:p>
          <a:p>
            <a:pPr marL="0" indent="0">
              <a:buNone/>
            </a:pPr>
            <a:r>
              <a:rPr lang="en-US" b="1"/>
              <a:t>Maintainer</a:t>
            </a:r>
            <a:r>
              <a:rPr lang="en-US"/>
              <a:t>:  Roger D. Peng &lt;rpeng@jhsph.edu&gt;</a:t>
            </a:r>
          </a:p>
        </p:txBody>
      </p:sp>
    </p:spTree>
    <p:extLst>
      <p:ext uri="{BB962C8B-B14F-4D97-AF65-F5344CB8AC3E}">
        <p14:creationId xmlns:p14="http://schemas.microsoft.com/office/powerpoint/2010/main" val="248711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file: gpclib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License</a:t>
            </a:r>
            <a:r>
              <a:rPr lang="en-US"/>
              <a:t>:  file LICENSE</a:t>
            </a:r>
          </a:p>
          <a:p>
            <a:pPr marL="0" indent="0">
              <a:buNone/>
            </a:pPr>
            <a:r>
              <a:rPr lang="en-US" b="1"/>
              <a:t>Depends</a:t>
            </a:r>
            <a:r>
              <a:rPr lang="en-US"/>
              <a:t>:  R (&gt;= 2.14.0), methods</a:t>
            </a:r>
          </a:p>
          <a:p>
            <a:pPr marL="0" indent="0">
              <a:buNone/>
            </a:pPr>
            <a:r>
              <a:rPr lang="en-US" b="1"/>
              <a:t>Imports</a:t>
            </a:r>
            <a:r>
              <a:rPr lang="en-US"/>
              <a:t>:  graphics</a:t>
            </a:r>
          </a:p>
          <a:p>
            <a:pPr marL="0" indent="0">
              <a:buNone/>
            </a:pPr>
            <a:r>
              <a:rPr lang="en-US" b="1"/>
              <a:t>Date</a:t>
            </a:r>
            <a:r>
              <a:rPr lang="en-US"/>
              <a:t>:  2013-04-01</a:t>
            </a:r>
          </a:p>
          <a:p>
            <a:pPr marL="0" indent="0">
              <a:buNone/>
            </a:pPr>
            <a:r>
              <a:rPr lang="en-US" b="1"/>
              <a:t>URL</a:t>
            </a:r>
            <a:r>
              <a:rPr lang="en-US"/>
              <a:t>:  http://www.cs.man.ac.uk/~toby/gpc/, </a:t>
            </a:r>
            <a:r>
              <a:rPr lang="en-US">
                <a:hlinkClick r:id="rId2"/>
              </a:rPr>
              <a:t>http://github.com/rdpeng/gpclib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Copy R code into the R/ sub-directory</a:t>
            </a:r>
          </a:p>
          <a:p>
            <a:r>
              <a:rPr lang="en-US"/>
              <a:t>There can be any number of files in this directory</a:t>
            </a:r>
          </a:p>
          <a:p>
            <a:r>
              <a:rPr lang="en-US"/>
              <a:t>Usually separate out files into logical groups</a:t>
            </a:r>
          </a:p>
          <a:p>
            <a:r>
              <a:rPr lang="en-US"/>
              <a:t>Code for </a:t>
            </a:r>
            <a:r>
              <a:rPr lang="en-US" i="1"/>
              <a:t>all</a:t>
            </a:r>
            <a:r>
              <a:rPr lang="en-US"/>
              <a:t> functions should be included here and not anywhere else in the package</a:t>
            </a:r>
          </a:p>
        </p:txBody>
      </p:sp>
    </p:spTree>
    <p:extLst>
      <p:ext uri="{BB962C8B-B14F-4D97-AF65-F5344CB8AC3E}">
        <p14:creationId xmlns:p14="http://schemas.microsoft.com/office/powerpoint/2010/main" val="278298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NAMESPACE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Used to indicate which functions are </a:t>
            </a:r>
            <a:r>
              <a:rPr lang="en-US" b="1"/>
              <a:t>exported</a:t>
            </a:r>
            <a:endParaRPr lang="en-US"/>
          </a:p>
          <a:p>
            <a:r>
              <a:rPr lang="en-US"/>
              <a:t>Exported functions can be called by the user and are considered the public API</a:t>
            </a:r>
          </a:p>
          <a:p>
            <a:r>
              <a:rPr lang="en-US"/>
              <a:t>Non-exported functions cannot be called directly by the user (but the code can be viewed)</a:t>
            </a:r>
          </a:p>
          <a:p>
            <a:r>
              <a:rPr lang="en-US"/>
              <a:t>Hides implementation details from users and makes a cleaner package interface</a:t>
            </a:r>
          </a:p>
        </p:txBody>
      </p:sp>
    </p:spTree>
    <p:extLst>
      <p:ext uri="{BB962C8B-B14F-4D97-AF65-F5344CB8AC3E}">
        <p14:creationId xmlns:p14="http://schemas.microsoft.com/office/powerpoint/2010/main" val="169299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NAMESPACE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You can also indicate what functions you </a:t>
            </a:r>
            <a:r>
              <a:rPr lang="en-US" b="1"/>
              <a:t>import</a:t>
            </a:r>
            <a:r>
              <a:rPr lang="en-US"/>
              <a:t> from other packages</a:t>
            </a:r>
          </a:p>
          <a:p>
            <a:r>
              <a:rPr lang="en-US"/>
              <a:t>This allows for your package to use other packages without making other packages visible to the user</a:t>
            </a:r>
          </a:p>
          <a:p>
            <a:r>
              <a:rPr lang="en-US"/>
              <a:t>Importing a function loads the package but does not attach it to the search list</a:t>
            </a:r>
          </a:p>
        </p:txBody>
      </p:sp>
    </p:spTree>
    <p:extLst>
      <p:ext uri="{BB962C8B-B14F-4D97-AF65-F5344CB8AC3E}">
        <p14:creationId xmlns:p14="http://schemas.microsoft.com/office/powerpoint/2010/main" val="241526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NAMESPACE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Key directives</a:t>
            </a:r>
          </a:p>
          <a:p>
            <a:r>
              <a:rPr lang="en-US"/>
              <a:t>export(“&lt;function&gt;”) </a:t>
            </a:r>
          </a:p>
          <a:p>
            <a:r>
              <a:rPr lang="en-US"/>
              <a:t>import(“&lt;package&gt;”)</a:t>
            </a:r>
          </a:p>
          <a:p>
            <a:r>
              <a:rPr lang="en-US"/>
              <a:t>importFrom(“&lt;package&gt;”, “function”)</a:t>
            </a:r>
          </a:p>
          <a:p>
            <a:pPr marL="0" indent="0">
              <a:buNone/>
            </a:pPr>
            <a:r>
              <a:rPr lang="en-US"/>
              <a:t>Also important</a:t>
            </a:r>
          </a:p>
          <a:p>
            <a:r>
              <a:rPr lang="en-US"/>
              <a:t>exportClasses(“&lt;class&gt;”)</a:t>
            </a:r>
          </a:p>
          <a:p>
            <a:r>
              <a:rPr lang="en-US"/>
              <a:t>exportMethods(“&lt;generic&gt;”)</a:t>
            </a:r>
          </a:p>
        </p:txBody>
      </p:sp>
    </p:spTree>
    <p:extLst>
      <p:ext uri="{BB962C8B-B14F-4D97-AF65-F5344CB8AC3E}">
        <p14:creationId xmlns:p14="http://schemas.microsoft.com/office/powerpoint/2010/main" val="1549343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NAMESPACE file: </a:t>
            </a:r>
            <a:r>
              <a:rPr lang="en-US" b="1"/>
              <a:t>mvtsplot</a:t>
            </a:r>
            <a:r>
              <a:rPr lang="en-US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"/>
                <a:cs typeface="Courier"/>
              </a:rPr>
              <a:t>export</a:t>
            </a:r>
            <a:r>
              <a:rPr lang="en-US">
                <a:latin typeface="Courier"/>
                <a:cs typeface="Courier"/>
              </a:rPr>
              <a:t>("mvtsplot")</a:t>
            </a:r>
          </a:p>
          <a:p>
            <a:pPr marL="0" indent="0">
              <a:buNone/>
            </a:pPr>
            <a:r>
              <a:rPr lang="en-US" b="1">
                <a:latin typeface="Courier"/>
                <a:cs typeface="Courier"/>
              </a:rPr>
              <a:t>importFrom</a:t>
            </a:r>
            <a:r>
              <a:rPr lang="en-US">
                <a:latin typeface="Courier"/>
                <a:cs typeface="Courier"/>
              </a:rPr>
              <a:t>(graphics, "Axis")</a:t>
            </a:r>
          </a:p>
          <a:p>
            <a:pPr marL="0" indent="0">
              <a:buNone/>
            </a:pPr>
            <a:r>
              <a:rPr lang="en-US" b="1">
                <a:latin typeface="Courier"/>
                <a:cs typeface="Courier"/>
              </a:rPr>
              <a:t>import</a:t>
            </a:r>
            <a:r>
              <a:rPr lang="en-US">
                <a:latin typeface="Courier"/>
                <a:cs typeface="Courier"/>
              </a:rPr>
              <a:t>(splines)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2986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NAMESPACE file: </a:t>
            </a:r>
            <a:r>
              <a:rPr lang="en-US" b="1"/>
              <a:t>gpclib </a:t>
            </a:r>
            <a:r>
              <a:rPr lang="en-US"/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>
                <a:latin typeface="Courier"/>
                <a:cs typeface="Courier"/>
              </a:rPr>
              <a:t>export</a:t>
            </a:r>
            <a:r>
              <a:rPr lang="en-US">
                <a:latin typeface="Courier"/>
                <a:cs typeface="Courier"/>
              </a:rPr>
              <a:t>("read.polyfile", "write.polyfile”)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>
                <a:latin typeface="Courier"/>
                <a:cs typeface="Courier"/>
              </a:rPr>
              <a:t>importFrom</a:t>
            </a:r>
            <a:r>
              <a:rPr lang="en-US">
                <a:latin typeface="Courier"/>
                <a:cs typeface="Courier"/>
              </a:rPr>
              <a:t>(graphics, plot)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>
                <a:latin typeface="Courier"/>
                <a:cs typeface="Courier"/>
              </a:rPr>
              <a:t>exportClasses</a:t>
            </a:r>
            <a:r>
              <a:rPr lang="en-US">
                <a:latin typeface="Courier"/>
                <a:cs typeface="Courier"/>
              </a:rPr>
              <a:t>("gpc.poly", "gpc.poly.nohole")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>
                <a:latin typeface="Courier"/>
                <a:cs typeface="Courier"/>
              </a:rPr>
              <a:t>exportMethods</a:t>
            </a:r>
            <a:r>
              <a:rPr lang="en-US">
                <a:latin typeface="Courier"/>
                <a:cs typeface="Courier"/>
              </a:rPr>
              <a:t>("show", "get.bbox", "plot", "intersect”, "union”, "setdiff", "[", "append.poly", "scale.poly", "area.poly", "get.pts", "coerce", "tristrip", "triangulate")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8920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Documentation files (.Rd) placed in man/ sub-directory</a:t>
            </a:r>
          </a:p>
          <a:p>
            <a:r>
              <a:rPr lang="en-US"/>
              <a:t>Written in a specific markup language</a:t>
            </a:r>
          </a:p>
          <a:p>
            <a:r>
              <a:rPr lang="en-US"/>
              <a:t>Required for every exported function</a:t>
            </a:r>
          </a:p>
          <a:p>
            <a:pPr lvl="1"/>
            <a:r>
              <a:rPr lang="en-US"/>
              <a:t>Another reason to limit exported functions</a:t>
            </a:r>
          </a:p>
          <a:p>
            <a:r>
              <a:rPr lang="en-US"/>
              <a:t>You can document other things like concepts, package overview</a:t>
            </a:r>
          </a:p>
        </p:txBody>
      </p:sp>
    </p:spTree>
    <p:extLst>
      <p:ext uri="{BB962C8B-B14F-4D97-AF65-F5344CB8AC3E}">
        <p14:creationId xmlns:p14="http://schemas.microsoft.com/office/powerpoint/2010/main" val="259966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R Package?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 mechanism for extending the basic functionality of R</a:t>
            </a:r>
          </a:p>
          <a:p>
            <a:r>
              <a:rPr lang="en-US"/>
              <a:t>A collection of R functions, or other (data) objects</a:t>
            </a:r>
          </a:p>
          <a:p>
            <a:r>
              <a:rPr lang="en-US"/>
              <a:t>Organized in a systematic fashion to provide a minimal amount of consistency</a:t>
            </a:r>
          </a:p>
          <a:p>
            <a:r>
              <a:rPr lang="en-US"/>
              <a:t>Written by users/developers everywhere</a:t>
            </a:r>
          </a:p>
        </p:txBody>
      </p:sp>
    </p:spTree>
    <p:extLst>
      <p:ext uri="{BB962C8B-B14F-4D97-AF65-F5344CB8AC3E}">
        <p14:creationId xmlns:p14="http://schemas.microsoft.com/office/powerpoint/2010/main" val="846565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Help File Example: </a:t>
            </a:r>
            <a:r>
              <a:rPr lang="en-US" sz="3600">
                <a:latin typeface="Courier"/>
                <a:cs typeface="Courier"/>
              </a:rPr>
              <a:t>line </a:t>
            </a:r>
            <a:r>
              <a:rPr lang="en-US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\name{line}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\alias{line}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\alias{residuals.tukeyline}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\title{Robust Line Fitting}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\description{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Fit a line robustly as recommended in \emph{Exploratory Data Analysis}.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636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Help File Example: </a:t>
            </a:r>
            <a:r>
              <a:rPr lang="en-US" sz="3600">
                <a:latin typeface="Courier"/>
                <a:cs typeface="Courier"/>
              </a:rPr>
              <a:t>line </a:t>
            </a:r>
            <a:r>
              <a:rPr lang="en-US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\usage{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line(x, y)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\arguments{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\item{x, y}{the arguments can be any way of specifying x-y pairs.  See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  \code{\link{xy.coords}}.}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02805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 File Example: </a:t>
            </a:r>
            <a:r>
              <a:rPr lang="en-US" sz="3600">
                <a:latin typeface="Courier"/>
                <a:cs typeface="Courier"/>
              </a:rPr>
              <a:t>line </a:t>
            </a:r>
            <a:r>
              <a:rPr lang="en-US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\details{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Cases with missing values are omitted.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Long vectors are not supported.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\value{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An object of class \code{"tukeyline"}.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Methods are available for the generic functions \code{coef},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  \code{residuals}, \code{fitted}, and \code{print}.</a:t>
            </a:r>
          </a:p>
          <a:p>
            <a:pPr marL="0" indent="0">
              <a:buNone/>
            </a:pPr>
            <a:r>
              <a:rPr lang="en-US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9044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 File Example: </a:t>
            </a:r>
            <a:r>
              <a:rPr lang="en-US" sz="3600">
                <a:latin typeface="Courier"/>
                <a:cs typeface="Courier"/>
              </a:rPr>
              <a:t>line </a:t>
            </a:r>
            <a:r>
              <a:rPr lang="en-US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"/>
                <a:cs typeface="Courier"/>
              </a:rPr>
              <a:t>\references{</a:t>
            </a:r>
          </a:p>
          <a:p>
            <a:pPr marL="0" indent="0">
              <a:buNone/>
            </a:pPr>
            <a:r>
              <a:rPr lang="en-US" sz="2400">
                <a:latin typeface="Courier"/>
                <a:cs typeface="Courier"/>
              </a:rPr>
              <a:t>  Tukey, J. W. (1977).</a:t>
            </a:r>
          </a:p>
          <a:p>
            <a:pPr marL="0" indent="0">
              <a:buNone/>
            </a:pPr>
            <a:r>
              <a:rPr lang="en-US" sz="2400">
                <a:latin typeface="Courier"/>
                <a:cs typeface="Courier"/>
              </a:rPr>
              <a:t>  \emph{Exploratory Data Analysis},</a:t>
            </a:r>
          </a:p>
          <a:p>
            <a:pPr marL="0" indent="0">
              <a:buNone/>
            </a:pPr>
            <a:r>
              <a:rPr lang="en-US" sz="2400">
                <a:latin typeface="Courier"/>
                <a:cs typeface="Courier"/>
              </a:rPr>
              <a:t>  Reading Massachusetts: Addison-Wesley.</a:t>
            </a:r>
          </a:p>
          <a:p>
            <a:pPr marL="0" indent="0">
              <a:buNone/>
            </a:pPr>
            <a:r>
              <a:rPr lang="en-US" sz="240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93852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and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 CMD build is a command-line program that creates a package archive file (.tar.gz)</a:t>
            </a:r>
          </a:p>
          <a:p>
            <a:r>
              <a:rPr lang="en-US"/>
              <a:t>R CMD check runs a battery of tests on the package</a:t>
            </a:r>
          </a:p>
          <a:p>
            <a:r>
              <a:rPr lang="en-US">
                <a:latin typeface="Courier"/>
                <a:cs typeface="Courier"/>
              </a:rPr>
              <a:t>build()</a:t>
            </a:r>
            <a:r>
              <a:rPr lang="en-US"/>
              <a:t> function in </a:t>
            </a:r>
            <a:r>
              <a:rPr lang="en-US" b="1"/>
              <a:t>devtools</a:t>
            </a:r>
            <a:endParaRPr lang="en-US"/>
          </a:p>
          <a:p>
            <a:r>
              <a:rPr lang="en-US">
                <a:latin typeface="Courier"/>
                <a:cs typeface="Courier"/>
              </a:rPr>
              <a:t>check()</a:t>
            </a:r>
            <a:r>
              <a:rPr lang="en-US"/>
              <a:t> function in </a:t>
            </a:r>
            <a:r>
              <a:rPr lang="en-US" b="1"/>
              <a:t>devtools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3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29116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 CMD check runs a battery tests</a:t>
            </a:r>
          </a:p>
          <a:p>
            <a:r>
              <a:rPr lang="en-US"/>
              <a:t>Documentation exists</a:t>
            </a:r>
          </a:p>
          <a:p>
            <a:r>
              <a:rPr lang="en-US"/>
              <a:t>Code can be loaded, no major coding problems or errors</a:t>
            </a:r>
          </a:p>
          <a:p>
            <a:r>
              <a:rPr lang="en-US"/>
              <a:t>Run examples in documentation</a:t>
            </a:r>
          </a:p>
          <a:p>
            <a:r>
              <a:rPr lang="en-US"/>
              <a:t>Check docs match code</a:t>
            </a:r>
          </a:p>
          <a:p>
            <a:r>
              <a:rPr lang="en-US"/>
              <a:t>All tests must pass to put package on CRAN</a:t>
            </a:r>
          </a:p>
        </p:txBody>
      </p:sp>
    </p:spTree>
    <p:extLst>
      <p:ext uri="{BB962C8B-B14F-4D97-AF65-F5344CB8AC3E}">
        <p14:creationId xmlns:p14="http://schemas.microsoft.com/office/powerpoint/2010/main" val="260463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 </a:t>
            </a:r>
            <a:r>
              <a:rPr lang="en-US">
                <a:latin typeface="Courier"/>
                <a:cs typeface="Courier"/>
              </a:rPr>
              <a:t>package.skeleton()</a:t>
            </a:r>
            <a:r>
              <a:rPr lang="en-US"/>
              <a:t> function in the </a:t>
            </a:r>
            <a:r>
              <a:rPr lang="en-US" b="1"/>
              <a:t>utils</a:t>
            </a:r>
            <a:r>
              <a:rPr lang="en-US"/>
              <a:t> package creates a “skeleton” R package</a:t>
            </a:r>
          </a:p>
          <a:p>
            <a:r>
              <a:rPr lang="en-US"/>
              <a:t>Directory structure (R/, man/), DESCRIPTION file, NAMESPACE file, Documentation files</a:t>
            </a:r>
          </a:p>
          <a:p>
            <a:r>
              <a:rPr lang="en-US"/>
              <a:t>If there are functions visible in your workspace, it writes R code files to the R/ directory</a:t>
            </a:r>
          </a:p>
          <a:p>
            <a:r>
              <a:rPr lang="en-US"/>
              <a:t>Documentation stubs are created in man/</a:t>
            </a:r>
          </a:p>
          <a:p>
            <a:r>
              <a:rPr lang="en-US"/>
              <a:t>You need to fill in the rest!</a:t>
            </a:r>
          </a:p>
        </p:txBody>
      </p:sp>
    </p:spTree>
    <p:extLst>
      <p:ext uri="{BB962C8B-B14F-4D97-AF65-F5344CB8AC3E}">
        <p14:creationId xmlns:p14="http://schemas.microsoft.com/office/powerpoint/2010/main" val="3918087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 packages provide a systematic way to make R code available to others</a:t>
            </a:r>
          </a:p>
          <a:p>
            <a:r>
              <a:rPr lang="en-US"/>
              <a:t>Standards ensure that packages have a minimal amount of documentation and robustness</a:t>
            </a:r>
          </a:p>
          <a:p>
            <a:r>
              <a:rPr lang="en-US"/>
              <a:t>Obtained from CRAN, Bioconductor, Github, etc.</a:t>
            </a:r>
          </a:p>
        </p:txBody>
      </p:sp>
    </p:spTree>
    <p:extLst>
      <p:ext uri="{BB962C8B-B14F-4D97-AF65-F5344CB8AC3E}">
        <p14:creationId xmlns:p14="http://schemas.microsoft.com/office/powerpoint/2010/main" val="2206223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Create a new directory with R/ and man/ sub-directories (or just use </a:t>
            </a:r>
            <a:r>
              <a:rPr lang="en-US" sz="2400">
                <a:latin typeface="Courier"/>
                <a:cs typeface="Courier"/>
              </a:rPr>
              <a:t>package.skeleton()</a:t>
            </a:r>
            <a:r>
              <a:rPr lang="en-US"/>
              <a:t>)</a:t>
            </a:r>
          </a:p>
          <a:p>
            <a:r>
              <a:rPr lang="en-US"/>
              <a:t>Write a DESCRIPTION file</a:t>
            </a:r>
          </a:p>
          <a:p>
            <a:r>
              <a:rPr lang="en-US"/>
              <a:t>Copy R code into the R/ sub-directory</a:t>
            </a:r>
          </a:p>
          <a:p>
            <a:r>
              <a:rPr lang="en-US"/>
              <a:t>Write documentation files in man/ sub-directory</a:t>
            </a:r>
          </a:p>
          <a:p>
            <a:r>
              <a:rPr lang="en-US"/>
              <a:t>Write a NAMESPACE file with exports/imports</a:t>
            </a:r>
          </a:p>
          <a:p>
            <a:r>
              <a:rPr lang="en-US"/>
              <a:t>Build and check</a:t>
            </a:r>
          </a:p>
        </p:txBody>
      </p:sp>
    </p:spTree>
    <p:extLst>
      <p:ext uri="{BB962C8B-B14F-4D97-AF65-F5344CB8AC3E}">
        <p14:creationId xmlns:p14="http://schemas.microsoft.com/office/powerpoint/2010/main" val="44109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Are These R Packages?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796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Primarily available from CRAN and Bioconductor</a:t>
            </a:r>
          </a:p>
          <a:p>
            <a:r>
              <a:rPr lang="en-US"/>
              <a:t>Also available from GitHub, Bitbucket, Gitorious, etc. (and elsewhere)</a:t>
            </a:r>
          </a:p>
          <a:p>
            <a:r>
              <a:rPr lang="en-US"/>
              <a:t>Packages from CRAN/Bioconductor can be installed with </a:t>
            </a:r>
            <a:r>
              <a:rPr lang="en-US" sz="2400">
                <a:latin typeface="Courier"/>
                <a:cs typeface="Courier"/>
              </a:rPr>
              <a:t>install.packages()</a:t>
            </a:r>
            <a:endParaRPr lang="en-US">
              <a:latin typeface="Courier"/>
              <a:cs typeface="Courier"/>
            </a:endParaRPr>
          </a:p>
          <a:p>
            <a:r>
              <a:rPr lang="en-US"/>
              <a:t>Packages from GitHub can be installed using </a:t>
            </a:r>
            <a:r>
              <a:rPr lang="en-US" sz="2400">
                <a:latin typeface="Courier"/>
                <a:cs typeface="Courier"/>
              </a:rPr>
              <a:t>install_github()</a:t>
            </a:r>
            <a:r>
              <a:rPr lang="en-US"/>
              <a:t> from the devtools package</a:t>
            </a:r>
          </a:p>
        </p:txBody>
      </p:sp>
    </p:spTree>
    <p:extLst>
      <p:ext uri="{BB962C8B-B14F-4D97-AF65-F5344CB8AC3E}">
        <p14:creationId xmlns:p14="http://schemas.microsoft.com/office/powerpoint/2010/main" val="245758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the Point?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“Why not just make some code available?”</a:t>
            </a:r>
          </a:p>
          <a:p>
            <a:r>
              <a:rPr lang="en-US" dirty="0"/>
              <a:t>Documentation / vignettes</a:t>
            </a:r>
          </a:p>
          <a:p>
            <a:r>
              <a:rPr lang="en-US" dirty="0"/>
              <a:t>Centralized resources like CRAN</a:t>
            </a:r>
          </a:p>
          <a:p>
            <a:r>
              <a:rPr lang="en-US" dirty="0"/>
              <a:t>Minimal standards for reliability and robustness</a:t>
            </a:r>
          </a:p>
          <a:p>
            <a:r>
              <a:rPr lang="en-US" dirty="0"/>
              <a:t>Maintainability / extension</a:t>
            </a:r>
          </a:p>
          <a:p>
            <a:r>
              <a:rPr lang="en-US" dirty="0"/>
              <a:t>Interface definition / clear API</a:t>
            </a:r>
          </a:p>
          <a:p>
            <a:r>
              <a:rPr lang="en-US" dirty="0"/>
              <a:t>Users know that it will at least load properly</a:t>
            </a:r>
          </a:p>
        </p:txBody>
      </p:sp>
    </p:spTree>
    <p:extLst>
      <p:ext uri="{BB962C8B-B14F-4D97-AF65-F5344CB8AC3E}">
        <p14:creationId xmlns:p14="http://schemas.microsoft.com/office/powerpoint/2010/main" val="264497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Write some code in an R script file (.R)</a:t>
            </a:r>
          </a:p>
          <a:p>
            <a:r>
              <a:rPr lang="en-US"/>
              <a:t>Want to make code available to others</a:t>
            </a:r>
          </a:p>
          <a:p>
            <a:r>
              <a:rPr lang="en-US"/>
              <a:t>Incorporate R script file into R package structure</a:t>
            </a:r>
          </a:p>
          <a:p>
            <a:r>
              <a:rPr lang="en-US"/>
              <a:t>Write documentation for user functions</a:t>
            </a:r>
          </a:p>
          <a:p>
            <a:r>
              <a:rPr lang="en-US"/>
              <a:t>Include some other material (examples, demos, datasets, tutorials)</a:t>
            </a:r>
          </a:p>
          <a:p>
            <a:r>
              <a:rPr lang="en-US"/>
              <a:t>Package it up!</a:t>
            </a:r>
          </a:p>
        </p:txBody>
      </p:sp>
    </p:spTree>
    <p:extLst>
      <p:ext uri="{BB962C8B-B14F-4D97-AF65-F5344CB8AC3E}">
        <p14:creationId xmlns:p14="http://schemas.microsoft.com/office/powerpoint/2010/main" val="183917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Submit package to CRAN or Bioconductor</a:t>
            </a:r>
          </a:p>
          <a:p>
            <a:r>
              <a:rPr lang="en-US"/>
              <a:t>Push source code repository to GitHub or other source code sharing web site</a:t>
            </a:r>
          </a:p>
          <a:p>
            <a:r>
              <a:rPr lang="en-US"/>
              <a:t>People find all kinds of problems with your code</a:t>
            </a:r>
          </a:p>
          <a:p>
            <a:pPr lvl="1"/>
            <a:r>
              <a:rPr lang="en-US"/>
              <a:t>Scenario #1: They tell you about those problems and expect you to fix it</a:t>
            </a:r>
          </a:p>
          <a:p>
            <a:pPr lvl="1"/>
            <a:r>
              <a:rPr lang="en-US"/>
              <a:t>Scenario #2: They fix the problem for you and show you the changes</a:t>
            </a:r>
          </a:p>
          <a:p>
            <a:r>
              <a:rPr lang="en-US"/>
              <a:t>You incorporate the changes and release a new version</a:t>
            </a:r>
          </a:p>
        </p:txBody>
      </p:sp>
    </p:spTree>
    <p:extLst>
      <p:ext uri="{BB962C8B-B14F-4D97-AF65-F5344CB8AC3E}">
        <p14:creationId xmlns:p14="http://schemas.microsoft.com/office/powerpoint/2010/main" val="112167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Package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An R package is started by creating a </a:t>
            </a:r>
            <a:r>
              <a:rPr lang="en-US" b="1"/>
              <a:t>directory</a:t>
            </a:r>
            <a:r>
              <a:rPr lang="en-US"/>
              <a:t> with the name of the R package</a:t>
            </a:r>
          </a:p>
          <a:p>
            <a:r>
              <a:rPr lang="en-US"/>
              <a:t>A DESCRIPTION file which has info about the package</a:t>
            </a:r>
          </a:p>
          <a:p>
            <a:r>
              <a:rPr lang="en-US"/>
              <a:t>R code! (in the R/ sub-directory)</a:t>
            </a:r>
          </a:p>
          <a:p>
            <a:r>
              <a:rPr lang="en-US"/>
              <a:t>Documentation (in the man/ sub-directory)</a:t>
            </a:r>
          </a:p>
          <a:p>
            <a:r>
              <a:rPr lang="en-US"/>
              <a:t>NAMESPACE (optional, but do it)</a:t>
            </a:r>
          </a:p>
          <a:p>
            <a:r>
              <a:rPr lang="en-US"/>
              <a:t>Full requirements in </a:t>
            </a:r>
            <a:r>
              <a:rPr lang="en-US" i="1"/>
              <a:t>Writing R Extensions</a:t>
            </a:r>
          </a:p>
        </p:txBody>
      </p:sp>
    </p:spTree>
    <p:extLst>
      <p:ext uri="{BB962C8B-B14F-4D97-AF65-F5344CB8AC3E}">
        <p14:creationId xmlns:p14="http://schemas.microsoft.com/office/powerpoint/2010/main" val="419431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devtools </a:t>
            </a:r>
            <a:r>
              <a:rPr lang="en-US"/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Developed by Hadley Wickham (of ggplot2 fame) to make it easier to build R packages</a:t>
            </a:r>
          </a:p>
          <a:p>
            <a:r>
              <a:rPr lang="en-US"/>
              <a:t>Available from CRAN</a:t>
            </a:r>
          </a:p>
          <a:p>
            <a:r>
              <a:rPr lang="en-US"/>
              <a:t>More info: </a:t>
            </a:r>
            <a:r>
              <a:rPr lang="en-US" sz="2800">
                <a:hlinkClick r:id="rId2"/>
              </a:rPr>
              <a:t>https://github.com/hadley/devtools</a:t>
            </a:r>
            <a:r>
              <a:rPr lang="en-US" sz="2800"/>
              <a:t>	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DESCRIPTION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Package</a:t>
            </a:r>
            <a:r>
              <a:rPr lang="en-US" dirty="0"/>
              <a:t>: Name of package (e.g. library(name))</a:t>
            </a:r>
          </a:p>
          <a:p>
            <a:r>
              <a:rPr lang="en-US" b="1" dirty="0"/>
              <a:t>Title</a:t>
            </a:r>
            <a:r>
              <a:rPr lang="en-US" dirty="0"/>
              <a:t>: Full name of package</a:t>
            </a:r>
          </a:p>
          <a:p>
            <a:r>
              <a:rPr lang="en-US" b="1" dirty="0"/>
              <a:t>Description</a:t>
            </a:r>
            <a:r>
              <a:rPr lang="en-US" dirty="0"/>
              <a:t>: Longer description of package in one sentence (usually)</a:t>
            </a:r>
          </a:p>
          <a:p>
            <a:r>
              <a:rPr lang="en-US" b="1" dirty="0"/>
              <a:t>Version</a:t>
            </a:r>
            <a:r>
              <a:rPr lang="en-US" dirty="0"/>
              <a:t>: Version number (usually </a:t>
            </a:r>
            <a:r>
              <a:rPr lang="en-US" dirty="0" err="1"/>
              <a:t>M.m</a:t>
            </a:r>
            <a:r>
              <a:rPr lang="en-US" dirty="0"/>
              <a:t>-p format)</a:t>
            </a:r>
          </a:p>
          <a:p>
            <a:r>
              <a:rPr lang="en-US" b="1" dirty="0"/>
              <a:t>Author, </a:t>
            </a:r>
            <a:r>
              <a:rPr lang="en-US" b="1" dirty="0" err="1"/>
              <a:t>Authors@R</a:t>
            </a:r>
            <a:r>
              <a:rPr lang="en-US" dirty="0"/>
              <a:t>: Name of the original author(s)</a:t>
            </a:r>
          </a:p>
          <a:p>
            <a:r>
              <a:rPr lang="en-US" b="1" dirty="0"/>
              <a:t>Maintainer</a:t>
            </a:r>
            <a:r>
              <a:rPr lang="en-US" dirty="0"/>
              <a:t>: Name + </a:t>
            </a:r>
            <a:r>
              <a:rPr lang="en-US" b="1" dirty="0"/>
              <a:t>email</a:t>
            </a:r>
            <a:r>
              <a:rPr lang="en-US" dirty="0"/>
              <a:t> of person who fixes problems</a:t>
            </a:r>
          </a:p>
          <a:p>
            <a:r>
              <a:rPr lang="en-US" b="1" dirty="0"/>
              <a:t>License</a:t>
            </a:r>
            <a:r>
              <a:rPr lang="en-US" dirty="0"/>
              <a:t>: License for the source </a:t>
            </a:r>
            <a:r>
              <a:rPr lang="en-US" dirty="0" smtClean="0"/>
              <a:t>code (must be open source for CRAN)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1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1256</Words>
  <Application>Microsoft Macintosh PowerPoint</Application>
  <PresentationFormat>On-screen Show (16:9)</PresentationFormat>
  <Paragraphs>176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</vt:lpstr>
      <vt:lpstr>Office Theme</vt:lpstr>
      <vt:lpstr>Building R Packages</vt:lpstr>
      <vt:lpstr>What is an R Package?</vt:lpstr>
      <vt:lpstr>Where Are These R Packages?</vt:lpstr>
      <vt:lpstr>What’s the Point?</vt:lpstr>
      <vt:lpstr>Package Development Process</vt:lpstr>
      <vt:lpstr>Package Development Process</vt:lpstr>
      <vt:lpstr>R Package Essentials</vt:lpstr>
      <vt:lpstr>The devtools Package</vt:lpstr>
      <vt:lpstr>The DESCRIPTION file</vt:lpstr>
      <vt:lpstr>The DESCRIPTION file</vt:lpstr>
      <vt:lpstr>DESCRIPTION file: gpclib</vt:lpstr>
      <vt:lpstr>DESCRIPTION file: gpclib</vt:lpstr>
      <vt:lpstr>R Code</vt:lpstr>
      <vt:lpstr>The NAMESPACE file</vt:lpstr>
      <vt:lpstr>The NAMESPACE file</vt:lpstr>
      <vt:lpstr>The NAMESPACE file</vt:lpstr>
      <vt:lpstr>NAMESPACE file: mvtsplot package</vt:lpstr>
      <vt:lpstr>NAMESPACE file: gpclib package</vt:lpstr>
      <vt:lpstr>Documentation</vt:lpstr>
      <vt:lpstr>Help File Example: line Function</vt:lpstr>
      <vt:lpstr>Help File Example: line Function</vt:lpstr>
      <vt:lpstr>Help File Example: line Function</vt:lpstr>
      <vt:lpstr>Help File Example: line Function</vt:lpstr>
      <vt:lpstr>Building and Checking</vt:lpstr>
      <vt:lpstr>Checking</vt:lpstr>
      <vt:lpstr>Getting Started</vt:lpstr>
      <vt:lpstr>Summary</vt:lpstr>
      <vt:lpstr>Summary</vt:lpstr>
    </vt:vector>
  </TitlesOfParts>
  <Company>Johns Hopkins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 Packages</dc:title>
  <dc:creator>Roger Peng</dc:creator>
  <cp:lastModifiedBy>Roger Peng</cp:lastModifiedBy>
  <cp:revision>59</cp:revision>
  <dcterms:created xsi:type="dcterms:W3CDTF">2013-10-21T17:26:44Z</dcterms:created>
  <dcterms:modified xsi:type="dcterms:W3CDTF">2016-10-11T15:09:21Z</dcterms:modified>
</cp:coreProperties>
</file>