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59" r:id="rId11"/>
    <p:sldId id="282" r:id="rId12"/>
    <p:sldId id="270" r:id="rId13"/>
    <p:sldId id="265" r:id="rId14"/>
    <p:sldId id="266" r:id="rId15"/>
    <p:sldId id="267" r:id="rId16"/>
    <p:sldId id="268" r:id="rId17"/>
    <p:sldId id="269" r:id="rId18"/>
    <p:sldId id="283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77" r:id="rId27"/>
    <p:sldId id="280" r:id="rId28"/>
    <p:sldId id="28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7"/>
    <p:restoredTop sz="93710"/>
  </p:normalViewPr>
  <p:slideViewPr>
    <p:cSldViewPr snapToGrid="0" snapToObjects="1">
      <p:cViewPr varScale="1">
        <p:scale>
          <a:sx n="135" d="100"/>
          <a:sy n="13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Relationship Id="rId3" Type="http://schemas.openxmlformats.org/officeDocument/2006/relationships/hyperlink" Target="http://goo.gl/OdW3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</a:t>
            </a:r>
            <a:r>
              <a:rPr lang="en-US" dirty="0"/>
              <a:t>for data in a data frame, similar to lattice, or in the parent environment</a:t>
            </a:r>
          </a:p>
          <a:p>
            <a:r>
              <a:rPr lang="en-US" dirty="0"/>
              <a:t>Plots are made up of </a:t>
            </a:r>
            <a:r>
              <a:rPr lang="en-US" i="1" dirty="0"/>
              <a:t>aesthetics</a:t>
            </a:r>
            <a:r>
              <a:rPr lang="en-US" dirty="0"/>
              <a:t> (size, shape, color) and </a:t>
            </a:r>
            <a:r>
              <a:rPr lang="en-US" i="1" dirty="0" err="1"/>
              <a:t>geoms</a:t>
            </a:r>
            <a:r>
              <a:rPr lang="en-US" dirty="0"/>
              <a:t> (points, lines</a:t>
            </a:r>
            <a:r>
              <a:rPr lang="en-US" dirty="0" smtClean="0"/>
              <a:t>)</a:t>
            </a:r>
          </a:p>
          <a:p>
            <a:r>
              <a:rPr lang="en-US" dirty="0"/>
              <a:t>Works much like the </a:t>
            </a:r>
            <a:r>
              <a:rPr lang="en-US" dirty="0">
                <a:latin typeface="Courier"/>
                <a:cs typeface="Courier"/>
              </a:rPr>
              <a:t>plot</a:t>
            </a:r>
            <a:r>
              <a:rPr lang="en-US" dirty="0"/>
              <a:t> function in base graphics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need to be tidy (and usually in long format)</a:t>
            </a:r>
          </a:p>
          <a:p>
            <a:r>
              <a:rPr lang="en-US" dirty="0" smtClean="0"/>
              <a:t>Factors </a:t>
            </a:r>
            <a:r>
              <a:rPr lang="en-US" dirty="0"/>
              <a:t>are important for indicating subsets of the data (if they are to have different properties</a:t>
            </a:r>
            <a:r>
              <a:rPr lang="en-US" dirty="0" smtClean="0"/>
              <a:t>) and annotating points; factors </a:t>
            </a:r>
            <a:r>
              <a:rPr lang="en-US" dirty="0"/>
              <a:t>should be </a:t>
            </a:r>
            <a:r>
              <a:rPr lang="en-US" b="1" dirty="0" smtClean="0"/>
              <a:t>labeled</a:t>
            </a:r>
          </a:p>
          <a:p>
            <a:r>
              <a:rPr lang="en-US" dirty="0" smtClean="0"/>
              <a:t>The </a:t>
            </a:r>
            <a:r>
              <a:rPr lang="en-US" dirty="0" err="1"/>
              <a:t>qplot</a:t>
            </a:r>
            <a:r>
              <a:rPr lang="en-US" dirty="0"/>
              <a:t>() hides what goes on underneath, which is okay for most operations</a:t>
            </a:r>
          </a:p>
          <a:p>
            <a:r>
              <a:rPr lang="en-US" dirty="0" err="1"/>
              <a:t>ggplot</a:t>
            </a:r>
            <a:r>
              <a:rPr lang="en-US" dirty="0"/>
              <a:t>() is the core function and very flexible for doing things </a:t>
            </a:r>
            <a:r>
              <a:rPr lang="en-US" dirty="0" err="1"/>
              <a:t>qplot</a:t>
            </a:r>
            <a:r>
              <a:rPr lang="en-US" dirty="0"/>
              <a:t>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6350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8923" y="3514771"/>
            <a:ext cx="5117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eno &lt;- read.csv("eno.csv")</a:t>
            </a:r>
          </a:p>
          <a:p>
            <a:r>
              <a:rPr lang="en-US" sz="1600">
                <a:latin typeface="Courier"/>
                <a:cs typeface="Courier"/>
              </a:rPr>
              <a:t>env &lt;- read.csv("environmental.csv”)</a:t>
            </a:r>
          </a:p>
          <a:p>
            <a:r>
              <a:rPr lang="en-US" sz="1600">
                <a:latin typeface="Courier"/>
                <a:cs typeface="Courier"/>
              </a:rPr>
              <a:t>skin &lt;- read.csv("skin.csv")</a:t>
            </a:r>
          </a:p>
          <a:p>
            <a:r>
              <a:rPr lang="en-US" sz="1600">
                <a:latin typeface="Courier"/>
                <a:cs typeface="Courier"/>
              </a:rPr>
              <a:t>maacs &lt;- merge(eno, env)</a:t>
            </a:r>
          </a:p>
          <a:p>
            <a:r>
              <a:rPr lang="en-US" sz="1600">
                <a:latin typeface="Courier"/>
                <a:cs typeface="Courier"/>
              </a:rPr>
              <a:t>maacs &lt;- merge(maacs, skin)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007" y="4007496"/>
            <a:ext cx="255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Unzip the </a:t>
            </a:r>
            <a:r>
              <a:rPr lang="en-US" b="1"/>
              <a:t>plotting.zip </a:t>
            </a:r>
            <a:r>
              <a:rPr lang="en-US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761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color = </a:t>
            </a:r>
            <a:r>
              <a:rPr lang="en-US" sz="1600" dirty="0" err="1" smtClean="0"/>
              <a:t>mopos</a:t>
            </a:r>
            <a:r>
              <a:rPr lang="en-US" sz="1600" dirty="0" smtClean="0"/>
              <a:t>) + </a:t>
            </a:r>
            <a:r>
              <a:rPr lang="en-US" sz="1600" dirty="0" err="1" smtClean="0"/>
              <a:t>geom_smooth</a:t>
            </a:r>
            <a:r>
              <a:rPr lang="en-US" sz="1600" dirty="0" smtClean="0"/>
              <a:t>(</a:t>
            </a:r>
            <a:r>
              <a:rPr lang="en-US" sz="1600" dirty="0" smtClean="0"/>
              <a:t>method = </a:t>
            </a:r>
            <a:r>
              <a:rPr lang="en-US" sz="1600" dirty="0"/>
              <a:t>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0976" y="4624850"/>
            <a:ext cx="256301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0615" y="4624850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7950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 smtClean="0"/>
              <a:t>maacs</a:t>
            </a:r>
            <a:r>
              <a:rPr lang="en-US" sz="1600" dirty="0" smtClean="0"/>
              <a:t>, </a:t>
            </a:r>
            <a:r>
              <a:rPr lang="en-US" sz="1600" dirty="0"/>
              <a:t>facets = . ~ </a:t>
            </a:r>
            <a:r>
              <a:rPr lang="en-US" sz="1600" dirty="0" err="1"/>
              <a:t>mopos</a:t>
            </a:r>
            <a:r>
              <a:rPr lang="en-US" sz="1600" dirty="0" smtClean="0"/>
              <a:t>) + </a:t>
            </a:r>
            <a:r>
              <a:rPr lang="en-US" sz="1600" dirty="0" err="1" smtClean="0"/>
              <a:t>geom_smooth</a:t>
            </a:r>
            <a:r>
              <a:rPr lang="en-US" sz="1600" dirty="0" smtClean="0"/>
              <a:t>(method = “lm”)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67689" y="467541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qplot</a:t>
            </a:r>
            <a:r>
              <a:rPr lang="en-US" dirty="0"/>
              <a:t>() function is the analog to plot() but with many built-in features</a:t>
            </a:r>
          </a:p>
          <a:p>
            <a:r>
              <a:rPr lang="en-US" dirty="0" smtClean="0"/>
              <a:t>Produces </a:t>
            </a:r>
            <a:r>
              <a:rPr lang="en-US" dirty="0"/>
              <a:t>very nice </a:t>
            </a:r>
            <a:r>
              <a:rPr lang="en-US" dirty="0" smtClean="0"/>
              <a:t>graphics </a:t>
            </a:r>
            <a:r>
              <a:rPr lang="en-US" i="1" dirty="0" smtClean="0"/>
              <a:t>quickly</a:t>
            </a:r>
            <a:r>
              <a:rPr lang="en-US" dirty="0" smtClean="0"/>
              <a:t>, </a:t>
            </a:r>
            <a:r>
              <a:rPr lang="en-US" dirty="0"/>
              <a:t>essentially publication ready (if you like the design)</a:t>
            </a:r>
          </a:p>
          <a:p>
            <a:r>
              <a:rPr lang="en-US" dirty="0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grammar tells us that a statistical graphic is a </a:t>
            </a:r>
            <a:r>
              <a:rPr lang="en-US" b="1" dirty="0"/>
              <a:t>mapping</a:t>
            </a:r>
            <a:r>
              <a:rPr lang="en-US" dirty="0"/>
              <a:t> from data to </a:t>
            </a:r>
            <a:r>
              <a:rPr lang="en-US" b="1" dirty="0"/>
              <a:t>aesthetic</a:t>
            </a:r>
            <a:r>
              <a:rPr lang="en-US" dirty="0"/>
              <a:t> attributes (</a:t>
            </a:r>
            <a:r>
              <a:rPr lang="en-US" dirty="0" err="1"/>
              <a:t>colour</a:t>
            </a:r>
            <a:r>
              <a:rPr lang="en-US" dirty="0"/>
              <a:t>, shape, size) of </a:t>
            </a:r>
            <a:r>
              <a:rPr lang="en-US" b="1" dirty="0"/>
              <a:t>geometric</a:t>
            </a:r>
            <a:r>
              <a:rPr lang="en-US" dirty="0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 dirty="0">
                <a:effectLst/>
              </a:rPr>
              <a:t>from </a:t>
            </a:r>
            <a:r>
              <a:rPr lang="en-US" i="1" dirty="0"/>
              <a:t>ggplot2</a:t>
            </a:r>
            <a:r>
              <a:rPr lang="en-US" dirty="0"/>
              <a:t> book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awkward to specify an entire plot in a single function call</a:t>
            </a:r>
          </a:p>
          <a:p>
            <a:r>
              <a:rPr lang="en-US" dirty="0"/>
              <a:t>Annotation in plot is not intuitive</a:t>
            </a:r>
          </a:p>
          <a:p>
            <a:r>
              <a:rPr lang="en-US" dirty="0"/>
              <a:t>Use of panel functions </a:t>
            </a:r>
            <a:r>
              <a:rPr lang="en-US" dirty="0" smtClean="0"/>
              <a:t>to annotate plots was </a:t>
            </a:r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wield </a:t>
            </a:r>
            <a:r>
              <a:rPr lang="en-US" dirty="0"/>
              <a:t>and </a:t>
            </a:r>
            <a:r>
              <a:rPr lang="en-US" dirty="0" smtClean="0"/>
              <a:t>required </a:t>
            </a:r>
            <a:r>
              <a:rPr lang="en-US" dirty="0"/>
              <a:t>intense </a:t>
            </a:r>
            <a:r>
              <a:rPr lang="en-US" dirty="0" smtClean="0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the difference between base and lattice</a:t>
            </a:r>
          </a:p>
          <a:p>
            <a:r>
              <a:rPr lang="en-US" dirty="0"/>
              <a:t>Automatically deals with </a:t>
            </a:r>
            <a:r>
              <a:rPr lang="en-US" dirty="0" err="1"/>
              <a:t>spacings</a:t>
            </a:r>
            <a:r>
              <a:rPr lang="en-US" dirty="0"/>
              <a:t>, text, titles but also allows you to annotate by “adding”</a:t>
            </a:r>
          </a:p>
          <a:p>
            <a:r>
              <a:rPr lang="en-US" dirty="0"/>
              <a:t>Superficial similarity to lattice but generally easier/more intuitive to use</a:t>
            </a:r>
          </a:p>
          <a:p>
            <a:r>
              <a:rPr lang="en-US" dirty="0"/>
              <a:t>Default mode makes many choices for </a:t>
            </a:r>
            <a:r>
              <a:rPr lang="en-US" dirty="0" smtClean="0"/>
              <a:t>you (but you can customize)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1045</Words>
  <Application>Microsoft Macintosh PowerPoint</Application>
  <PresentationFormat>On-screen Show (16:9)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Courier</vt:lpstr>
      <vt:lpstr>Arial</vt:lpstr>
      <vt:lpstr>Office Theme</vt:lpstr>
      <vt:lpstr>Plotting with ggplot2: Part 1</vt:lpstr>
      <vt:lpstr>What is ggplot2?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Basic Components of a ggplot2 Plot</vt:lpstr>
      <vt:lpstr>Summary of qplot()</vt:lpstr>
      <vt:lpstr>Resources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57</cp:revision>
  <cp:lastPrinted>2013-09-24T15:57:08Z</cp:lastPrinted>
  <dcterms:created xsi:type="dcterms:W3CDTF">2013-09-23T13:14:20Z</dcterms:created>
  <dcterms:modified xsi:type="dcterms:W3CDTF">2016-09-20T15:29:07Z</dcterms:modified>
</cp:coreProperties>
</file>