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6" r:id="rId4"/>
    <p:sldId id="267" r:id="rId5"/>
    <p:sldId id="27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9"/>
  </p:normalViewPr>
  <p:slideViewPr>
    <p:cSldViewPr snapToGrid="0" snapToObjects="1">
      <p:cViewPr varScale="1">
        <p:scale>
          <a:sx n="177" d="100"/>
          <a:sy n="177" d="100"/>
        </p:scale>
        <p:origin x="184" y="10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4C83-68D5-4B48-A61F-90A019AAA79E}" type="datetimeFigureOut"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42CA-F1D3-324A-93D9-CCF7A11061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Literate Statistical Programming with </a:t>
            </a:r>
            <a:r>
              <a:rPr lang="en-US" dirty="0" err="1" smtClean="0"/>
              <a:t>knitr</a:t>
            </a:r>
            <a:r>
              <a:rPr lang="en-US" dirty="0" smtClean="0"/>
              <a:t> and R 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Produces: Markdown</a:t>
            </a:r>
            <a:endParaRPr lang="en-US"/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470147"/>
            <a:ext cx="4708302" cy="2833315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0147"/>
            <a:ext cx="4349619" cy="1933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3403311"/>
            <a:ext cx="1245298" cy="60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is echoed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1040" y="3877274"/>
            <a:ext cx="1805760" cy="9564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 of evaluating R code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5" y="3058047"/>
            <a:ext cx="998691" cy="64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4118499"/>
            <a:ext cx="1135408" cy="2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4" y="3210447"/>
            <a:ext cx="1134343" cy="4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100815"/>
            <a:ext cx="23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RMarkdown Document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41337" y="106322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Markdown Document (generated)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3161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knitr will fill a new document with filler text; delete it</a:t>
            </a:r>
          </a:p>
          <a:p>
            <a:r>
              <a:rPr lang="en-US" smtClean="0"/>
              <a:t>Code chunks begin with </a:t>
            </a:r>
            <a:r>
              <a:rPr lang="en-US" smtClean="0">
                <a:latin typeface="Courier"/>
                <a:cs typeface="Courier"/>
              </a:rPr>
              <a:t>```{r}</a:t>
            </a:r>
            <a:r>
              <a:rPr lang="en-US" smtClean="0"/>
              <a:t> and end with </a:t>
            </a:r>
            <a:r>
              <a:rPr lang="en-US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All R code goes in between these markers</a:t>
            </a:r>
          </a:p>
          <a:p>
            <a:r>
              <a:rPr lang="en-US" smtClean="0"/>
              <a:t>Code chunks can have </a:t>
            </a:r>
            <a:r>
              <a:rPr lang="en-US" b="1" smtClean="0"/>
              <a:t>names</a:t>
            </a:r>
            <a:r>
              <a:rPr lang="en-US" smtClean="0"/>
              <a:t>, which is useful when we start making graphics</a:t>
            </a:r>
            <a:br>
              <a:rPr lang="en-US" smtClean="0"/>
            </a:br>
            <a:r>
              <a:rPr lang="en-US" sz="2400" smtClean="0">
                <a:latin typeface="Courier"/>
                <a:cs typeface="Courier"/>
              </a:rPr>
              <a:t>```{r firstchunk}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## R code goes here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Processing of knitr Documents (what happens under the hood)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You write the RMarkdown document (.Rmd)</a:t>
            </a:r>
          </a:p>
          <a:p>
            <a:r>
              <a:rPr lang="en-US" smtClean="0"/>
              <a:t>knitr produces a Markdown document (.md)</a:t>
            </a:r>
          </a:p>
          <a:p>
            <a:r>
              <a:rPr lang="en-US" smtClean="0"/>
              <a:t>knitr converts the Markdown document into HTML (by default)</a:t>
            </a:r>
          </a:p>
          <a:p>
            <a:r>
              <a:rPr lang="en-US" smtClean="0"/>
              <a:t>.Rmd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.md </a:t>
            </a:r>
            <a:r>
              <a:rPr lang="en-US" smtClean="0">
                <a:sym typeface="Wingdings"/>
              </a:rPr>
              <a:t> .html</a:t>
            </a:r>
          </a:p>
          <a:p>
            <a:r>
              <a:rPr lang="en-US" smtClean="0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/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371599"/>
            <a:ext cx="7662310" cy="32011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371599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1 heading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8533" y="2091217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2 heading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1504362"/>
            <a:ext cx="2305650" cy="10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2330230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2" y="3710987"/>
            <a:ext cx="1898771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 not echo code</a:t>
            </a:r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3366318"/>
            <a:ext cx="2465934" cy="58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409699"/>
            <a:ext cx="6362116" cy="33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Results</a:t>
            </a:r>
            <a:endParaRPr lang="en-US"/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1540906"/>
            <a:ext cx="8714111" cy="29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" y="1384299"/>
            <a:ext cx="8351315" cy="32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485899"/>
            <a:ext cx="8232878" cy="28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8" y="1892300"/>
            <a:ext cx="8173139" cy="1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2" y="1197204"/>
            <a:ext cx="7519595" cy="336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4269" y="4430500"/>
            <a:ext cx="2354969" cy="5317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Adjust figure height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3653658"/>
            <a:ext cx="1639848" cy="1042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R package written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he was a grad student at Iowa State)</a:t>
            </a:r>
          </a:p>
          <a:p>
            <a:pPr lvl="1"/>
            <a:r>
              <a:rPr lang="en-US" dirty="0" smtClean="0"/>
              <a:t>Available on CRAN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and HTML as documentation languages</a:t>
            </a:r>
          </a:p>
          <a:p>
            <a:r>
              <a:rPr lang="en-US" dirty="0" smtClean="0"/>
              <a:t>Can export to PDF, HTML</a:t>
            </a:r>
          </a:p>
          <a:p>
            <a:r>
              <a:rPr lang="en-US" dirty="0" smtClean="0"/>
              <a:t>Built right into </a:t>
            </a:r>
            <a:r>
              <a:rPr lang="en-US" smtClean="0"/>
              <a:t>RStudio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 in HTML</a:t>
            </a:r>
            <a:endParaRPr lang="en-US"/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" y="1063229"/>
            <a:ext cx="7013547" cy="3919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8" y="1344061"/>
            <a:ext cx="2133035" cy="813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is embedded in HTML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157896"/>
            <a:ext cx="1658342" cy="183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68" y="1058332"/>
            <a:ext cx="4434264" cy="40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7" y="1217355"/>
            <a:ext cx="7430329" cy="3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63229"/>
            <a:ext cx="6045620" cy="38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we want to set options for </a:t>
            </a:r>
            <a:r>
              <a:rPr lang="en-US" b="1" smtClean="0"/>
              <a:t>every</a:t>
            </a:r>
            <a:r>
              <a:rPr lang="en-US" smtClean="0"/>
              <a:t> code chunk that are different from the defaults</a:t>
            </a:r>
          </a:p>
          <a:p>
            <a:r>
              <a:rPr lang="en-US" smtClean="0"/>
              <a:t>For example, we may want to suppress all code echoing and results output</a:t>
            </a:r>
          </a:p>
          <a:p>
            <a:r>
              <a:rPr lang="en-US" smtClean="0"/>
              <a:t>We have to write some code to set these global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6" y="1063229"/>
            <a:ext cx="6489700" cy="393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14160" y="1063229"/>
            <a:ext cx="2244002" cy="823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default to NOT echo code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474924"/>
            <a:ext cx="2564574" cy="25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177435"/>
            <a:ext cx="1967124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Override default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2475937"/>
            <a:ext cx="3070090" cy="29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3" y="4194352"/>
            <a:ext cx="2324687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Don’t echo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56" y="1018204"/>
            <a:ext cx="5057088" cy="41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results: “asis”, “hide”</a:t>
            </a:r>
          </a:p>
          <a:p>
            <a:pPr lvl="1"/>
            <a:r>
              <a:rPr lang="en-US" smtClean="0"/>
              <a:t>echo: TRUE, FALSE</a:t>
            </a:r>
          </a:p>
          <a:p>
            <a:r>
              <a:rPr lang="en-US" smtClean="0"/>
              <a:t>Figures</a:t>
            </a:r>
          </a:p>
          <a:p>
            <a:pPr lvl="1"/>
            <a:r>
              <a:rPr lang="en-US" smtClean="0"/>
              <a:t>fig.height: numeric</a:t>
            </a:r>
          </a:p>
          <a:p>
            <a:pPr lvl="1"/>
            <a:r>
              <a:rPr lang="en-US" smtClean="0"/>
              <a:t>fig.width: numeric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Computations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if one chunk takes a long time to run?</a:t>
            </a:r>
          </a:p>
          <a:p>
            <a:r>
              <a:rPr lang="en-US" smtClean="0"/>
              <a:t>All chunks have to be re-computed every time you re-knit the file</a:t>
            </a:r>
          </a:p>
          <a:p>
            <a:r>
              <a:rPr lang="en-US" smtClean="0"/>
              <a:t>The </a:t>
            </a:r>
            <a:r>
              <a:rPr lang="en-US" sz="2400" smtClean="0">
                <a:latin typeface="Courier"/>
                <a:cs typeface="Courier"/>
              </a:rPr>
              <a:t>cache=TRUE </a:t>
            </a:r>
            <a:r>
              <a:rPr lang="en-US" smtClean="0"/>
              <a:t>option can be set on a chunk-by-chunk basis to store results of computation</a:t>
            </a:r>
          </a:p>
          <a:p>
            <a:r>
              <a:rPr lang="en-US" smtClean="0"/>
              <a:t>After the first run, results are loaded from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data or code (or anything external) changes, you need to re-run the cached code chunks</a:t>
            </a:r>
          </a:p>
          <a:p>
            <a:r>
              <a:rPr lang="en-US" smtClean="0"/>
              <a:t>Dependencies are not checked explicitly</a:t>
            </a:r>
          </a:p>
          <a:p>
            <a:r>
              <a:rPr lang="en-US" smtClean="0"/>
              <a:t>Chunks with significant </a:t>
            </a:r>
            <a:r>
              <a:rPr lang="en-US" i="1" smtClean="0"/>
              <a:t>side effects</a:t>
            </a:r>
            <a:r>
              <a:rPr lang="en-US" smtClean="0"/>
              <a:t> may not be cacheable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What is knitr Good For?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52"/>
            <a:ext cx="8229600" cy="3394472"/>
          </a:xfrm>
        </p:spPr>
        <p:txBody>
          <a:bodyPr/>
          <a:lstStyle/>
          <a:p>
            <a:r>
              <a:rPr lang="en-US" smtClean="0"/>
              <a:t>Manuals</a:t>
            </a:r>
          </a:p>
          <a:p>
            <a:r>
              <a:rPr lang="en-US" smtClean="0"/>
              <a:t>Short/medium-length technical documents</a:t>
            </a:r>
          </a:p>
          <a:p>
            <a:r>
              <a:rPr lang="en-US" smtClean="0"/>
              <a:t>Tutorials</a:t>
            </a:r>
          </a:p>
          <a:p>
            <a:r>
              <a:rPr lang="en-US" smtClean="0"/>
              <a:t>Reports (esp. if generated periodically)</a:t>
            </a:r>
          </a:p>
          <a:p>
            <a:r>
              <a:rPr lang="en-US" smtClean="0"/>
              <a:t>Data preprocessing documents/summaries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Literate statistical programming can be a useful way to put text, code, data, output all in one document</a:t>
            </a:r>
          </a:p>
          <a:p>
            <a:r>
              <a:rPr lang="en-US" smtClean="0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knitr NOT Good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long research articles</a:t>
            </a:r>
          </a:p>
          <a:p>
            <a:r>
              <a:rPr lang="en-US" smtClean="0"/>
              <a:t>Complex time-consuming computations</a:t>
            </a:r>
          </a:p>
          <a:p>
            <a:r>
              <a:rPr lang="en-US" smtClean="0"/>
              <a:t>Documents that require precise formatting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81" y="977647"/>
            <a:ext cx="5669900" cy="37836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0967" y="2490829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a new document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8098" y="3130297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Choose an R Markdown Document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751868" y="2092751"/>
            <a:ext cx="3046230" cy="1524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7" y="1131216"/>
            <a:ext cx="1289084" cy="1359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346200"/>
            <a:ext cx="7867692" cy="3496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3045717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 of code chunk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6137" y="4374381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 of code chunk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8" y="3280003"/>
            <a:ext cx="3156399" cy="123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4608667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4" y="1279019"/>
            <a:ext cx="7235072" cy="371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knitr Document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83272" y="922353"/>
            <a:ext cx="1516551" cy="43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Push here</a:t>
            </a:r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50304" y="1138143"/>
            <a:ext cx="1232968" cy="45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library(</a:t>
            </a:r>
            <a:r>
              <a:rPr lang="en-US" dirty="0" err="1" smtClean="0">
                <a:latin typeface="Courier"/>
                <a:cs typeface="Courier"/>
              </a:rPr>
              <a:t>rmarkdown</a:t>
            </a:r>
            <a:r>
              <a:rPr lang="en-US" dirty="0" smtClean="0">
                <a:latin typeface="Courier"/>
                <a:cs typeface="Courier"/>
              </a:rPr>
              <a:t>)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setwd</a:t>
            </a:r>
            <a:r>
              <a:rPr lang="en-US" dirty="0" smtClean="0">
                <a:latin typeface="Courier"/>
                <a:cs typeface="Courier"/>
              </a:rPr>
              <a:t>(&lt;working directory&gt;)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render(“</a:t>
            </a:r>
            <a:r>
              <a:rPr lang="en-US" dirty="0" err="1" smtClean="0">
                <a:latin typeface="Courier"/>
                <a:cs typeface="Courier"/>
              </a:rPr>
              <a:t>document.Rmd</a:t>
            </a:r>
            <a:r>
              <a:rPr lang="en-US" dirty="0" smtClean="0">
                <a:latin typeface="Courier"/>
                <a:cs typeface="Courier"/>
              </a:rPr>
              <a:t>”)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browseURL</a:t>
            </a:r>
            <a:r>
              <a:rPr lang="en-US" dirty="0" smtClean="0">
                <a:latin typeface="Courier"/>
                <a:cs typeface="Courier"/>
              </a:rPr>
              <a:t>(“</a:t>
            </a:r>
            <a:r>
              <a:rPr lang="en-US" dirty="0" err="1" smtClean="0">
                <a:latin typeface="Courier"/>
                <a:cs typeface="Courier"/>
              </a:rPr>
              <a:t>document.html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Output</a:t>
            </a:r>
            <a:endParaRPr lang="en-US"/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" y="1206499"/>
            <a:ext cx="7628247" cy="36430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3193686"/>
            <a:ext cx="1343936" cy="51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input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4339" y="4233906"/>
            <a:ext cx="1968306" cy="353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Numerical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530</Words>
  <Application>Microsoft Macintosh PowerPoint</Application>
  <PresentationFormat>On-screen Show (16:9)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</vt:lpstr>
      <vt:lpstr>Wingdings</vt:lpstr>
      <vt:lpstr>Office Theme</vt:lpstr>
      <vt:lpstr>Literate Statistical Programming with knitr and R Markdown</vt:lpstr>
      <vt:lpstr>What is knitr?</vt:lpstr>
      <vt:lpstr>What is knitr Good For?</vt:lpstr>
      <vt:lpstr>What is knitr NOT Good For?</vt:lpstr>
      <vt:lpstr>My First knitr Document</vt:lpstr>
      <vt:lpstr>My First knitr Document</vt:lpstr>
      <vt:lpstr>Processing a knitr Document</vt:lpstr>
      <vt:lpstr>More Complicated Way</vt:lpstr>
      <vt:lpstr>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35</cp:revision>
  <dcterms:created xsi:type="dcterms:W3CDTF">2013-09-04T19:35:35Z</dcterms:created>
  <dcterms:modified xsi:type="dcterms:W3CDTF">2016-09-08T16:06:08Z</dcterms:modified>
</cp:coreProperties>
</file>