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9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77" r:id="rId19"/>
    <p:sldId id="279" r:id="rId20"/>
    <p:sldId id="280" r:id="rId21"/>
    <p:sldId id="281" r:id="rId22"/>
    <p:sldId id="282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7"/>
    <p:restoredTop sz="93710"/>
  </p:normalViewPr>
  <p:slideViewPr>
    <p:cSldViewPr snapToGrid="0" snapToObjects="1">
      <p:cViewPr varScale="1">
        <p:scale>
          <a:sx n="101" d="100"/>
          <a:sy n="101" d="100"/>
        </p:scale>
        <p:origin x="17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2B76-1515-A34C-8C10-6F89C080AAB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8A39-CA4D-E440-BCF1-A2600BC41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3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2B76-1515-A34C-8C10-6F89C080AAB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8A39-CA4D-E440-BCF1-A2600BC41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2B76-1515-A34C-8C10-6F89C080AAB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8A39-CA4D-E440-BCF1-A2600BC41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8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2B76-1515-A34C-8C10-6F89C080AAB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8A39-CA4D-E440-BCF1-A2600BC41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8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2B76-1515-A34C-8C10-6F89C080AAB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8A39-CA4D-E440-BCF1-A2600BC41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9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2B76-1515-A34C-8C10-6F89C080AAB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8A39-CA4D-E440-BCF1-A2600BC41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2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2B76-1515-A34C-8C10-6F89C080AAB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8A39-CA4D-E440-BCF1-A2600BC41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0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2B76-1515-A34C-8C10-6F89C080AAB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8A39-CA4D-E440-BCF1-A2600BC41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7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2B76-1515-A34C-8C10-6F89C080AAB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8A39-CA4D-E440-BCF1-A2600BC41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0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2B76-1515-A34C-8C10-6F89C080AAB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8A39-CA4D-E440-BCF1-A2600BC41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7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2B76-1515-A34C-8C10-6F89C080AAB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8A39-CA4D-E440-BCF1-A2600BC41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D2B76-1515-A34C-8C10-6F89C080AAB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38A39-CA4D-E440-BCF1-A2600BC41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2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Shiny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Biostatistics 140.776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3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shinyUI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  <a:r>
              <a:rPr lang="en-US" sz="1400" dirty="0" err="1" smtClean="0">
                <a:latin typeface="Courier"/>
                <a:cs typeface="Courier"/>
              </a:rPr>
              <a:t>fluidPage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titlePanel</a:t>
            </a:r>
            <a:r>
              <a:rPr lang="en-US" sz="1400" dirty="0" smtClean="0">
                <a:latin typeface="Courier"/>
                <a:cs typeface="Courier"/>
              </a:rPr>
              <a:t>("Illustrating inputs"),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sidebarPanel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            </a:t>
            </a:r>
            <a:r>
              <a:rPr lang="en-US" sz="1400" dirty="0" err="1" smtClean="0">
                <a:latin typeface="Courier"/>
                <a:cs typeface="Courier"/>
              </a:rPr>
              <a:t>numericInput</a:t>
            </a:r>
            <a:r>
              <a:rPr lang="en-US" sz="1400" dirty="0" smtClean="0">
                <a:latin typeface="Courier"/>
                <a:cs typeface="Courier"/>
              </a:rPr>
              <a:t>('id1', 'Numeric input, labeled id1', 0,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                         min = 0, max = 10, step = 1),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            </a:t>
            </a:r>
            <a:r>
              <a:rPr lang="en-US" sz="1400" dirty="0" err="1" smtClean="0">
                <a:latin typeface="Courier"/>
                <a:cs typeface="Courier"/>
              </a:rPr>
              <a:t>checkboxGroupInput</a:t>
            </a:r>
            <a:r>
              <a:rPr lang="en-US" sz="1400" dirty="0" smtClean="0">
                <a:latin typeface="Courier"/>
                <a:cs typeface="Courier"/>
              </a:rPr>
              <a:t>("id2", "Checkbox",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                               c("Value 1" = "1",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                                 "Value 2" = "2",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                                 "Value 3" = "3")),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            </a:t>
            </a:r>
            <a:r>
              <a:rPr lang="en-US" sz="1400" dirty="0" err="1" smtClean="0">
                <a:latin typeface="Courier"/>
                <a:cs typeface="Courier"/>
              </a:rPr>
              <a:t>dateInput</a:t>
            </a:r>
            <a:r>
              <a:rPr lang="en-US" sz="1400" dirty="0" smtClean="0">
                <a:latin typeface="Courier"/>
                <a:cs typeface="Courier"/>
              </a:rPr>
              <a:t>("date", "Date:")  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    ),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    </a:t>
            </a:r>
            <a:r>
              <a:rPr lang="en-US" sz="1400" dirty="0" err="1" smtClean="0">
                <a:latin typeface="Courier"/>
                <a:cs typeface="Courier"/>
              </a:rPr>
              <a:t>mainPanel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            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    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))</a:t>
            </a: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8862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Picture 3" descr="Screen Shot 2014-10-23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9392"/>
            <a:ext cx="9144000" cy="446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6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3" name="Picture 2" descr="Screen Shot 2014-10-23 at 11.44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0522"/>
            <a:ext cx="8760157" cy="554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5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 +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shinyUI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fluidPage</a:t>
            </a:r>
            <a:r>
              <a:rPr lang="en-US" dirty="0" smtClean="0">
                <a:latin typeface="Courier"/>
                <a:cs typeface="Courier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</a:t>
            </a:r>
            <a:r>
              <a:rPr lang="en-US" dirty="0" err="1" smtClean="0">
                <a:latin typeface="Courier"/>
                <a:cs typeface="Courier"/>
              </a:rPr>
              <a:t>titlePanel</a:t>
            </a:r>
            <a:r>
              <a:rPr lang="en-US" dirty="0" smtClean="0">
                <a:latin typeface="Courier"/>
                <a:cs typeface="Courier"/>
              </a:rPr>
              <a:t>("Illustrating inputs"),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</a:t>
            </a:r>
            <a:r>
              <a:rPr lang="en-US" dirty="0" err="1" smtClean="0">
                <a:latin typeface="Courier"/>
                <a:cs typeface="Courier"/>
              </a:rPr>
              <a:t>sidebarPanel</a:t>
            </a:r>
            <a:r>
              <a:rPr lang="en-US" dirty="0" smtClean="0">
                <a:latin typeface="Courier"/>
                <a:cs typeface="Courier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  </a:t>
            </a:r>
            <a:r>
              <a:rPr lang="en-US" dirty="0" err="1" smtClean="0">
                <a:latin typeface="Courier"/>
                <a:cs typeface="Courier"/>
              </a:rPr>
              <a:t>numericInput</a:t>
            </a:r>
            <a:r>
              <a:rPr lang="en-US" dirty="0" smtClean="0">
                <a:latin typeface="Courier"/>
                <a:cs typeface="Courier"/>
              </a:rPr>
              <a:t>('id1', 'Numeric input, labeled id1', 0, min = 0,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                  max = 10, step = 1),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  </a:t>
            </a:r>
            <a:r>
              <a:rPr lang="en-US" dirty="0" err="1" smtClean="0">
                <a:latin typeface="Courier"/>
                <a:cs typeface="Courier"/>
              </a:rPr>
              <a:t>checkboxGroupInput</a:t>
            </a:r>
            <a:r>
              <a:rPr lang="en-US" dirty="0" smtClean="0">
                <a:latin typeface="Courier"/>
                <a:cs typeface="Courier"/>
              </a:rPr>
              <a:t>("id2", "Checkbox",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                     c("Value 1" = "1",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                       "Value 2" = "2",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                       "Value 3" = "3")),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  </a:t>
            </a:r>
            <a:r>
              <a:rPr lang="en-US" dirty="0" err="1" smtClean="0">
                <a:latin typeface="Courier"/>
                <a:cs typeface="Courier"/>
              </a:rPr>
              <a:t>dateInput</a:t>
            </a:r>
            <a:r>
              <a:rPr lang="en-US" dirty="0" smtClean="0">
                <a:latin typeface="Courier"/>
                <a:cs typeface="Courier"/>
              </a:rPr>
              <a:t>("date", "Date:")  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),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</a:t>
            </a:r>
            <a:r>
              <a:rPr lang="en-US" dirty="0" err="1" smtClean="0">
                <a:latin typeface="Courier"/>
                <a:cs typeface="Courier"/>
              </a:rPr>
              <a:t>mainPanel</a:t>
            </a:r>
            <a:r>
              <a:rPr lang="en-US" dirty="0" smtClean="0">
                <a:latin typeface="Courier"/>
                <a:cs typeface="Courier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  h3('Illustrating outputs'),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  h4('Your number'),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  </a:t>
            </a:r>
            <a:r>
              <a:rPr lang="en-US" dirty="0" err="1" smtClean="0">
                <a:latin typeface="Courier"/>
                <a:cs typeface="Courier"/>
              </a:rPr>
              <a:t>verbatimTextOutput</a:t>
            </a:r>
            <a:r>
              <a:rPr lang="en-US" dirty="0" smtClean="0">
                <a:latin typeface="Courier"/>
                <a:cs typeface="Courier"/>
              </a:rPr>
              <a:t>("id1.output"),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  h4('You checked'),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  </a:t>
            </a:r>
            <a:r>
              <a:rPr lang="en-US" dirty="0" err="1" smtClean="0">
                <a:latin typeface="Courier"/>
                <a:cs typeface="Courier"/>
              </a:rPr>
              <a:t>verbatimTextOutput</a:t>
            </a:r>
            <a:r>
              <a:rPr lang="en-US" dirty="0" smtClean="0">
                <a:latin typeface="Courier"/>
                <a:cs typeface="Courier"/>
              </a:rPr>
              <a:t>("id2.output"),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  h4('Your date is'),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        </a:t>
            </a:r>
            <a:r>
              <a:rPr lang="en-US" dirty="0" err="1" smtClean="0">
                <a:latin typeface="Courier"/>
                <a:cs typeface="Courier"/>
              </a:rPr>
              <a:t>verbatimTextOutput</a:t>
            </a:r>
            <a:r>
              <a:rPr lang="en-US" dirty="0" smtClean="0">
                <a:latin typeface="Courier"/>
                <a:cs typeface="Courier"/>
              </a:rPr>
              <a:t>("</a:t>
            </a:r>
            <a:r>
              <a:rPr lang="en-US" dirty="0" err="1" smtClean="0">
                <a:latin typeface="Courier"/>
                <a:cs typeface="Courier"/>
              </a:rPr>
              <a:t>date.output</a:t>
            </a:r>
            <a:r>
              <a:rPr lang="en-US" dirty="0" smtClean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))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0535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 + Outputs</a:t>
            </a:r>
            <a:endParaRPr lang="en-US" dirty="0"/>
          </a:p>
        </p:txBody>
      </p:sp>
      <p:pic>
        <p:nvPicPr>
          <p:cNvPr id="5" name="Picture 4" descr="Screen Shot 2014-10-23 at 11.47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3063"/>
            <a:ext cx="9144000" cy="376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5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library(shiny)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shinyServer</a:t>
            </a:r>
            <a:r>
              <a:rPr lang="en-US" sz="1600" dirty="0" smtClean="0">
                <a:latin typeface="Courier"/>
                <a:cs typeface="Courier"/>
              </a:rPr>
              <a:t>(function(input, output) {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    output$id1.output &lt;- </a:t>
            </a:r>
            <a:r>
              <a:rPr lang="en-US" sz="1600" dirty="0" err="1" smtClean="0">
                <a:latin typeface="Courier"/>
                <a:cs typeface="Courier"/>
              </a:rPr>
              <a:t>renderPrint</a:t>
            </a:r>
            <a:r>
              <a:rPr lang="en-US" sz="1600" dirty="0" smtClean="0">
                <a:latin typeface="Courier"/>
                <a:cs typeface="Courier"/>
              </a:rPr>
              <a:t>({ input$id1 })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    output$id2.output &lt;- </a:t>
            </a:r>
            <a:r>
              <a:rPr lang="en-US" sz="1600" dirty="0" err="1" smtClean="0">
                <a:latin typeface="Courier"/>
                <a:cs typeface="Courier"/>
              </a:rPr>
              <a:t>renderPrint</a:t>
            </a:r>
            <a:r>
              <a:rPr lang="en-US" sz="1600" dirty="0" smtClean="0">
                <a:latin typeface="Courier"/>
                <a:cs typeface="Courier"/>
              </a:rPr>
              <a:t>({ input$id2 })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    </a:t>
            </a:r>
            <a:r>
              <a:rPr lang="en-US" sz="1600" dirty="0" err="1" smtClean="0">
                <a:latin typeface="Courier"/>
                <a:cs typeface="Courier"/>
              </a:rPr>
              <a:t>output$date.output</a:t>
            </a:r>
            <a:r>
              <a:rPr lang="en-US" sz="1600" dirty="0" smtClean="0">
                <a:latin typeface="Courier"/>
                <a:cs typeface="Courier"/>
              </a:rPr>
              <a:t> &lt;- </a:t>
            </a:r>
            <a:r>
              <a:rPr lang="en-US" sz="1600" dirty="0" err="1" smtClean="0">
                <a:latin typeface="Courier"/>
                <a:cs typeface="Courier"/>
              </a:rPr>
              <a:t>renderPrint</a:t>
            </a:r>
            <a:r>
              <a:rPr lang="en-US" sz="1600" dirty="0" smtClean="0">
                <a:latin typeface="Courier"/>
                <a:cs typeface="Courier"/>
              </a:rPr>
              <a:t>({ </a:t>
            </a:r>
            <a:r>
              <a:rPr lang="en-US" sz="1600" dirty="0" err="1" smtClean="0">
                <a:latin typeface="Courier"/>
                <a:cs typeface="Courier"/>
              </a:rPr>
              <a:t>input$date</a:t>
            </a:r>
            <a:r>
              <a:rPr lang="en-US" sz="1600" dirty="0" smtClean="0">
                <a:latin typeface="Courier"/>
                <a:cs typeface="Courier"/>
              </a:rPr>
              <a:t> })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})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719599" y="1076044"/>
            <a:ext cx="1967201" cy="1463807"/>
            <a:chOff x="6719599" y="1076044"/>
            <a:chExt cx="1967201" cy="1463807"/>
          </a:xfrm>
        </p:grpSpPr>
        <p:sp>
          <p:nvSpPr>
            <p:cNvPr id="4" name="Rounded Rectangle 3"/>
            <p:cNvSpPr/>
            <p:nvPr/>
          </p:nvSpPr>
          <p:spPr>
            <a:xfrm>
              <a:off x="6797917" y="1076044"/>
              <a:ext cx="1888883" cy="6831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Input identifier  from </a:t>
              </a:r>
              <a:r>
                <a:rPr lang="en-US" dirty="0" err="1" smtClean="0"/>
                <a:t>ui.R</a:t>
              </a:r>
              <a:r>
                <a:rPr lang="en-US" dirty="0" smtClean="0"/>
                <a:t>  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4" idx="2"/>
            </p:cNvCxnSpPr>
            <p:nvPr/>
          </p:nvCxnSpPr>
          <p:spPr>
            <a:xfrm flipH="1">
              <a:off x="6719599" y="1759232"/>
              <a:ext cx="1022760" cy="7806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065714" y="3383789"/>
            <a:ext cx="1969261" cy="1736101"/>
            <a:chOff x="2065714" y="3383789"/>
            <a:chExt cx="1969261" cy="1736101"/>
          </a:xfrm>
        </p:grpSpPr>
        <p:sp>
          <p:nvSpPr>
            <p:cNvPr id="8" name="Rounded Rectangle 7"/>
            <p:cNvSpPr/>
            <p:nvPr/>
          </p:nvSpPr>
          <p:spPr>
            <a:xfrm>
              <a:off x="2065714" y="4452777"/>
              <a:ext cx="1969261" cy="66711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Output identifier from </a:t>
              </a:r>
              <a:r>
                <a:rPr lang="en-US" dirty="0" err="1" smtClean="0"/>
                <a:t>ui.R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8" idx="0"/>
            </p:cNvCxnSpPr>
            <p:nvPr/>
          </p:nvCxnSpPr>
          <p:spPr>
            <a:xfrm flipV="1">
              <a:off x="3050345" y="3383789"/>
              <a:ext cx="277303" cy="10689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2652472" y="1277963"/>
            <a:ext cx="1157443" cy="5465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list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396354" y="1277963"/>
            <a:ext cx="1503389" cy="5465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list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4" idx="2"/>
          </p:cNvCxnSpPr>
          <p:nvPr/>
        </p:nvCxnSpPr>
        <p:spPr>
          <a:xfrm>
            <a:off x="3231194" y="1824513"/>
            <a:ext cx="96454" cy="442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</p:cNvCxnSpPr>
          <p:nvPr/>
        </p:nvCxnSpPr>
        <p:spPr>
          <a:xfrm flipH="1">
            <a:off x="4396354" y="1824513"/>
            <a:ext cx="751695" cy="442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26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 + Outputs</a:t>
            </a:r>
            <a:endParaRPr lang="en-US" dirty="0"/>
          </a:p>
        </p:txBody>
      </p:sp>
      <p:pic>
        <p:nvPicPr>
          <p:cNvPr id="5" name="Picture 4" descr="Screen Shot 2014-10-23 at 11.49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4116"/>
            <a:ext cx="9144000" cy="443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9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Autcomplete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simple web app that takes text and predicts the currently typed word</a:t>
            </a:r>
          </a:p>
          <a:p>
            <a:r>
              <a:rPr lang="en-US" dirty="0" smtClean="0"/>
              <a:t>Need a text input field on the left</a:t>
            </a:r>
          </a:p>
          <a:p>
            <a:r>
              <a:rPr lang="en-US" dirty="0" smtClean="0"/>
              <a:t>Show output on the right</a:t>
            </a:r>
          </a:p>
          <a:p>
            <a:r>
              <a:rPr lang="en-US" dirty="0" smtClean="0"/>
              <a:t>Run the </a:t>
            </a:r>
            <a:r>
              <a:rPr lang="en-US" dirty="0" smtClean="0">
                <a:latin typeface="Courier"/>
                <a:cs typeface="Courier"/>
              </a:rPr>
              <a:t>autocomplete() </a:t>
            </a:r>
            <a:r>
              <a:rPr lang="en-US" dirty="0" smtClean="0"/>
              <a:t>function behind the scenes and dynamically update as user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3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library(shiny)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shinyUI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fluidPage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headerPanel</a:t>
            </a:r>
            <a:r>
              <a:rPr lang="en-US" sz="1600" dirty="0" smtClean="0">
                <a:latin typeface="Courier"/>
                <a:cs typeface="Courier"/>
              </a:rPr>
              <a:t>("Text Prediction: Autocomplete"),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sidebarLayout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</a:t>
            </a:r>
            <a:r>
              <a:rPr lang="en-US" sz="1600" dirty="0" err="1" smtClean="0">
                <a:latin typeface="Courier"/>
                <a:cs typeface="Courier"/>
              </a:rPr>
              <a:t>sidebarPanel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    </a:t>
            </a:r>
            <a:r>
              <a:rPr lang="en-US" sz="1600" dirty="0" err="1" smtClean="0">
                <a:latin typeface="Courier"/>
                <a:cs typeface="Courier"/>
              </a:rPr>
              <a:t>textInput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inputId</a:t>
            </a:r>
            <a:r>
              <a:rPr lang="en-US" sz="1600" dirty="0" smtClean="0">
                <a:latin typeface="Courier"/>
                <a:cs typeface="Courier"/>
              </a:rPr>
              <a:t> = "letters", label = h3("Enter text"))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),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</a:t>
            </a:r>
            <a:r>
              <a:rPr lang="en-US" sz="1600" dirty="0" err="1" smtClean="0">
                <a:latin typeface="Courier"/>
                <a:cs typeface="Courier"/>
              </a:rPr>
              <a:t>mainPanel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    h2("Here's your prediction!"),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    </a:t>
            </a:r>
            <a:r>
              <a:rPr lang="en-US" sz="1600" dirty="0" err="1" smtClean="0">
                <a:latin typeface="Courier"/>
                <a:cs typeface="Courier"/>
              </a:rPr>
              <a:t>textOutput</a:t>
            </a:r>
            <a:r>
              <a:rPr lang="en-US" sz="1600" dirty="0" smtClean="0">
                <a:latin typeface="Courier"/>
                <a:cs typeface="Courier"/>
              </a:rPr>
              <a:t>("completion")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)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)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))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3034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library(shiny)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source("</a:t>
            </a:r>
            <a:r>
              <a:rPr lang="en-US" sz="2000" dirty="0" err="1" smtClean="0">
                <a:latin typeface="Courier"/>
                <a:cs typeface="Courier"/>
              </a:rPr>
              <a:t>autocomplete.R</a:t>
            </a:r>
            <a:r>
              <a:rPr lang="en-US" sz="2000" dirty="0" smtClean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shinyServer</a:t>
            </a:r>
            <a:r>
              <a:rPr lang="en-US" sz="2000" dirty="0" smtClean="0">
                <a:latin typeface="Courier"/>
                <a:cs typeface="Courier"/>
              </a:rPr>
              <a:t>(function(input, output) {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   </a:t>
            </a:r>
            <a:r>
              <a:rPr lang="en-US" sz="2000" dirty="0" err="1" smtClean="0">
                <a:latin typeface="Courier"/>
                <a:cs typeface="Courier"/>
              </a:rPr>
              <a:t>output$completion</a:t>
            </a:r>
            <a:r>
              <a:rPr lang="en-US" sz="2000" dirty="0" smtClean="0">
                <a:latin typeface="Courier"/>
                <a:cs typeface="Courier"/>
              </a:rPr>
              <a:t> &lt;- </a:t>
            </a:r>
            <a:r>
              <a:rPr lang="en-US" sz="2000" dirty="0" err="1" smtClean="0">
                <a:latin typeface="Courier"/>
                <a:cs typeface="Courier"/>
              </a:rPr>
              <a:t>renderText</a:t>
            </a:r>
            <a:r>
              <a:rPr lang="en-US" sz="2000" dirty="0" smtClean="0">
                <a:latin typeface="Courier"/>
                <a:cs typeface="Courier"/>
              </a:rPr>
              <a:t>({ 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           autocomplete(</a:t>
            </a:r>
            <a:r>
              <a:rPr lang="en-US" sz="2000" dirty="0" err="1" smtClean="0">
                <a:latin typeface="Courier"/>
                <a:cs typeface="Courier"/>
              </a:rPr>
              <a:t>input$letters</a:t>
            </a:r>
            <a:r>
              <a:rPr lang="en-US" sz="2000" dirty="0" smtClean="0">
                <a:latin typeface="Courier"/>
                <a:cs typeface="Courier"/>
              </a:rPr>
              <a:t>) 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   })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})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217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Shiny is a platform for creating interactive R programs embedded into a web page.</a:t>
            </a:r>
          </a:p>
          <a:p>
            <a:r>
              <a:rPr lang="en-US" dirty="0" smtClean="0"/>
              <a:t>Suppose that you create a prediction algorithm, with shiny you can very easily create web input form that calls R and thus your prediction algorithm and displays the results.</a:t>
            </a:r>
          </a:p>
          <a:p>
            <a:r>
              <a:rPr lang="en-US" dirty="0" smtClean="0"/>
              <a:t>Using Shiny, the time to create simple, yet powerful, web-based interactive data products in R is minimized.</a:t>
            </a:r>
          </a:p>
          <a:p>
            <a:r>
              <a:rPr lang="en-US" dirty="0" smtClean="0"/>
              <a:t>However, it lacks the flexibility of full featured (and more complex) solutions.</a:t>
            </a:r>
          </a:p>
          <a:p>
            <a:r>
              <a:rPr lang="en-US" dirty="0" smtClean="0"/>
              <a:t>Shiny is made by the fine folks at </a:t>
            </a:r>
            <a:r>
              <a:rPr lang="en-US" dirty="0" err="1" smtClean="0"/>
              <a:t>RStudio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8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Autocomplete</a:t>
            </a:r>
            <a:endParaRPr lang="en-US" dirty="0"/>
          </a:p>
        </p:txBody>
      </p:sp>
      <p:pic>
        <p:nvPicPr>
          <p:cNvPr id="5" name="Picture 4" descr="Screen Shot 2014-10-23 at 11.58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2706"/>
            <a:ext cx="9144000" cy="433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7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Autocomplete</a:t>
            </a:r>
            <a:endParaRPr lang="en-US" dirty="0"/>
          </a:p>
        </p:txBody>
      </p:sp>
      <p:pic>
        <p:nvPicPr>
          <p:cNvPr id="3" name="Picture 2" descr="Screen Shot 2014-10-23 at 11.58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8126"/>
            <a:ext cx="9144000" cy="385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0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Your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Shiny apps can be deployed on </a:t>
            </a:r>
            <a:r>
              <a:rPr lang="en-US" dirty="0" err="1" smtClean="0"/>
              <a:t>RStudio’s</a:t>
            </a:r>
            <a:r>
              <a:rPr lang="en-US" dirty="0" smtClean="0"/>
              <a:t> </a:t>
            </a:r>
            <a:r>
              <a:rPr lang="en-US" dirty="0" err="1" smtClean="0"/>
              <a:t>shinyapps.io</a:t>
            </a:r>
            <a:r>
              <a:rPr lang="en-US" dirty="0" smtClean="0"/>
              <a:t> </a:t>
            </a:r>
            <a:r>
              <a:rPr lang="en-US" dirty="0" smtClean="0"/>
              <a:t>server</a:t>
            </a:r>
            <a:endParaRPr lang="en-US" dirty="0" smtClean="0"/>
          </a:p>
          <a:p>
            <a:r>
              <a:rPr lang="en-US" dirty="0" smtClean="0"/>
              <a:t>Need to install the </a:t>
            </a:r>
            <a:r>
              <a:rPr lang="en-US" dirty="0" err="1" smtClean="0"/>
              <a:t>shinyapps</a:t>
            </a:r>
            <a:r>
              <a:rPr lang="en-US" dirty="0" smtClean="0"/>
              <a:t> package from </a:t>
            </a:r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smtClean="0"/>
              <a:t>Setup account at </a:t>
            </a:r>
            <a:r>
              <a:rPr lang="en-US" dirty="0" err="1" smtClean="0"/>
              <a:t>shinyapps.io</a:t>
            </a:r>
            <a:r>
              <a:rPr lang="en-US" dirty="0" smtClean="0"/>
              <a:t> (you can use Google or </a:t>
            </a:r>
            <a:r>
              <a:rPr lang="en-US" dirty="0" err="1" smtClean="0"/>
              <a:t>GitHub</a:t>
            </a:r>
            <a:r>
              <a:rPr lang="en-US" dirty="0" smtClean="0"/>
              <a:t> accounts)</a:t>
            </a:r>
          </a:p>
          <a:p>
            <a:r>
              <a:rPr lang="en-US" dirty="0" smtClean="0"/>
              <a:t>Send server your credentials</a:t>
            </a:r>
            <a:endParaRPr lang="en-US" dirty="0"/>
          </a:p>
          <a:p>
            <a:r>
              <a:rPr lang="en-US" dirty="0" smtClean="0"/>
              <a:t>After building/testing your app locally on your computer run </a:t>
            </a:r>
            <a:r>
              <a:rPr lang="en-US" dirty="0" err="1" smtClean="0">
                <a:latin typeface="Courier"/>
                <a:cs typeface="Courier"/>
              </a:rPr>
              <a:t>deployApp</a:t>
            </a:r>
            <a:r>
              <a:rPr lang="en-US" dirty="0" smtClean="0">
                <a:latin typeface="Courier"/>
                <a:cs typeface="Courier"/>
              </a:rPr>
              <a:t>()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4335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Manipulate gives you a quick and dirty way to create interactive plots within </a:t>
            </a:r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smtClean="0"/>
              <a:t>Shiny </a:t>
            </a:r>
            <a:r>
              <a:rPr lang="en-US" smtClean="0"/>
              <a:t>lets </a:t>
            </a:r>
            <a:r>
              <a:rPr lang="en-US" dirty="0" smtClean="0"/>
              <a:t>you create web apps without having to focus on nuts and bolts of web programming</a:t>
            </a:r>
          </a:p>
          <a:p>
            <a:r>
              <a:rPr lang="en-US" dirty="0" smtClean="0"/>
              <a:t>It’s </a:t>
            </a:r>
            <a:r>
              <a:rPr lang="en-US" dirty="0" smtClean="0"/>
              <a:t>possible to </a:t>
            </a:r>
            <a:r>
              <a:rPr lang="en-US" dirty="0" smtClean="0"/>
              <a:t>get into the nitty gritty web stuff if you want</a:t>
            </a:r>
          </a:p>
          <a:p>
            <a:r>
              <a:rPr lang="en-US" dirty="0" smtClean="0"/>
              <a:t>Apps can be deployed on the web quickly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2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Shiny doesn't really require it, but as with all web programming, a little awareness of HTML, CSS and JavaScript is very helpful</a:t>
            </a:r>
          </a:p>
          <a:p>
            <a:r>
              <a:rPr lang="en-US" dirty="0" smtClean="0"/>
              <a:t>HTML gives a web page structure and sectioning as well as markup instructions</a:t>
            </a:r>
          </a:p>
          <a:p>
            <a:r>
              <a:rPr lang="en-US" dirty="0" smtClean="0"/>
              <a:t>CSS describes how content is presented</a:t>
            </a:r>
          </a:p>
          <a:p>
            <a:r>
              <a:rPr lang="en-US" dirty="0" smtClean="0"/>
              <a:t>JavaScript is for interactivity</a:t>
            </a:r>
          </a:p>
          <a:p>
            <a:r>
              <a:rPr lang="en-US" dirty="0" smtClean="0"/>
              <a:t>There are too many tutorials online to count for getting basic proficiency in these topics to count.</a:t>
            </a:r>
          </a:p>
          <a:p>
            <a:r>
              <a:rPr lang="en-US" dirty="0" smtClean="0"/>
              <a:t>Shiny uses bootstrap (no relation to the statistics bootstrap) style, which (to me) seems to look nice and renders well on mobile platforms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5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Shiny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shiny project is a directory containing at least two parts</a:t>
            </a:r>
          </a:p>
          <a:p>
            <a:r>
              <a:rPr lang="en-US" b="1" dirty="0" err="1" smtClean="0"/>
              <a:t>ui.R</a:t>
            </a:r>
            <a:r>
              <a:rPr lang="en-US" dirty="0" smtClean="0"/>
              <a:t> (for user interface) controls how it looks</a:t>
            </a:r>
          </a:p>
          <a:p>
            <a:r>
              <a:rPr lang="en-US" b="1" dirty="0" err="1" smtClean="0"/>
              <a:t>server.R</a:t>
            </a:r>
            <a:r>
              <a:rPr lang="en-US" dirty="0" smtClean="0"/>
              <a:t> controls what it does</a:t>
            </a:r>
          </a:p>
          <a:p>
            <a:r>
              <a:rPr lang="en-US" dirty="0" smtClean="0"/>
              <a:t>Creating a “New Shiny Project” in </a:t>
            </a:r>
            <a:r>
              <a:rPr lang="en-US" dirty="0" err="1" smtClean="0"/>
              <a:t>RStudio</a:t>
            </a:r>
            <a:r>
              <a:rPr lang="en-US" dirty="0" smtClean="0"/>
              <a:t> will create these files for you and fill them with example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Shiny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components/functions in the </a:t>
            </a:r>
            <a:r>
              <a:rPr lang="en-US" dirty="0" err="1" smtClean="0"/>
              <a:t>ui.R</a:t>
            </a:r>
            <a:r>
              <a:rPr lang="en-US" dirty="0" smtClean="0"/>
              <a:t> file communicate with the functions in the </a:t>
            </a:r>
            <a:r>
              <a:rPr lang="en-US" dirty="0" err="1" smtClean="0"/>
              <a:t>server.R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Communication is done by passing R objects back and forth in the background</a:t>
            </a:r>
          </a:p>
          <a:p>
            <a:r>
              <a:rPr lang="en-US" dirty="0" smtClean="0"/>
              <a:t>Communication depends on mutually agreed upon variable/object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6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library(shiny)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shinyUI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fluidPage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   </a:t>
            </a:r>
            <a:r>
              <a:rPr lang="en-US" sz="2000" dirty="0" err="1" smtClean="0">
                <a:latin typeface="Courier"/>
                <a:cs typeface="Courier"/>
              </a:rPr>
              <a:t>titlePanel</a:t>
            </a:r>
            <a:r>
              <a:rPr lang="en-US" sz="2000" dirty="0" smtClean="0">
                <a:latin typeface="Courier"/>
                <a:cs typeface="Courier"/>
              </a:rPr>
              <a:t>(”Biostatistics </a:t>
            </a:r>
            <a:r>
              <a:rPr lang="en-US" sz="2000" dirty="0" err="1" smtClean="0">
                <a:latin typeface="Courier"/>
                <a:cs typeface="Courier"/>
              </a:rPr>
              <a:t>Rulz</a:t>
            </a:r>
            <a:r>
              <a:rPr lang="en-US" sz="2000" dirty="0" smtClean="0">
                <a:latin typeface="Courier"/>
                <a:cs typeface="Courier"/>
              </a:rPr>
              <a:t>!"),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   </a:t>
            </a:r>
            <a:r>
              <a:rPr lang="en-US" sz="2000" dirty="0" err="1" smtClean="0">
                <a:latin typeface="Courier"/>
                <a:cs typeface="Courier"/>
              </a:rPr>
              <a:t>sidebarPanel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           h3('Sidebar text')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   ),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   </a:t>
            </a:r>
            <a:r>
              <a:rPr lang="en-US" sz="2000" dirty="0" err="1" smtClean="0">
                <a:latin typeface="Courier"/>
                <a:cs typeface="Courier"/>
              </a:rPr>
              <a:t>mainPanel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           h3('Main Panel text')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    )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))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1264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library(shiny)</a:t>
            </a: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shinyServer</a:t>
            </a:r>
            <a:r>
              <a:rPr lang="en-US" sz="2400" dirty="0" smtClean="0">
                <a:latin typeface="Courier"/>
                <a:cs typeface="Courier"/>
              </a:rPr>
              <a:t>(function(input, output) {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## Nothing for now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})</a:t>
            </a: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1416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R, change to the directories with these files and type </a:t>
            </a:r>
            <a:r>
              <a:rPr lang="en-US" dirty="0" err="1" smtClean="0">
                <a:latin typeface="Courier"/>
                <a:cs typeface="Courier"/>
              </a:rPr>
              <a:t>runApp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r>
              <a:rPr lang="en-US" dirty="0"/>
              <a:t>O</a:t>
            </a:r>
            <a:r>
              <a:rPr lang="en-US" dirty="0" smtClean="0"/>
              <a:t>r put the path to the directory as an argument</a:t>
            </a:r>
          </a:p>
          <a:p>
            <a:r>
              <a:rPr lang="en-US" dirty="0" smtClean="0"/>
              <a:t>It should open an browser window with the app running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RStudio</a:t>
            </a:r>
            <a:r>
              <a:rPr lang="en-US" dirty="0" smtClean="0"/>
              <a:t> just click the “Run App”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8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Picture 3" descr="Screen Shot 2014-10-23 at 11.40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5891"/>
            <a:ext cx="9144000" cy="431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869</Words>
  <Application>Microsoft Macintosh PowerPoint</Application>
  <PresentationFormat>On-screen Show (4:3)</PresentationFormat>
  <Paragraphs>144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Courier</vt:lpstr>
      <vt:lpstr>Arial</vt:lpstr>
      <vt:lpstr>Office Theme</vt:lpstr>
      <vt:lpstr>Introduction to Shiny</vt:lpstr>
      <vt:lpstr>Shiny</vt:lpstr>
      <vt:lpstr>Shiny</vt:lpstr>
      <vt:lpstr>A Shiny Project</vt:lpstr>
      <vt:lpstr>A Shiny Project</vt:lpstr>
      <vt:lpstr>ui.R</vt:lpstr>
      <vt:lpstr>server.R</vt:lpstr>
      <vt:lpstr>Run It!</vt:lpstr>
      <vt:lpstr>Result</vt:lpstr>
      <vt:lpstr>Inputs</vt:lpstr>
      <vt:lpstr>Result</vt:lpstr>
      <vt:lpstr>Result</vt:lpstr>
      <vt:lpstr>Inputs + Outputs</vt:lpstr>
      <vt:lpstr>Inputs + Outputs</vt:lpstr>
      <vt:lpstr>server.R</vt:lpstr>
      <vt:lpstr>Inputs + Outputs</vt:lpstr>
      <vt:lpstr>Autcomplete App</vt:lpstr>
      <vt:lpstr>ui.R</vt:lpstr>
      <vt:lpstr>server.R</vt:lpstr>
      <vt:lpstr>Autocomplete</vt:lpstr>
      <vt:lpstr>Autocomplete</vt:lpstr>
      <vt:lpstr>Deploying Your App</vt:lpstr>
      <vt:lpstr>Summary</vt:lpstr>
    </vt:vector>
  </TitlesOfParts>
  <Company>Johns Hopkins University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Shiny</dc:title>
  <dc:creator>Roger Peng</dc:creator>
  <cp:lastModifiedBy>Roger Peng</cp:lastModifiedBy>
  <cp:revision>42</cp:revision>
  <cp:lastPrinted>2014-10-23T17:17:02Z</cp:lastPrinted>
  <dcterms:created xsi:type="dcterms:W3CDTF">2014-10-23T13:39:33Z</dcterms:created>
  <dcterms:modified xsi:type="dcterms:W3CDTF">2016-10-20T17:27:38Z</dcterms:modified>
</cp:coreProperties>
</file>