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4" r:id="rId7"/>
    <p:sldId id="260" r:id="rId8"/>
    <p:sldId id="263" r:id="rId9"/>
    <p:sldId id="265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9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AB81-979D-2D40-A07F-C4BEB8C02913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7240-67D2-A048-B12B-29B1E6C9B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08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AB81-979D-2D40-A07F-C4BEB8C02913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7240-67D2-A048-B12B-29B1E6C9B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60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AB81-979D-2D40-A07F-C4BEB8C02913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7240-67D2-A048-B12B-29B1E6C9B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79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AB81-979D-2D40-A07F-C4BEB8C02913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7240-67D2-A048-B12B-29B1E6C9B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15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AB81-979D-2D40-A07F-C4BEB8C02913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7240-67D2-A048-B12B-29B1E6C9B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04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AB81-979D-2D40-A07F-C4BEB8C02913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7240-67D2-A048-B12B-29B1E6C9B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6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AB81-979D-2D40-A07F-C4BEB8C02913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7240-67D2-A048-B12B-29B1E6C9B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6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AB81-979D-2D40-A07F-C4BEB8C02913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7240-67D2-A048-B12B-29B1E6C9B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8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AB81-979D-2D40-A07F-C4BEB8C02913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7240-67D2-A048-B12B-29B1E6C9B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0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AB81-979D-2D40-A07F-C4BEB8C02913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7240-67D2-A048-B12B-29B1E6C9B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16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AB81-979D-2D40-A07F-C4BEB8C02913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37240-67D2-A048-B12B-29B1E6C9B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49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1AB81-979D-2D40-A07F-C4BEB8C02913}" type="datetimeFigureOut">
              <a:rPr lang="en-US" smtClean="0"/>
              <a:t>10/19/16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37240-67D2-A048-B12B-29B1E6C9B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8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manipulate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Biostatistics 140.776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152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manipulate requires the use of </a:t>
            </a:r>
            <a:r>
              <a:rPr lang="en-US" dirty="0" err="1" smtClean="0"/>
              <a:t>RStudio</a:t>
            </a:r>
            <a:endParaRPr lang="en-US" dirty="0" smtClean="0"/>
          </a:p>
          <a:p>
            <a:r>
              <a:rPr lang="en-US" dirty="0" smtClean="0"/>
              <a:t>Doesn’t allow you to “deploy” your visualization in any useful way</a:t>
            </a:r>
          </a:p>
          <a:p>
            <a:r>
              <a:rPr lang="en-US" dirty="0" smtClean="0"/>
              <a:t>Interactivity is limited (sliders, </a:t>
            </a:r>
            <a:r>
              <a:rPr lang="en-US" dirty="0" err="1" smtClean="0"/>
              <a:t>checkboxs</a:t>
            </a:r>
            <a:r>
              <a:rPr lang="en-US" dirty="0" smtClean="0"/>
              <a:t>, menus, and </a:t>
            </a:r>
            <a:r>
              <a:rPr lang="en-US" dirty="0" smtClean="0"/>
              <a:t>buttons)</a:t>
            </a:r>
          </a:p>
          <a:p>
            <a:r>
              <a:rPr lang="en-US" dirty="0" smtClean="0"/>
              <a:t>But, a good quick and dirty solution!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860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r>
              <a:rPr lang="en-US" dirty="0" smtClean="0"/>
              <a:t> provides two mechanisms for introducing interactivity in statistical models</a:t>
            </a:r>
          </a:p>
          <a:p>
            <a:r>
              <a:rPr lang="en-US" b="1" dirty="0" smtClean="0"/>
              <a:t>manipulate</a:t>
            </a:r>
            <a:r>
              <a:rPr lang="en-US" dirty="0" smtClean="0"/>
              <a:t>: A simple framework for making interactive plots; only works in </a:t>
            </a:r>
            <a:r>
              <a:rPr lang="en-US" dirty="0" err="1" smtClean="0"/>
              <a:t>RStudio</a:t>
            </a:r>
            <a:endParaRPr lang="en-US" dirty="0" smtClean="0"/>
          </a:p>
          <a:p>
            <a:r>
              <a:rPr lang="en-US" b="1" dirty="0" smtClean="0"/>
              <a:t>shiny</a:t>
            </a:r>
            <a:r>
              <a:rPr lang="en-US" dirty="0" smtClean="0"/>
              <a:t>: A much more complex and feature-filled framework for developing and deploying interactive web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890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 package (on CRAN)</a:t>
            </a:r>
          </a:p>
          <a:p>
            <a:r>
              <a:rPr lang="en-US" dirty="0" smtClean="0"/>
              <a:t>Simple </a:t>
            </a:r>
            <a:r>
              <a:rPr lang="en-US" dirty="0" smtClean="0"/>
              <a:t>mechanism for adding sliders, checkboxes and buttons to plots</a:t>
            </a:r>
          </a:p>
          <a:p>
            <a:r>
              <a:rPr lang="en-US" dirty="0" smtClean="0"/>
              <a:t>Only usable with base graphics (i.e. </a:t>
            </a:r>
            <a:r>
              <a:rPr lang="en-US" dirty="0" smtClean="0">
                <a:latin typeface="Courier"/>
                <a:cs typeface="Courier"/>
              </a:rPr>
              <a:t>plot()</a:t>
            </a:r>
            <a:r>
              <a:rPr lang="en-US" dirty="0" smtClean="0"/>
              <a:t>)</a:t>
            </a:r>
          </a:p>
          <a:p>
            <a:r>
              <a:rPr lang="en-US" dirty="0" smtClean="0"/>
              <a:t>Plot calls are wrapped in a call to the </a:t>
            </a:r>
            <a:r>
              <a:rPr lang="en-US" dirty="0" smtClean="0">
                <a:latin typeface="Courier"/>
                <a:cs typeface="Courier"/>
              </a:rPr>
              <a:t>manipulate()</a:t>
            </a:r>
            <a:r>
              <a:rPr lang="en-US" dirty="0" smtClean="0"/>
              <a:t> function</a:t>
            </a:r>
          </a:p>
          <a:p>
            <a:r>
              <a:rPr lang="en-US" dirty="0" smtClean="0"/>
              <a:t>A little “wheel/gear” appears in upper corner of plot that will toggle controls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400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Manipulate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Slider</a:t>
            </a:r>
            <a:r>
              <a:rPr lang="en-US" dirty="0" smtClean="0"/>
              <a:t>: Choose from a “continuous” range of values</a:t>
            </a:r>
          </a:p>
          <a:p>
            <a:r>
              <a:rPr lang="en-US" b="1" dirty="0" smtClean="0"/>
              <a:t>Picker</a:t>
            </a:r>
            <a:r>
              <a:rPr lang="en-US" dirty="0" smtClean="0"/>
              <a:t>: Pick from a “drop down menu”; only select a single thing</a:t>
            </a:r>
          </a:p>
          <a:p>
            <a:r>
              <a:rPr lang="en-US" b="1" dirty="0" smtClean="0"/>
              <a:t>Checkbox</a:t>
            </a:r>
            <a:r>
              <a:rPr lang="en-US" dirty="0" smtClean="0"/>
              <a:t>: Select from a few different categories of a variable (can select more than one)</a:t>
            </a:r>
          </a:p>
          <a:p>
            <a:r>
              <a:rPr lang="en-US" b="1" dirty="0" smtClean="0"/>
              <a:t>Button</a:t>
            </a:r>
            <a:r>
              <a:rPr lang="en-US" dirty="0" smtClean="0"/>
              <a:t>: Trigger an action (good for simulations)</a:t>
            </a:r>
          </a:p>
          <a:p>
            <a:r>
              <a:rPr lang="en-US" dirty="0" smtClean="0"/>
              <a:t>These can be used in combination</a:t>
            </a:r>
          </a:p>
        </p:txBody>
      </p:sp>
    </p:spTree>
    <p:extLst>
      <p:ext uri="{BB962C8B-B14F-4D97-AF65-F5344CB8AC3E}">
        <p14:creationId xmlns:p14="http://schemas.microsoft.com/office/powerpoint/2010/main" val="1723864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manipulate: </a:t>
            </a:r>
            <a:r>
              <a:rPr lang="en-US" dirty="0" smtClean="0"/>
              <a:t>Slider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library(manipulate)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l</a:t>
            </a:r>
            <a:r>
              <a:rPr lang="en-US" sz="1800" dirty="0" smtClean="0">
                <a:latin typeface="Courier"/>
                <a:cs typeface="Courier"/>
              </a:rPr>
              <a:t>ibrary(ggplot2)</a:t>
            </a:r>
          </a:p>
          <a:p>
            <a:pPr marL="0" indent="0">
              <a:buNone/>
            </a:pP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data &lt;- </a:t>
            </a:r>
            <a:r>
              <a:rPr lang="en-US" sz="1800" dirty="0" err="1" smtClean="0">
                <a:latin typeface="Courier"/>
                <a:cs typeface="Courier"/>
              </a:rPr>
              <a:t>read.csv</a:t>
            </a:r>
            <a:r>
              <a:rPr lang="en-US" sz="1800" dirty="0" smtClean="0">
                <a:latin typeface="Courier"/>
                <a:cs typeface="Courier"/>
              </a:rPr>
              <a:t>("</a:t>
            </a:r>
            <a:r>
              <a:rPr lang="en-US" sz="1800" dirty="0" err="1" smtClean="0">
                <a:latin typeface="Courier"/>
                <a:cs typeface="Courier"/>
              </a:rPr>
              <a:t>eno.csv</a:t>
            </a:r>
            <a:r>
              <a:rPr lang="en-US" sz="1800" dirty="0" smtClean="0">
                <a:latin typeface="Courier"/>
                <a:cs typeface="Courier"/>
              </a:rPr>
              <a:t>")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"/>
                <a:cs typeface="Courier"/>
              </a:rPr>
              <a:t>manipulate</a:t>
            </a:r>
            <a:r>
              <a:rPr lang="en-US" sz="1800" dirty="0" smtClean="0">
                <a:latin typeface="Courier"/>
                <a:cs typeface="Courier"/>
              </a:rPr>
              <a:t>(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        </a:t>
            </a:r>
            <a:r>
              <a:rPr lang="en-US" sz="1800" dirty="0" err="1" smtClean="0">
                <a:latin typeface="Courier"/>
                <a:cs typeface="Courier"/>
              </a:rPr>
              <a:t>qplot</a:t>
            </a:r>
            <a:r>
              <a:rPr lang="en-US" sz="1800" dirty="0" smtClean="0">
                <a:latin typeface="Courier"/>
                <a:cs typeface="Courier"/>
              </a:rPr>
              <a:t>(log(</a:t>
            </a:r>
            <a:r>
              <a:rPr lang="en-US" sz="1800" dirty="0" err="1" smtClean="0">
                <a:latin typeface="Courier"/>
                <a:cs typeface="Courier"/>
              </a:rPr>
              <a:t>eno</a:t>
            </a:r>
            <a:r>
              <a:rPr lang="en-US" sz="1800" dirty="0" smtClean="0">
                <a:latin typeface="Courier"/>
                <a:cs typeface="Courier"/>
              </a:rPr>
              <a:t>), data = data, bins = </a:t>
            </a:r>
            <a:r>
              <a:rPr lang="en-US" sz="1800" dirty="0" err="1" smtClean="0">
                <a:latin typeface="Courier"/>
                <a:cs typeface="Courier"/>
              </a:rPr>
              <a:t>n.breaks</a:t>
            </a:r>
            <a:r>
              <a:rPr lang="en-US" sz="1800" dirty="0" smtClean="0">
                <a:latin typeface="Courier"/>
                <a:cs typeface="Courier"/>
              </a:rPr>
              <a:t>),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        </a:t>
            </a:r>
            <a:r>
              <a:rPr lang="en-US" sz="1800" dirty="0" err="1" smtClean="0">
                <a:latin typeface="Courier"/>
                <a:cs typeface="Courier"/>
              </a:rPr>
              <a:t>n.breaks</a:t>
            </a:r>
            <a:r>
              <a:rPr lang="en-US" sz="1800" dirty="0" smtClean="0">
                <a:latin typeface="Courier"/>
                <a:cs typeface="Courier"/>
              </a:rPr>
              <a:t> = </a:t>
            </a:r>
            <a:r>
              <a:rPr lang="en-US" sz="1800" b="1" dirty="0" smtClean="0">
                <a:latin typeface="Courier"/>
                <a:cs typeface="Courier"/>
              </a:rPr>
              <a:t>slider</a:t>
            </a:r>
            <a:r>
              <a:rPr lang="en-US" sz="1800" dirty="0" smtClean="0">
                <a:latin typeface="Courier"/>
                <a:cs typeface="Courier"/>
              </a:rPr>
              <a:t>(3, 20)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28038" y="1823325"/>
            <a:ext cx="6939057" cy="1840366"/>
            <a:chOff x="1687938" y="1631836"/>
            <a:chExt cx="6601609" cy="1840366"/>
          </a:xfrm>
        </p:grpSpPr>
        <p:sp>
          <p:nvSpPr>
            <p:cNvPr id="4" name="Rectangle 3"/>
            <p:cNvSpPr/>
            <p:nvPr/>
          </p:nvSpPr>
          <p:spPr>
            <a:xfrm>
              <a:off x="6304211" y="1631836"/>
              <a:ext cx="1985336" cy="4259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plotting expression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687938" y="3078364"/>
              <a:ext cx="5883668" cy="39383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23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23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4" idx="2"/>
            </p:cNvCxnSpPr>
            <p:nvPr/>
          </p:nvCxnSpPr>
          <p:spPr>
            <a:xfrm flipH="1">
              <a:off x="5653148" y="2057824"/>
              <a:ext cx="1643730" cy="771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989448" y="4029830"/>
            <a:ext cx="1357751" cy="1755570"/>
            <a:chOff x="2893606" y="3793702"/>
            <a:chExt cx="1357751" cy="1755570"/>
          </a:xfrm>
        </p:grpSpPr>
        <p:sp>
          <p:nvSpPr>
            <p:cNvPr id="6" name="Rectangle 5"/>
            <p:cNvSpPr/>
            <p:nvPr/>
          </p:nvSpPr>
          <p:spPr>
            <a:xfrm>
              <a:off x="2893606" y="5123284"/>
              <a:ext cx="1357751" cy="42598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controller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6" idx="0"/>
            </p:cNvCxnSpPr>
            <p:nvPr/>
          </p:nvCxnSpPr>
          <p:spPr>
            <a:xfrm flipV="1">
              <a:off x="3572482" y="3793702"/>
              <a:ext cx="317812" cy="132958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443191" y="3209943"/>
            <a:ext cx="2421399" cy="2285551"/>
            <a:chOff x="6090310" y="3023744"/>
            <a:chExt cx="2421399" cy="2285551"/>
          </a:xfrm>
        </p:grpSpPr>
        <p:grpSp>
          <p:nvGrpSpPr>
            <p:cNvPr id="18" name="Group 17"/>
            <p:cNvGrpSpPr/>
            <p:nvPr/>
          </p:nvGrpSpPr>
          <p:grpSpPr>
            <a:xfrm>
              <a:off x="6574918" y="3597619"/>
              <a:ext cx="1936791" cy="1711676"/>
              <a:chOff x="6574918" y="3597619"/>
              <a:chExt cx="1936791" cy="171167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6574918" y="4883307"/>
                <a:ext cx="1936791" cy="425988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variable to control</a:t>
                </a:r>
                <a:endParaRPr lang="en-US" dirty="0"/>
              </a:p>
            </p:txBody>
          </p:sp>
          <p:cxnSp>
            <p:nvCxnSpPr>
              <p:cNvPr id="14" name="Straight Arrow Connector 13"/>
              <p:cNvCxnSpPr>
                <a:stCxn id="5" idx="0"/>
              </p:cNvCxnSpPr>
              <p:nvPr/>
            </p:nvCxnSpPr>
            <p:spPr>
              <a:xfrm flipH="1" flipV="1">
                <a:off x="6888393" y="3597619"/>
                <a:ext cx="654921" cy="12856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ectangle 6"/>
            <p:cNvSpPr/>
            <p:nvPr/>
          </p:nvSpPr>
          <p:spPr>
            <a:xfrm>
              <a:off x="6090310" y="3023744"/>
              <a:ext cx="1453004" cy="512784"/>
            </a:xfrm>
            <a:prstGeom prst="rect">
              <a:avLst/>
            </a:prstGeom>
            <a:solidFill>
              <a:srgbClr val="C0504D">
                <a:alpha val="23000"/>
              </a:srgbClr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04358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anipulate: Picker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6083" y="2552093"/>
            <a:ext cx="752502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riplicate T4"/>
                <a:cs typeface="Triplicate T4"/>
              </a:rPr>
              <a:t>## Merge allergic sensitivity data</a:t>
            </a:r>
          </a:p>
          <a:p>
            <a:r>
              <a:rPr lang="mr-IN" dirty="0" smtClean="0">
                <a:latin typeface="Triplicate T4"/>
                <a:cs typeface="Triplicate T4"/>
              </a:rPr>
              <a:t>skin &lt;- read.csv("data/skin.csv")</a:t>
            </a:r>
          </a:p>
          <a:p>
            <a:r>
              <a:rPr lang="mr-IN" dirty="0" smtClean="0">
                <a:latin typeface="Triplicate T4"/>
                <a:cs typeface="Triplicate T4"/>
              </a:rPr>
              <a:t>m &lt;- merge(data, skin, by = "id")</a:t>
            </a:r>
          </a:p>
          <a:p>
            <a:endParaRPr lang="en-US" dirty="0" smtClean="0">
              <a:latin typeface="Triplicate T4"/>
              <a:cs typeface="Triplicate T4"/>
            </a:endParaRPr>
          </a:p>
          <a:p>
            <a:r>
              <a:rPr lang="mr-IN" b="1" dirty="0" smtClean="0">
                <a:latin typeface="Triplicate T4"/>
                <a:cs typeface="Triplicate T4"/>
              </a:rPr>
              <a:t>manipulate</a:t>
            </a:r>
            <a:r>
              <a:rPr lang="mr-IN" dirty="0" smtClean="0">
                <a:latin typeface="Triplicate T4"/>
                <a:cs typeface="Triplicate T4"/>
              </a:rPr>
              <a:t>(</a:t>
            </a:r>
          </a:p>
          <a:p>
            <a:r>
              <a:rPr lang="mr-IN" dirty="0" smtClean="0">
                <a:latin typeface="Triplicate T4"/>
                <a:cs typeface="Triplicate T4"/>
              </a:rPr>
              <a:t>        qplot(log(eno), </a:t>
            </a:r>
          </a:p>
          <a:p>
            <a:r>
              <a:rPr lang="mr-IN" dirty="0" smtClean="0">
                <a:latin typeface="Triplicate T4"/>
                <a:cs typeface="Triplicate T4"/>
              </a:rPr>
              <a:t>              data = filter(m, mopos == allergic), </a:t>
            </a:r>
          </a:p>
          <a:p>
            <a:r>
              <a:rPr lang="mr-IN" dirty="0" smtClean="0">
                <a:latin typeface="Triplicate T4"/>
                <a:cs typeface="Triplicate T4"/>
              </a:rPr>
              <a:t>              bins = n.breaks),</a:t>
            </a:r>
          </a:p>
          <a:p>
            <a:r>
              <a:rPr lang="mr-IN" dirty="0" smtClean="0">
                <a:latin typeface="Triplicate T4"/>
                <a:cs typeface="Triplicate T4"/>
              </a:rPr>
              <a:t>        n.breaks = </a:t>
            </a:r>
            <a:r>
              <a:rPr lang="mr-IN" b="1" dirty="0" smtClean="0">
                <a:latin typeface="Triplicate T4"/>
                <a:cs typeface="Triplicate T4"/>
              </a:rPr>
              <a:t>slider</a:t>
            </a:r>
            <a:r>
              <a:rPr lang="mr-IN" dirty="0" smtClean="0">
                <a:latin typeface="Triplicate T4"/>
                <a:cs typeface="Triplicate T4"/>
              </a:rPr>
              <a:t>(3, 20, label = "Bins"),</a:t>
            </a:r>
          </a:p>
          <a:p>
            <a:r>
              <a:rPr lang="mr-IN" dirty="0" smtClean="0">
                <a:latin typeface="Triplicate T4"/>
                <a:cs typeface="Triplicate T4"/>
              </a:rPr>
              <a:t>        allergic = </a:t>
            </a:r>
            <a:r>
              <a:rPr lang="mr-IN" b="1" dirty="0" smtClean="0">
                <a:latin typeface="Triplicate T4"/>
                <a:cs typeface="Triplicate T4"/>
              </a:rPr>
              <a:t>picker</a:t>
            </a:r>
            <a:r>
              <a:rPr lang="mr-IN" dirty="0" smtClean="0">
                <a:latin typeface="Triplicate T4"/>
                <a:cs typeface="Triplicate T4"/>
              </a:rPr>
              <a:t>("Yes" = "yes", "No" = "no",</a:t>
            </a:r>
          </a:p>
          <a:p>
            <a:r>
              <a:rPr lang="mr-IN" dirty="0" smtClean="0">
                <a:latin typeface="Triplicate T4"/>
                <a:cs typeface="Triplicate T4"/>
              </a:rPr>
              <a:t>                          label = "Mouse Allergic?")</a:t>
            </a:r>
          </a:p>
          <a:p>
            <a:r>
              <a:rPr lang="mr-IN" dirty="0" smtClean="0">
                <a:latin typeface="Triplicate T4"/>
                <a:cs typeface="Triplicate T4"/>
              </a:rPr>
              <a:t>)</a:t>
            </a:r>
          </a:p>
          <a:p>
            <a:endParaRPr lang="en-US" dirty="0">
              <a:latin typeface="Triplicate T4"/>
              <a:cs typeface="Triplicate T4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541269" y="2552094"/>
            <a:ext cx="1904875" cy="81475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Subset the data based on variable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>
          <a:xfrm flipH="1">
            <a:off x="6804837" y="3366846"/>
            <a:ext cx="688870" cy="8626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067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manipulate: </a:t>
            </a:r>
            <a:r>
              <a:rPr lang="en-US" dirty="0" smtClean="0"/>
              <a:t>Combining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1470" y="2582697"/>
            <a:ext cx="6227834" cy="3156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i-FI" sz="1600" dirty="0" smtClean="0">
                <a:latin typeface="Triplicate T4"/>
                <a:cs typeface="Triplicate T4"/>
              </a:rPr>
              <a:t>## </a:t>
            </a:r>
            <a:r>
              <a:rPr lang="fi-FI" sz="1600" dirty="0" err="1" smtClean="0">
                <a:latin typeface="Triplicate T4"/>
                <a:cs typeface="Triplicate T4"/>
              </a:rPr>
              <a:t>Load</a:t>
            </a:r>
            <a:r>
              <a:rPr lang="fi-FI" sz="1600" dirty="0" err="1" smtClean="0">
                <a:latin typeface="Triplicate T4"/>
                <a:cs typeface="Triplicate T4"/>
              </a:rPr>
              <a:t>/merge</a:t>
            </a:r>
            <a:r>
              <a:rPr lang="fi-FI" sz="1600" dirty="0" smtClean="0">
                <a:latin typeface="Triplicate T4"/>
                <a:cs typeface="Triplicate T4"/>
              </a:rPr>
              <a:t> the data</a:t>
            </a:r>
            <a:endParaRPr lang="fi-FI" sz="1600" dirty="0" smtClean="0">
              <a:latin typeface="Triplicate T4"/>
              <a:cs typeface="Triplicate T4"/>
            </a:endParaRPr>
          </a:p>
          <a:p>
            <a:pPr marL="0" indent="0">
              <a:buNone/>
            </a:pPr>
            <a:r>
              <a:rPr lang="fi-FI" sz="1600" dirty="0" smtClean="0">
                <a:latin typeface="Triplicate T4"/>
                <a:cs typeface="Triplicate T4"/>
              </a:rPr>
              <a:t>eno </a:t>
            </a:r>
            <a:r>
              <a:rPr lang="fi-FI" sz="1600" dirty="0" smtClean="0">
                <a:latin typeface="Triplicate T4"/>
                <a:cs typeface="Triplicate T4"/>
              </a:rPr>
              <a:t>&lt;- </a:t>
            </a:r>
            <a:r>
              <a:rPr lang="fi-FI" sz="1600" dirty="0" err="1" smtClean="0">
                <a:latin typeface="Triplicate T4"/>
                <a:cs typeface="Triplicate T4"/>
              </a:rPr>
              <a:t>read.csv("eno.csv</a:t>
            </a:r>
            <a:r>
              <a:rPr lang="fi-FI" sz="1600" dirty="0" smtClean="0">
                <a:latin typeface="Triplicate T4"/>
                <a:cs typeface="Triplicate T4"/>
              </a:rPr>
              <a:t>")</a:t>
            </a:r>
          </a:p>
          <a:p>
            <a:pPr marL="0" indent="0">
              <a:buNone/>
            </a:pPr>
            <a:r>
              <a:rPr lang="fi-FI" sz="1600" dirty="0" err="1" smtClean="0">
                <a:latin typeface="Triplicate T4"/>
                <a:cs typeface="Triplicate T4"/>
              </a:rPr>
              <a:t>env</a:t>
            </a:r>
            <a:r>
              <a:rPr lang="fi-FI" sz="1600" dirty="0" smtClean="0">
                <a:latin typeface="Triplicate T4"/>
                <a:cs typeface="Triplicate T4"/>
              </a:rPr>
              <a:t> &lt;- </a:t>
            </a:r>
            <a:r>
              <a:rPr lang="fi-FI" sz="1600" dirty="0" err="1" smtClean="0">
                <a:latin typeface="Triplicate T4"/>
                <a:cs typeface="Triplicate T4"/>
              </a:rPr>
              <a:t>read.csv("environmental.csv</a:t>
            </a:r>
            <a:r>
              <a:rPr lang="fi-FI" sz="1600" dirty="0" smtClean="0">
                <a:latin typeface="Triplicate T4"/>
                <a:cs typeface="Triplicate T4"/>
              </a:rPr>
              <a:t>")</a:t>
            </a:r>
          </a:p>
          <a:p>
            <a:pPr marL="0" indent="0">
              <a:buNone/>
            </a:pPr>
            <a:r>
              <a:rPr lang="fi-FI" sz="1600" dirty="0" err="1" smtClean="0">
                <a:latin typeface="Triplicate T4"/>
                <a:cs typeface="Triplicate T4"/>
              </a:rPr>
              <a:t>skin</a:t>
            </a:r>
            <a:r>
              <a:rPr lang="fi-FI" sz="1600" dirty="0" smtClean="0">
                <a:latin typeface="Triplicate T4"/>
                <a:cs typeface="Triplicate T4"/>
              </a:rPr>
              <a:t> &lt;- </a:t>
            </a:r>
            <a:r>
              <a:rPr lang="fi-FI" sz="1600" dirty="0" err="1" smtClean="0">
                <a:latin typeface="Triplicate T4"/>
                <a:cs typeface="Triplicate T4"/>
              </a:rPr>
              <a:t>read.csv("skin.csv</a:t>
            </a:r>
            <a:r>
              <a:rPr lang="fi-FI" sz="1600" dirty="0" smtClean="0">
                <a:latin typeface="Triplicate T4"/>
                <a:cs typeface="Triplicate T4"/>
              </a:rPr>
              <a:t>")</a:t>
            </a:r>
          </a:p>
          <a:p>
            <a:pPr marL="0" indent="0">
              <a:buNone/>
            </a:pPr>
            <a:r>
              <a:rPr lang="fi-FI" sz="1600" dirty="0" smtClean="0">
                <a:latin typeface="Triplicate T4"/>
                <a:cs typeface="Triplicate T4"/>
              </a:rPr>
              <a:t>m &lt;- </a:t>
            </a:r>
            <a:r>
              <a:rPr lang="fi-FI" sz="1600" dirty="0" err="1" smtClean="0">
                <a:latin typeface="Triplicate T4"/>
                <a:cs typeface="Triplicate T4"/>
              </a:rPr>
              <a:t>merge(eno</a:t>
            </a:r>
            <a:r>
              <a:rPr lang="fi-FI" sz="1600" dirty="0" smtClean="0">
                <a:latin typeface="Triplicate T4"/>
                <a:cs typeface="Triplicate T4"/>
              </a:rPr>
              <a:t>, </a:t>
            </a:r>
            <a:r>
              <a:rPr lang="fi-FI" sz="1600" dirty="0" err="1" smtClean="0">
                <a:latin typeface="Triplicate T4"/>
                <a:cs typeface="Triplicate T4"/>
              </a:rPr>
              <a:t>env</a:t>
            </a:r>
            <a:r>
              <a:rPr lang="fi-FI" sz="1600" dirty="0" smtClean="0">
                <a:latin typeface="Triplicate T4"/>
                <a:cs typeface="Triplicate T4"/>
              </a:rPr>
              <a:t>, </a:t>
            </a:r>
            <a:r>
              <a:rPr lang="fi-FI" sz="1600" dirty="0" err="1" smtClean="0">
                <a:latin typeface="Triplicate T4"/>
                <a:cs typeface="Triplicate T4"/>
              </a:rPr>
              <a:t>by</a:t>
            </a:r>
            <a:r>
              <a:rPr lang="fi-FI" sz="1600" dirty="0" smtClean="0">
                <a:latin typeface="Triplicate T4"/>
                <a:cs typeface="Triplicate T4"/>
              </a:rPr>
              <a:t> = "id")</a:t>
            </a:r>
          </a:p>
          <a:p>
            <a:pPr marL="0" indent="0">
              <a:buNone/>
            </a:pPr>
            <a:r>
              <a:rPr lang="fi-FI" sz="1600" dirty="0" smtClean="0">
                <a:latin typeface="Triplicate T4"/>
                <a:cs typeface="Triplicate T4"/>
              </a:rPr>
              <a:t>m &lt;- </a:t>
            </a:r>
            <a:r>
              <a:rPr lang="fi-FI" sz="1600" dirty="0" err="1" smtClean="0">
                <a:latin typeface="Triplicate T4"/>
                <a:cs typeface="Triplicate T4"/>
              </a:rPr>
              <a:t>merge(m</a:t>
            </a:r>
            <a:r>
              <a:rPr lang="fi-FI" sz="1600" dirty="0" smtClean="0">
                <a:latin typeface="Triplicate T4"/>
                <a:cs typeface="Triplicate T4"/>
              </a:rPr>
              <a:t>, </a:t>
            </a:r>
            <a:r>
              <a:rPr lang="fi-FI" sz="1600" dirty="0" err="1" smtClean="0">
                <a:latin typeface="Triplicate T4"/>
                <a:cs typeface="Triplicate T4"/>
              </a:rPr>
              <a:t>skin</a:t>
            </a:r>
            <a:r>
              <a:rPr lang="fi-FI" sz="1600" dirty="0" smtClean="0">
                <a:latin typeface="Triplicate T4"/>
                <a:cs typeface="Triplicate T4"/>
              </a:rPr>
              <a:t>, </a:t>
            </a:r>
            <a:r>
              <a:rPr lang="fi-FI" sz="1600" dirty="0" err="1" smtClean="0">
                <a:latin typeface="Triplicate T4"/>
                <a:cs typeface="Triplicate T4"/>
              </a:rPr>
              <a:t>by</a:t>
            </a:r>
            <a:r>
              <a:rPr lang="fi-FI" sz="1600" dirty="0" smtClean="0">
                <a:latin typeface="Triplicate T4"/>
                <a:cs typeface="Triplicate T4"/>
              </a:rPr>
              <a:t> = "id"</a:t>
            </a:r>
            <a:r>
              <a:rPr lang="fi-FI" sz="1600" dirty="0" smtClean="0">
                <a:latin typeface="Triplicate T4"/>
                <a:cs typeface="Triplicate T4"/>
              </a:rPr>
              <a:t>)</a:t>
            </a:r>
          </a:p>
          <a:p>
            <a:pPr marL="0" indent="0">
              <a:buNone/>
            </a:pPr>
            <a:endParaRPr lang="fi-FI" sz="1600" dirty="0">
              <a:latin typeface="Triplicate T4"/>
              <a:cs typeface="Triplicate T4"/>
            </a:endParaRPr>
          </a:p>
          <a:p>
            <a:pPr marL="0" indent="0">
              <a:buNone/>
            </a:pPr>
            <a:r>
              <a:rPr lang="fi-FI" sz="1600" dirty="0" smtClean="0">
                <a:latin typeface="Triplicate T4"/>
                <a:cs typeface="Triplicate T4"/>
              </a:rPr>
              <a:t>## </a:t>
            </a:r>
            <a:r>
              <a:rPr lang="fi-FI" sz="1600" dirty="0" err="1" smtClean="0">
                <a:latin typeface="Triplicate T4"/>
                <a:cs typeface="Triplicate T4"/>
              </a:rPr>
              <a:t>Precompute</a:t>
            </a:r>
            <a:r>
              <a:rPr lang="fi-FI" sz="1600" dirty="0" smtClean="0">
                <a:latin typeface="Triplicate T4"/>
                <a:cs typeface="Triplicate T4"/>
              </a:rPr>
              <a:t> </a:t>
            </a:r>
            <a:r>
              <a:rPr lang="fi-FI" sz="1600" dirty="0" err="1" smtClean="0">
                <a:latin typeface="Triplicate T4"/>
                <a:cs typeface="Triplicate T4"/>
              </a:rPr>
              <a:t>ranges</a:t>
            </a:r>
            <a:endParaRPr lang="fi-FI" sz="1600" dirty="0" smtClean="0">
              <a:latin typeface="Triplicate T4"/>
              <a:cs typeface="Triplicate T4"/>
            </a:endParaRPr>
          </a:p>
          <a:p>
            <a:pPr marL="0" indent="0">
              <a:buNone/>
            </a:pPr>
            <a:r>
              <a:rPr lang="fi-FI" sz="1600" dirty="0" err="1" smtClean="0">
                <a:latin typeface="Triplicate T4"/>
                <a:cs typeface="Triplicate T4"/>
              </a:rPr>
              <a:t>xlim</a:t>
            </a:r>
            <a:r>
              <a:rPr lang="fi-FI" sz="1600" dirty="0" smtClean="0">
                <a:latin typeface="Triplicate T4"/>
                <a:cs typeface="Triplicate T4"/>
              </a:rPr>
              <a:t> &lt;- range(log(m$pm25), </a:t>
            </a:r>
            <a:r>
              <a:rPr lang="fi-FI" sz="1600" dirty="0" err="1" smtClean="0">
                <a:latin typeface="Triplicate T4"/>
                <a:cs typeface="Triplicate T4"/>
              </a:rPr>
              <a:t>na.rm</a:t>
            </a:r>
            <a:r>
              <a:rPr lang="fi-FI" sz="1600" dirty="0" smtClean="0">
                <a:latin typeface="Triplicate T4"/>
                <a:cs typeface="Triplicate T4"/>
              </a:rPr>
              <a:t> = TRUE)</a:t>
            </a:r>
          </a:p>
          <a:p>
            <a:pPr marL="0" indent="0">
              <a:buNone/>
            </a:pPr>
            <a:r>
              <a:rPr lang="fi-FI" sz="1600" dirty="0" err="1" smtClean="0">
                <a:latin typeface="Triplicate T4"/>
                <a:cs typeface="Triplicate T4"/>
              </a:rPr>
              <a:t>ylim</a:t>
            </a:r>
            <a:r>
              <a:rPr lang="fi-FI" sz="1600" dirty="0" smtClean="0">
                <a:latin typeface="Triplicate T4"/>
                <a:cs typeface="Triplicate T4"/>
              </a:rPr>
              <a:t> &lt;- </a:t>
            </a:r>
            <a:r>
              <a:rPr lang="fi-FI" sz="1600" dirty="0" err="1" smtClean="0">
                <a:latin typeface="Triplicate T4"/>
                <a:cs typeface="Triplicate T4"/>
              </a:rPr>
              <a:t>range(log(m$eno</a:t>
            </a:r>
            <a:r>
              <a:rPr lang="fi-FI" sz="1600" dirty="0" smtClean="0">
                <a:latin typeface="Triplicate T4"/>
                <a:cs typeface="Triplicate T4"/>
              </a:rPr>
              <a:t>), </a:t>
            </a:r>
            <a:r>
              <a:rPr lang="fi-FI" sz="1600" dirty="0" err="1" smtClean="0">
                <a:latin typeface="Triplicate T4"/>
                <a:cs typeface="Triplicate T4"/>
              </a:rPr>
              <a:t>na.rm</a:t>
            </a:r>
            <a:r>
              <a:rPr lang="fi-FI" sz="1600" dirty="0" smtClean="0">
                <a:latin typeface="Triplicate T4"/>
                <a:cs typeface="Triplicate T4"/>
              </a:rPr>
              <a:t> = TRUE)</a:t>
            </a:r>
          </a:p>
          <a:p>
            <a:pPr marL="0" indent="0">
              <a:buNone/>
            </a:pPr>
            <a:endParaRPr lang="fi-FI" sz="1600" dirty="0">
              <a:latin typeface="Triplicate T4"/>
              <a:cs typeface="Triplicate T4"/>
            </a:endParaRPr>
          </a:p>
          <a:p>
            <a:pPr marL="0" indent="0">
              <a:buNone/>
            </a:pPr>
            <a:endParaRPr lang="fi-FI" sz="1400" dirty="0" smtClean="0">
              <a:latin typeface="Triplicate T4"/>
              <a:cs typeface="Triplicate T4"/>
            </a:endParaRPr>
          </a:p>
          <a:p>
            <a:pPr marL="0" indent="0">
              <a:buNone/>
            </a:pPr>
            <a:endParaRPr lang="en-US" sz="1600" dirty="0">
              <a:latin typeface="Triplicate T4"/>
              <a:cs typeface="Triplicate T4"/>
            </a:endParaRPr>
          </a:p>
        </p:txBody>
      </p:sp>
    </p:spTree>
    <p:extLst>
      <p:ext uri="{BB962C8B-B14F-4D97-AF65-F5344CB8AC3E}">
        <p14:creationId xmlns:p14="http://schemas.microsoft.com/office/powerpoint/2010/main" val="2062614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anipulate: Combining controls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501" y="2051639"/>
            <a:ext cx="882117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b="1" dirty="0" smtClean="0">
                <a:latin typeface="Triplicate T4"/>
                <a:cs typeface="Triplicate T4"/>
              </a:rPr>
              <a:t>manipulate</a:t>
            </a:r>
            <a:r>
              <a:rPr lang="mr-IN" dirty="0" smtClean="0">
                <a:latin typeface="Triplicate T4"/>
                <a:cs typeface="Triplicate T4"/>
              </a:rPr>
              <a:t>({</a:t>
            </a:r>
          </a:p>
          <a:p>
            <a:r>
              <a:rPr lang="mr-IN" dirty="0" smtClean="0">
                <a:latin typeface="Triplicate T4"/>
                <a:cs typeface="Triplicate T4"/>
              </a:rPr>
              <a:t>        g &lt;- ggplot(data = filter(m, mopos == allergic),</a:t>
            </a:r>
          </a:p>
          <a:p>
            <a:r>
              <a:rPr lang="mr-IN" dirty="0" smtClean="0">
                <a:latin typeface="Triplicate T4"/>
                <a:cs typeface="Triplicate T4"/>
              </a:rPr>
              <a:t>                    aes(log(pm25), log(eno))) + </a:t>
            </a:r>
          </a:p>
          <a:p>
            <a:r>
              <a:rPr lang="mr-IN" dirty="0" smtClean="0">
                <a:latin typeface="Triplicate T4"/>
                <a:cs typeface="Triplicate T4"/>
              </a:rPr>
              <a:t>                xlim(xlim) + ylim(ylim) + </a:t>
            </a:r>
          </a:p>
          <a:p>
            <a:r>
              <a:rPr lang="mr-IN" dirty="0" smtClean="0">
                <a:latin typeface="Triplicate T4"/>
                <a:cs typeface="Triplicate T4"/>
              </a:rPr>
              <a:t>                geom_smooth(method = "loess", span = span.p)</a:t>
            </a:r>
          </a:p>
          <a:p>
            <a:r>
              <a:rPr lang="mr-IN" dirty="0" smtClean="0">
                <a:latin typeface="Triplicate T4"/>
                <a:cs typeface="Triplicate T4"/>
              </a:rPr>
              <a:t>        if(addpoints) </a:t>
            </a:r>
          </a:p>
          <a:p>
            <a:r>
              <a:rPr lang="mr-IN" dirty="0" smtClean="0">
                <a:latin typeface="Triplicate T4"/>
                <a:cs typeface="Triplicate T4"/>
              </a:rPr>
              <a:t>                g &lt;- g + geom_point()</a:t>
            </a:r>
          </a:p>
          <a:p>
            <a:r>
              <a:rPr lang="mr-IN" dirty="0" smtClean="0">
                <a:latin typeface="Triplicate T4"/>
                <a:cs typeface="Triplicate T4"/>
              </a:rPr>
              <a:t>        print(g)</a:t>
            </a:r>
          </a:p>
          <a:p>
            <a:r>
              <a:rPr lang="mr-IN" dirty="0" smtClean="0">
                <a:latin typeface="Triplicate T4"/>
                <a:cs typeface="Triplicate T4"/>
              </a:rPr>
              <a:t>}, allergic = </a:t>
            </a:r>
            <a:r>
              <a:rPr lang="mr-IN" b="1" dirty="0" smtClean="0">
                <a:latin typeface="Triplicate T4"/>
                <a:cs typeface="Triplicate T4"/>
              </a:rPr>
              <a:t>picker</a:t>
            </a:r>
            <a:r>
              <a:rPr lang="mr-IN" dirty="0" smtClean="0">
                <a:latin typeface="Triplicate T4"/>
                <a:cs typeface="Triplicate T4"/>
              </a:rPr>
              <a:t>("Yes" = "yes", "No" = "no", </a:t>
            </a:r>
          </a:p>
          <a:p>
            <a:r>
              <a:rPr lang="mr-IN" dirty="0" smtClean="0">
                <a:latin typeface="Triplicate T4"/>
                <a:cs typeface="Triplicate T4"/>
              </a:rPr>
              <a:t>                     label = "Mouse Allergic?"),</a:t>
            </a:r>
          </a:p>
          <a:p>
            <a:r>
              <a:rPr lang="mr-IN" dirty="0" smtClean="0">
                <a:latin typeface="Triplicate T4"/>
                <a:cs typeface="Triplicate T4"/>
              </a:rPr>
              <a:t>addpoints = </a:t>
            </a:r>
            <a:r>
              <a:rPr lang="mr-IN" b="1" dirty="0" smtClean="0">
                <a:latin typeface="Triplicate T4"/>
                <a:cs typeface="Triplicate T4"/>
              </a:rPr>
              <a:t>checkbox</a:t>
            </a:r>
            <a:r>
              <a:rPr lang="mr-IN" dirty="0" smtClean="0">
                <a:latin typeface="Triplicate T4"/>
                <a:cs typeface="Triplicate T4"/>
              </a:rPr>
              <a:t>(FALSE, "Add Points?"),</a:t>
            </a:r>
          </a:p>
          <a:p>
            <a:r>
              <a:rPr lang="mr-IN" dirty="0" smtClean="0">
                <a:latin typeface="Triplicate T4"/>
                <a:cs typeface="Triplicate T4"/>
              </a:rPr>
              <a:t>span.p = </a:t>
            </a:r>
            <a:r>
              <a:rPr lang="mr-IN" b="1" dirty="0" smtClean="0">
                <a:latin typeface="Triplicate T4"/>
                <a:cs typeface="Triplicate T4"/>
              </a:rPr>
              <a:t>slider</a:t>
            </a:r>
            <a:r>
              <a:rPr lang="mr-IN" dirty="0" smtClean="0">
                <a:latin typeface="Triplicate T4"/>
                <a:cs typeface="Triplicate T4"/>
              </a:rPr>
              <a:t>(0.2, 1, initial = 2/3, label = "Span"))</a:t>
            </a:r>
          </a:p>
          <a:p>
            <a:endParaRPr lang="en-US" dirty="0">
              <a:latin typeface="Triplicate T4"/>
              <a:cs typeface="Triplicate T4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714626" y="1361532"/>
            <a:ext cx="1701210" cy="4940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Subset data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069736" y="5744958"/>
            <a:ext cx="1893943" cy="4940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Setup smoother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flipH="1" flipV="1">
            <a:off x="7934701" y="3474680"/>
            <a:ext cx="82007" cy="22702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</p:cNvCxnSpPr>
          <p:nvPr/>
        </p:nvCxnSpPr>
        <p:spPr>
          <a:xfrm>
            <a:off x="6565231" y="1855556"/>
            <a:ext cx="395351" cy="5086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42501" y="5969149"/>
            <a:ext cx="1701210" cy="4940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Show points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9" idx="0"/>
          </p:cNvCxnSpPr>
          <p:nvPr/>
        </p:nvCxnSpPr>
        <p:spPr>
          <a:xfrm flipV="1">
            <a:off x="993106" y="3799327"/>
            <a:ext cx="850605" cy="2169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769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anipulate: Buttons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74565" y="2564075"/>
            <a:ext cx="7663522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b="1" dirty="0" smtClean="0">
                <a:latin typeface="Triplicate T4"/>
                <a:cs typeface="Triplicate T4"/>
              </a:rPr>
              <a:t>manipulate</a:t>
            </a:r>
            <a:r>
              <a:rPr lang="mr-IN" dirty="0" smtClean="0">
                <a:latin typeface="Triplicate T4"/>
                <a:cs typeface="Triplicate T4"/>
              </a:rPr>
              <a:t>({</a:t>
            </a:r>
          </a:p>
          <a:p>
            <a:r>
              <a:rPr lang="mr-IN" dirty="0" smtClean="0">
                <a:latin typeface="Triplicate T4"/>
                <a:cs typeface="Triplicate T4"/>
              </a:rPr>
              <a:t>        if(reset) {</a:t>
            </a:r>
          </a:p>
          <a:p>
            <a:r>
              <a:rPr lang="mr-IN" dirty="0" smtClean="0">
                <a:latin typeface="Triplicate T4"/>
                <a:cs typeface="Triplicate T4"/>
              </a:rPr>
              <a:t>                seed &lt;- as.integer(Sys.time())</a:t>
            </a:r>
          </a:p>
          <a:p>
            <a:r>
              <a:rPr lang="mr-IN" dirty="0" smtClean="0">
                <a:latin typeface="Triplicate T4"/>
                <a:cs typeface="Triplicate T4"/>
              </a:rPr>
              <a:t>                set.seed(seed)</a:t>
            </a:r>
          </a:p>
          <a:p>
            <a:r>
              <a:rPr lang="mr-IN" dirty="0" smtClean="0">
                <a:latin typeface="Triplicate T4"/>
                <a:cs typeface="Triplicate T4"/>
              </a:rPr>
              <a:t>        }</a:t>
            </a:r>
          </a:p>
          <a:p>
            <a:r>
              <a:rPr lang="mr-IN" dirty="0" smtClean="0">
                <a:latin typeface="Triplicate T4"/>
                <a:cs typeface="Triplicate T4"/>
              </a:rPr>
              <a:t>        x &lt;- rnorm(100)</a:t>
            </a:r>
          </a:p>
          <a:p>
            <a:r>
              <a:rPr lang="mr-IN" dirty="0" smtClean="0">
                <a:latin typeface="Triplicate T4"/>
                <a:cs typeface="Triplicate T4"/>
              </a:rPr>
              <a:t>        y &lt;- 4 + 1.5 * x + rnorm(100)</a:t>
            </a:r>
          </a:p>
          <a:p>
            <a:r>
              <a:rPr lang="mr-IN" dirty="0" smtClean="0">
                <a:latin typeface="Triplicate T4"/>
                <a:cs typeface="Triplicate T4"/>
              </a:rPr>
              <a:t>        qplot(x, y, xlim = c(-4, 4), ylim = c(-1, 10))        </a:t>
            </a:r>
          </a:p>
          <a:p>
            <a:r>
              <a:rPr lang="mr-IN" dirty="0" smtClean="0">
                <a:latin typeface="Triplicate T4"/>
                <a:cs typeface="Triplicate T4"/>
              </a:rPr>
              <a:t>}, reset = </a:t>
            </a:r>
            <a:r>
              <a:rPr lang="mr-IN" b="1" dirty="0" smtClean="0">
                <a:latin typeface="Triplicate T4"/>
                <a:cs typeface="Triplicate T4"/>
              </a:rPr>
              <a:t>button</a:t>
            </a:r>
            <a:r>
              <a:rPr lang="mr-IN" dirty="0" smtClean="0">
                <a:latin typeface="Triplicate T4"/>
                <a:cs typeface="Triplicate T4"/>
              </a:rPr>
              <a:t>("Reset seed?"))</a:t>
            </a:r>
          </a:p>
          <a:p>
            <a:endParaRPr lang="en-US" dirty="0">
              <a:latin typeface="Triplicate T4"/>
              <a:cs typeface="Triplicate T4"/>
            </a:endParaRPr>
          </a:p>
        </p:txBody>
      </p:sp>
    </p:spTree>
    <p:extLst>
      <p:ext uri="{BB962C8B-B14F-4D97-AF65-F5344CB8AC3E}">
        <p14:creationId xmlns:p14="http://schemas.microsoft.com/office/powerpoint/2010/main" val="4076364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733</Words>
  <Application>Microsoft Macintosh PowerPoint</Application>
  <PresentationFormat>On-screen Show (4:3)</PresentationFormat>
  <Paragraphs>87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manipulate</vt:lpstr>
      <vt:lpstr>Interactivity</vt:lpstr>
      <vt:lpstr>manipulate</vt:lpstr>
      <vt:lpstr>Manipulate controls</vt:lpstr>
      <vt:lpstr>manipulate: Slider</vt:lpstr>
      <vt:lpstr>manipulate: Picker</vt:lpstr>
      <vt:lpstr>manipulate: Combining controls</vt:lpstr>
      <vt:lpstr>manipulate: Combining controls</vt:lpstr>
      <vt:lpstr>manipulate: Buttons</vt:lpstr>
      <vt:lpstr>Summary</vt:lpstr>
    </vt:vector>
  </TitlesOfParts>
  <Company>Johns Hopkins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manipulate</dc:title>
  <dc:creator>Roger Peng</dc:creator>
  <cp:lastModifiedBy>Roger Peng</cp:lastModifiedBy>
  <cp:revision>15</cp:revision>
  <dcterms:created xsi:type="dcterms:W3CDTF">2016-10-20T01:17:17Z</dcterms:created>
  <dcterms:modified xsi:type="dcterms:W3CDTF">2016-10-20T02:56:36Z</dcterms:modified>
</cp:coreProperties>
</file>