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79" autoAdjust="0"/>
    <p:restoredTop sz="94667" autoAdjust="0"/>
  </p:normalViewPr>
  <p:slideViewPr>
    <p:cSldViewPr snapToGrid="0" snapToObjects="1" showGuides="1">
      <p:cViewPr>
        <p:scale>
          <a:sx n="37" d="100"/>
          <a:sy n="37" d="100"/>
        </p:scale>
        <p:origin x="336" y="144"/>
      </p:cViewPr>
      <p:guideLst>
        <p:guide orient="horz" pos="3318"/>
        <p:guide orient="horz" pos="288"/>
        <p:guide orient="horz" pos="20160"/>
        <p:guide orient="horz"/>
        <p:guide pos="581"/>
        <p:guide pos="27069"/>
        <p:guide pos="2074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12/4/17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12/4/17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840238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Box 30"/>
          <p:cNvSpPr txBox="1"/>
          <p:nvPr userDrawn="1"/>
        </p:nvSpPr>
        <p:spPr>
          <a:xfrm>
            <a:off x="14272591" y="9899374"/>
            <a:ext cx="4134679" cy="477054"/>
          </a:xfrm>
          <a:prstGeom prst="rect">
            <a:avLst/>
          </a:prstGeom>
          <a:noFill/>
        </p:spPr>
        <p:txBody>
          <a:bodyPr wrap="square" rtlCol="0">
            <a:spAutoFit/>
          </a:bodyPr>
          <a:lstStyle/>
          <a:p>
            <a:endParaRPr lang="en-US" sz="2500"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userDrawn="1"/>
        </p:nvSpPr>
        <p:spPr>
          <a:xfrm>
            <a:off x="446073" y="5475145"/>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6"/>
          <p:cNvSpPr>
            <a:spLocks noChangeArrowheads="1"/>
          </p:cNvSpPr>
          <p:nvPr/>
        </p:nvSpPr>
        <p:spPr bwMode="auto">
          <a:xfrm>
            <a:off x="0" y="0"/>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9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9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9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9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6" name="Rectangle 5"/>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userDrawn="1"/>
        </p:nvSpPr>
        <p:spPr>
          <a:xfrm>
            <a:off x="44487207" y="31252910"/>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31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31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31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31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9382628" y="5392017"/>
            <a:ext cx="13577436" cy="2675787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790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userDrawn="1"/>
        </p:nvSpPr>
        <p:spPr>
          <a:xfrm>
            <a:off x="44483668"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33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339"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340"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341"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7" name="Rectangle 36"/>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userDrawn="1"/>
        </p:nvSpPr>
        <p:spPr>
          <a:xfrm>
            <a:off x="44487207" y="31298534"/>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
        <p:nvSpPr>
          <p:cNvPr id="40" name="Text Box 14"/>
          <p:cNvSpPr txBox="1">
            <a:spLocks noChangeArrowheads="1"/>
          </p:cNvSpPr>
          <p:nvPr userDrawn="1"/>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dfs.semanticscholar.org/9cf0/2879d31f2fd3ece4984f9156ca9d4cd0778b.pdf.2" TargetMode="External"/><Relationship Id="rId4" Type="http://schemas.openxmlformats.org/officeDocument/2006/relationships/hyperlink" Target="https://doi.org/10.1093/sleep/33.12.1615" TargetMode="External"/><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04186" y="6579132"/>
            <a:ext cx="13591277" cy="12538795"/>
          </a:xfrm>
        </p:spPr>
        <p:txBody>
          <a:bodyPr/>
          <a:lstStyle/>
          <a:p>
            <a:pPr marL="571500" indent="-571500">
              <a:buFont typeface="Arial" charset="0"/>
              <a:buChar char="•"/>
            </a:pPr>
            <a:r>
              <a:rPr lang="en-US" sz="3600" dirty="0" smtClean="0"/>
              <a:t>Sleep </a:t>
            </a:r>
            <a:r>
              <a:rPr lang="en-US" sz="3600" dirty="0"/>
              <a:t>is an essential part of maintaining a healthy lifestyle, studies show that different lifestyle choices can impact our health based on the change it causes to our sleep patterns (Adams, P. F., &amp; </a:t>
            </a:r>
            <a:r>
              <a:rPr lang="en-US" sz="3600" dirty="0" err="1"/>
              <a:t>Schoenburn</a:t>
            </a:r>
            <a:r>
              <a:rPr lang="en-US" sz="3600" dirty="0"/>
              <a:t>, C. A., 2008). For the purpose of this study, military involvement and consumption of fast food were the most relevant to our focus. These factors were based on the current research that demonstrates a relationship between sleeping patterns and lifestyle choices. </a:t>
            </a:r>
            <a:endParaRPr lang="en-US" sz="3600" dirty="0" smtClean="0"/>
          </a:p>
          <a:p>
            <a:pPr marL="571500" indent="-571500">
              <a:buFont typeface="Arial" charset="0"/>
              <a:buChar char="•"/>
            </a:pPr>
            <a:endParaRPr lang="en-US" sz="3600" dirty="0"/>
          </a:p>
          <a:p>
            <a:pPr marL="571500" indent="-571500">
              <a:buFont typeface="Arial" charset="0"/>
              <a:buChar char="•"/>
            </a:pPr>
            <a:r>
              <a:rPr lang="en-US" sz="3600" dirty="0" smtClean="0"/>
              <a:t>When </a:t>
            </a:r>
            <a:r>
              <a:rPr lang="en-US" sz="3600" dirty="0"/>
              <a:t>looking at current research insufficient sleep is greatly associated with increased caloric consumption, poor dietary habits, and obesity (Adams, P. F., &amp; </a:t>
            </a:r>
            <a:r>
              <a:rPr lang="en-US" sz="3600" dirty="0" err="1"/>
              <a:t>Schoenburn</a:t>
            </a:r>
            <a:r>
              <a:rPr lang="en-US" sz="3600" dirty="0"/>
              <a:t>, C. A., 2008). Studies also show that deployment to combat significantly influenced sleep quality and quantity, personnel reporting combat exposures or mental health symptoms showed an increased chance to have trouble sleeping (</a:t>
            </a:r>
            <a:r>
              <a:rPr lang="en-US" sz="3600" dirty="0" err="1"/>
              <a:t>Seelig</a:t>
            </a:r>
            <a:r>
              <a:rPr lang="en-US" sz="3600" dirty="0"/>
              <a:t>, Amber, et al., 2010). </a:t>
            </a:r>
            <a:endParaRPr lang="en-US" sz="3600" dirty="0" smtClean="0"/>
          </a:p>
          <a:p>
            <a:pPr marL="571500" indent="-571500">
              <a:buFont typeface="Arial" charset="0"/>
              <a:buChar char="•"/>
            </a:pPr>
            <a:endParaRPr lang="en-US" sz="3600" dirty="0"/>
          </a:p>
          <a:p>
            <a:pPr marL="571500" indent="-571500">
              <a:buFont typeface="Arial" charset="0"/>
              <a:buChar char="•"/>
            </a:pPr>
            <a:r>
              <a:rPr lang="en-US" sz="3600" dirty="0" smtClean="0"/>
              <a:t>The </a:t>
            </a:r>
            <a:r>
              <a:rPr lang="en-US" sz="3600" dirty="0"/>
              <a:t>purpose of this study was to identify lifestyle choices that severely impact participants sleep schedule by </a:t>
            </a:r>
            <a:r>
              <a:rPr lang="en-US" sz="3600" dirty="0" smtClean="0"/>
              <a:t>analyzing </a:t>
            </a:r>
            <a:r>
              <a:rPr lang="en-US" sz="3600" dirty="0"/>
              <a:t>the data from the National Longitudinal Study of Adolescent to Adult Health survey Wave 4</a:t>
            </a:r>
            <a:r>
              <a:rPr lang="en-US" sz="3600" dirty="0" smtClean="0"/>
              <a:t>.</a:t>
            </a:r>
            <a:endParaRPr lang="en-US" dirty="0"/>
          </a:p>
        </p:txBody>
      </p:sp>
      <p:sp>
        <p:nvSpPr>
          <p:cNvPr id="12" name="Text Placeholder 11"/>
          <p:cNvSpPr>
            <a:spLocks noGrp="1"/>
          </p:cNvSpPr>
          <p:nvPr>
            <p:ph type="body" sz="quarter" idx="11"/>
          </p:nvPr>
        </p:nvSpPr>
        <p:spPr>
          <a:xfrm>
            <a:off x="933002" y="4809544"/>
            <a:ext cx="13437611" cy="2108261"/>
          </a:xfrm>
        </p:spPr>
        <p:txBody>
          <a:bodyPr/>
          <a:lstStyle/>
          <a:p>
            <a:endParaRPr lang="en-US" dirty="0" smtClean="0"/>
          </a:p>
          <a:p>
            <a:r>
              <a:rPr lang="en-US" sz="4000" dirty="0" smtClean="0"/>
              <a:t>INTRODUCTION </a:t>
            </a:r>
            <a:r>
              <a:rPr lang="en-US" sz="4000" dirty="0"/>
              <a:t/>
            </a:r>
            <a:br>
              <a:rPr lang="en-US" sz="4000" dirty="0"/>
            </a:br>
            <a:endParaRPr lang="en-US" sz="4000" dirty="0"/>
          </a:p>
        </p:txBody>
      </p:sp>
      <p:sp>
        <p:nvSpPr>
          <p:cNvPr id="15" name="Text Placeholder 14"/>
          <p:cNvSpPr>
            <a:spLocks noGrp="1"/>
          </p:cNvSpPr>
          <p:nvPr>
            <p:ph type="body" sz="quarter" idx="19"/>
          </p:nvPr>
        </p:nvSpPr>
        <p:spPr>
          <a:xfrm>
            <a:off x="933002" y="20457888"/>
            <a:ext cx="13592864" cy="10212004"/>
          </a:xfrm>
        </p:spPr>
        <p:txBody>
          <a:bodyPr/>
          <a:lstStyle/>
          <a:p>
            <a:pPr marL="571500" indent="-571500">
              <a:buFont typeface="Arial" charset="0"/>
              <a:buChar char="•"/>
            </a:pPr>
            <a:r>
              <a:rPr lang="en-US" sz="3600" dirty="0"/>
              <a:t>Study began with the public use of the ADDHEALTH data </a:t>
            </a:r>
            <a:r>
              <a:rPr lang="en-US" sz="3600" dirty="0" smtClean="0"/>
              <a:t>wave </a:t>
            </a:r>
            <a:r>
              <a:rPr lang="en-US" sz="3600" dirty="0"/>
              <a:t>IV.  </a:t>
            </a:r>
            <a:endParaRPr lang="en-US" sz="3600" dirty="0" smtClean="0"/>
          </a:p>
          <a:p>
            <a:pPr marL="571500" indent="-571500">
              <a:buFont typeface="Arial" charset="0"/>
              <a:buChar char="•"/>
            </a:pPr>
            <a:r>
              <a:rPr lang="en-US" sz="3600" dirty="0"/>
              <a:t>ADDHEALTH is a survey based study aimed to start with adolescence</a:t>
            </a:r>
            <a:r>
              <a:rPr lang="en-US" sz="3600" dirty="0" smtClean="0"/>
              <a:t>.</a:t>
            </a:r>
          </a:p>
          <a:p>
            <a:pPr marL="571500" indent="-571500">
              <a:buFont typeface="Arial" charset="0"/>
              <a:buChar char="•"/>
            </a:pPr>
            <a:r>
              <a:rPr lang="en-US" sz="3600" dirty="0"/>
              <a:t>Wave began in 1995 and concluded in 2008.</a:t>
            </a:r>
            <a:endParaRPr lang="en-US" sz="3600" dirty="0" smtClean="0"/>
          </a:p>
          <a:p>
            <a:pPr marL="571500" indent="-571500">
              <a:buFont typeface="Arial" charset="0"/>
              <a:buChar char="•"/>
            </a:pPr>
            <a:r>
              <a:rPr lang="en-US" sz="3600" dirty="0" smtClean="0"/>
              <a:t>Of </a:t>
            </a:r>
            <a:r>
              <a:rPr lang="en-US" sz="3600" dirty="0"/>
              <a:t>the fast food variable </a:t>
            </a:r>
            <a:r>
              <a:rPr lang="en-US" sz="3600" dirty="0" smtClean="0"/>
              <a:t>1435 </a:t>
            </a:r>
            <a:r>
              <a:rPr lang="en-US" sz="3600" dirty="0"/>
              <a:t>participants were </a:t>
            </a:r>
            <a:r>
              <a:rPr lang="en-US" sz="3600" dirty="0" smtClean="0"/>
              <a:t>omitted.</a:t>
            </a:r>
          </a:p>
          <a:p>
            <a:pPr marL="571500" indent="-571500">
              <a:buFont typeface="Arial" charset="0"/>
              <a:buChar char="•"/>
            </a:pPr>
            <a:r>
              <a:rPr lang="en-US" sz="3600" dirty="0" smtClean="0"/>
              <a:t>Data </a:t>
            </a:r>
            <a:r>
              <a:rPr lang="en-US" sz="3600" dirty="0"/>
              <a:t>was analyzed in R- Studio, by graphing univariate and bivariate graphics, as well </a:t>
            </a:r>
            <a:r>
              <a:rPr lang="en-US" sz="3600" dirty="0" smtClean="0"/>
              <a:t>as analysis </a:t>
            </a:r>
            <a:r>
              <a:rPr lang="en-US" sz="3600" dirty="0"/>
              <a:t>such as p-values</a:t>
            </a:r>
            <a:r>
              <a:rPr lang="en-US" sz="3600" dirty="0" smtClean="0"/>
              <a:t>.</a:t>
            </a:r>
          </a:p>
          <a:p>
            <a:pPr marL="571500" indent="-571500">
              <a:buFont typeface="Arial" charset="0"/>
              <a:buChar char="•"/>
            </a:pPr>
            <a:r>
              <a:rPr lang="en-US" sz="3600" dirty="0" smtClean="0"/>
              <a:t>A bivariate </a:t>
            </a:r>
            <a:r>
              <a:rPr lang="en-US" sz="3600" dirty="0"/>
              <a:t>g</a:t>
            </a:r>
            <a:r>
              <a:rPr lang="en-US" sz="3600" dirty="0" smtClean="0"/>
              <a:t>raphic </a:t>
            </a:r>
            <a:r>
              <a:rPr lang="en-US" sz="3600" dirty="0"/>
              <a:t>was created in comparing trouble falling asleep and fast food </a:t>
            </a:r>
            <a:r>
              <a:rPr lang="en-US" sz="3600" dirty="0" smtClean="0"/>
              <a:t>consumption within </a:t>
            </a:r>
            <a:r>
              <a:rPr lang="en-US" sz="3600" dirty="0"/>
              <a:t>a 7-day period</a:t>
            </a:r>
            <a:r>
              <a:rPr lang="en-US" sz="3600" dirty="0" smtClean="0"/>
              <a:t>.</a:t>
            </a:r>
          </a:p>
          <a:p>
            <a:pPr marL="571500" indent="-571500">
              <a:buFont typeface="Arial" charset="0"/>
              <a:buChar char="•"/>
            </a:pPr>
            <a:r>
              <a:rPr lang="en-US" sz="3600" dirty="0" smtClean="0"/>
              <a:t>A bivariate </a:t>
            </a:r>
            <a:r>
              <a:rPr lang="en-US" sz="3600" dirty="0"/>
              <a:t>g</a:t>
            </a:r>
            <a:r>
              <a:rPr lang="en-US" sz="3600" dirty="0" smtClean="0"/>
              <a:t>raphic </a:t>
            </a:r>
            <a:r>
              <a:rPr lang="en-US" sz="3600" dirty="0"/>
              <a:t>was created in comparing years served in the military and trouble </a:t>
            </a:r>
            <a:r>
              <a:rPr lang="en-US" sz="3600" dirty="0" smtClean="0"/>
              <a:t>staying asleep.</a:t>
            </a:r>
          </a:p>
          <a:p>
            <a:pPr marL="571500" indent="-571500">
              <a:buFont typeface="Arial" charset="0"/>
              <a:buChar char="•"/>
            </a:pPr>
            <a:r>
              <a:rPr lang="en-US" sz="3600" dirty="0" smtClean="0"/>
              <a:t>For the years in active military versus sleep a Regression was conducted. </a:t>
            </a:r>
          </a:p>
          <a:p>
            <a:pPr marL="571500" indent="-571500">
              <a:buFont typeface="Arial" charset="0"/>
              <a:buChar char="•"/>
            </a:pPr>
            <a:r>
              <a:rPr lang="en-US" sz="3600" dirty="0"/>
              <a:t>A</a:t>
            </a:r>
            <a:r>
              <a:rPr lang="en-US" sz="3600" dirty="0" smtClean="0"/>
              <a:t>n ANOVA test was used to analyze </a:t>
            </a:r>
            <a:r>
              <a:rPr lang="en-US" sz="3600" dirty="0"/>
              <a:t>fast food consumption and trouble falling </a:t>
            </a:r>
            <a:r>
              <a:rPr lang="en-US" sz="3600" dirty="0" smtClean="0"/>
              <a:t>asleep. </a:t>
            </a:r>
            <a:endParaRPr lang="en-US" sz="3600" dirty="0"/>
          </a:p>
        </p:txBody>
      </p:sp>
      <p:sp>
        <p:nvSpPr>
          <p:cNvPr id="18" name="Text Placeholder 17"/>
          <p:cNvSpPr>
            <a:spLocks noGrp="1"/>
          </p:cNvSpPr>
          <p:nvPr>
            <p:ph type="body" sz="quarter" idx="20"/>
          </p:nvPr>
        </p:nvSpPr>
        <p:spPr>
          <a:xfrm>
            <a:off x="43737430" y="15963887"/>
            <a:ext cx="13573125" cy="754045"/>
          </a:xfrm>
        </p:spPr>
        <p:txBody>
          <a:bodyPr>
            <a:normAutofit fontScale="62500" lnSpcReduction="20000"/>
          </a:bodyPr>
          <a:lstStyle/>
          <a:p>
            <a:r>
              <a:rPr lang="en-US" dirty="0" smtClean="0"/>
              <a:t>Objective </a:t>
            </a:r>
            <a:r>
              <a:rPr lang="en-US" dirty="0"/>
              <a:t/>
            </a:r>
            <a:br>
              <a:rPr lang="en-US" dirty="0"/>
            </a:br>
            <a:endParaRPr lang="en-US" dirty="0"/>
          </a:p>
        </p:txBody>
      </p:sp>
      <p:sp>
        <p:nvSpPr>
          <p:cNvPr id="26" name="Text Placeholder 25"/>
          <p:cNvSpPr>
            <a:spLocks noGrp="1"/>
          </p:cNvSpPr>
          <p:nvPr>
            <p:ph type="body" sz="quarter" idx="22"/>
          </p:nvPr>
        </p:nvSpPr>
        <p:spPr>
          <a:xfrm>
            <a:off x="799079" y="19468780"/>
            <a:ext cx="13571534" cy="800211"/>
          </a:xfrm>
        </p:spPr>
        <p:txBody>
          <a:bodyPr/>
          <a:lstStyle/>
          <a:p>
            <a:r>
              <a:rPr lang="en-US" sz="4000" dirty="0" smtClean="0"/>
              <a:t>METHODS AND MATERIALS</a:t>
            </a:r>
            <a:endParaRPr lang="en-US" sz="4000" dirty="0"/>
          </a:p>
        </p:txBody>
      </p:sp>
      <p:sp>
        <p:nvSpPr>
          <p:cNvPr id="29" name="Text Placeholder 28"/>
          <p:cNvSpPr>
            <a:spLocks noGrp="1"/>
          </p:cNvSpPr>
          <p:nvPr>
            <p:ph type="body" sz="quarter" idx="25"/>
          </p:nvPr>
        </p:nvSpPr>
        <p:spPr>
          <a:xfrm>
            <a:off x="29395741" y="5408912"/>
            <a:ext cx="13576029" cy="800211"/>
          </a:xfrm>
        </p:spPr>
        <p:txBody>
          <a:bodyPr/>
          <a:lstStyle/>
          <a:p>
            <a:r>
              <a:rPr lang="en-US" sz="4000" dirty="0" smtClean="0"/>
              <a:t>CONCLUSION</a:t>
            </a:r>
            <a:endParaRPr lang="en-US" sz="4000" dirty="0"/>
          </a:p>
        </p:txBody>
      </p:sp>
      <p:sp>
        <p:nvSpPr>
          <p:cNvPr id="30" name="Text Placeholder 29"/>
          <p:cNvSpPr>
            <a:spLocks noGrp="1"/>
          </p:cNvSpPr>
          <p:nvPr>
            <p:ph type="body" sz="quarter" idx="26"/>
          </p:nvPr>
        </p:nvSpPr>
        <p:spPr>
          <a:xfrm>
            <a:off x="29395741" y="6516070"/>
            <a:ext cx="13576029" cy="11116867"/>
          </a:xfrm>
        </p:spPr>
        <p:txBody>
          <a:bodyPr/>
          <a:lstStyle/>
          <a:p>
            <a:pPr marL="571500" indent="-571500">
              <a:buFont typeface="Arial" charset="0"/>
              <a:buChar char="•"/>
            </a:pPr>
            <a:r>
              <a:rPr lang="en-US" sz="3600" dirty="0" smtClean="0"/>
              <a:t>We expected to see a positive trend in the regression analysis of number of years served in the military and trouble falling asleep. In other words, the more time someone woke up in the middle of the night was because they spent more years in the military. This was not the case, we speculate that in some cases the more time spent in the military, the higher rank you will achieve leading you to have less time in combat or in field. </a:t>
            </a:r>
            <a:r>
              <a:rPr lang="en-US" sz="3600" dirty="0"/>
              <a:t>A</a:t>
            </a:r>
            <a:r>
              <a:rPr lang="en-US" sz="3600" dirty="0" smtClean="0"/>
              <a:t>n interesting investigation can be done on this speculation as well as finding out exactly why those spending less time in the military are waking up more than those that served more time. </a:t>
            </a:r>
          </a:p>
          <a:p>
            <a:pPr marL="571500" indent="-571500">
              <a:buFont typeface="Arial" charset="0"/>
              <a:buChar char="•"/>
            </a:pPr>
            <a:endParaRPr lang="en-US" sz="3600" dirty="0" smtClean="0"/>
          </a:p>
          <a:p>
            <a:pPr marL="571500" indent="-571500">
              <a:buFont typeface="Arial" charset="0"/>
              <a:buChar char="•"/>
            </a:pPr>
            <a:r>
              <a:rPr lang="en-US" sz="3600" dirty="0" smtClean="0"/>
              <a:t>Upon conducting our test we saw that very few participants experienced a change in their sleeping patterns if they consumed fast food or served in the military. We found this to be interesting due to the fact that the research shows a completely different pattern that demonstrates that sleep deprivation leads people to consume higher calorie foods. Also it demonstrates that people who are deployed for the military tend to have issues with sleeping patterns. </a:t>
            </a:r>
          </a:p>
          <a:p>
            <a:endParaRPr lang="en-US" dirty="0"/>
          </a:p>
        </p:txBody>
      </p:sp>
      <p:sp>
        <p:nvSpPr>
          <p:cNvPr id="31" name="Text Placeholder 30"/>
          <p:cNvSpPr>
            <a:spLocks noGrp="1"/>
          </p:cNvSpPr>
          <p:nvPr>
            <p:ph type="body" sz="quarter" idx="27"/>
          </p:nvPr>
        </p:nvSpPr>
        <p:spPr>
          <a:xfrm>
            <a:off x="29395740" y="23708495"/>
            <a:ext cx="13576029" cy="800211"/>
          </a:xfrm>
        </p:spPr>
        <p:txBody>
          <a:bodyPr/>
          <a:lstStyle/>
          <a:p>
            <a:r>
              <a:rPr lang="en-US" sz="4000" dirty="0" smtClean="0"/>
              <a:t>REFERENCES</a:t>
            </a:r>
            <a:endParaRPr lang="en-US" sz="4000" dirty="0"/>
          </a:p>
        </p:txBody>
      </p:sp>
      <p:sp>
        <p:nvSpPr>
          <p:cNvPr id="34" name="Text Placeholder 33"/>
          <p:cNvSpPr>
            <a:spLocks noGrp="1"/>
          </p:cNvSpPr>
          <p:nvPr>
            <p:ph type="body" sz="quarter" idx="30"/>
          </p:nvPr>
        </p:nvSpPr>
        <p:spPr>
          <a:xfrm>
            <a:off x="29395740" y="24438407"/>
            <a:ext cx="13581061" cy="7463559"/>
          </a:xfrm>
        </p:spPr>
        <p:txBody>
          <a:bodyPr/>
          <a:lstStyle/>
          <a:p>
            <a:r>
              <a:rPr lang="en-US" dirty="0" smtClean="0"/>
              <a:t>Adams</a:t>
            </a:r>
            <a:r>
              <a:rPr lang="en-US" dirty="0"/>
              <a:t>, P. F., &amp; </a:t>
            </a:r>
            <a:r>
              <a:rPr lang="en-US" dirty="0" err="1"/>
              <a:t>Schoenburn</a:t>
            </a:r>
            <a:r>
              <a:rPr lang="en-US" dirty="0"/>
              <a:t>, C. A. (2008). Sleep Duration as a Correlate of Smoking, Alcohol Use, Leisure-Time Physical Inactivity, and Obesity Among Adults: United States, 2004-2006. Retrieved September 10, 2017, from</a:t>
            </a:r>
            <a:r>
              <a:rPr lang="en-US" u="sng" dirty="0">
                <a:hlinkClick r:id="rId3"/>
              </a:rPr>
              <a:t> https://pdfs.semanticscholar.org/9cf0/2879d31f2fd3ece4984f9156ca9d4cd0778b.pdf.2</a:t>
            </a:r>
            <a:endParaRPr lang="en-US" dirty="0"/>
          </a:p>
          <a:p>
            <a:endParaRPr lang="en-US" dirty="0" smtClean="0"/>
          </a:p>
          <a:p>
            <a:r>
              <a:rPr lang="en-US" dirty="0" err="1" smtClean="0"/>
              <a:t>Seelig</a:t>
            </a:r>
            <a:r>
              <a:rPr lang="en-US" dirty="0"/>
              <a:t>, Amber </a:t>
            </a:r>
            <a:r>
              <a:rPr lang="en-US" dirty="0" err="1"/>
              <a:t>et.al</a:t>
            </a:r>
            <a:r>
              <a:rPr lang="en-US" dirty="0" smtClean="0"/>
              <a:t>. “</a:t>
            </a:r>
            <a:r>
              <a:rPr lang="en-US" dirty="0"/>
              <a:t>Sleep Patterns Before, During, and After Deployment to Iraq and Afghanistan.” </a:t>
            </a:r>
            <a:r>
              <a:rPr lang="en-US" i="1" dirty="0"/>
              <a:t>Sleep</a:t>
            </a:r>
            <a:r>
              <a:rPr lang="en-US" dirty="0"/>
              <a:t>, Volume 33, Issue 12, 1 December 2010, Pages 1615–1622,</a:t>
            </a:r>
            <a:r>
              <a:rPr lang="en-US" dirty="0">
                <a:hlinkClick r:id="rId4"/>
              </a:rPr>
              <a:t> </a:t>
            </a:r>
            <a:r>
              <a:rPr lang="en-US" u="sng" dirty="0">
                <a:hlinkClick r:id="rId4"/>
              </a:rPr>
              <a:t>https://doi.org/10.1093/sleep/33.12.1615</a:t>
            </a:r>
            <a:endParaRPr lang="en-US" dirty="0"/>
          </a:p>
          <a:p>
            <a:endParaRPr lang="en-US" dirty="0" smtClean="0"/>
          </a:p>
          <a:p>
            <a:r>
              <a:rPr lang="en-US" dirty="0" err="1"/>
              <a:t>Asarnow</a:t>
            </a:r>
            <a:r>
              <a:rPr lang="en-US" dirty="0"/>
              <a:t>, Lauren D., et  al. “ How many times in the past seven days did you eat food from a fast </a:t>
            </a:r>
            <a:r>
              <a:rPr lang="en-US"/>
              <a:t>food </a:t>
            </a:r>
            <a:r>
              <a:rPr lang="en-US" smtClean="0"/>
              <a:t>restaurant </a:t>
            </a:r>
            <a:r>
              <a:rPr lang="en-US" dirty="0"/>
              <a:t>Outcomes in a Nationally Representative Sample of Adolescents.” </a:t>
            </a:r>
            <a:r>
              <a:rPr lang="en-US" dirty="0" smtClean="0"/>
              <a:t>Journal </a:t>
            </a:r>
            <a:r>
              <a:rPr lang="en-US"/>
              <a:t>of </a:t>
            </a:r>
            <a:r>
              <a:rPr lang="en-US" smtClean="0"/>
              <a:t>Adolescent </a:t>
            </a:r>
            <a:r>
              <a:rPr lang="en-US" dirty="0"/>
              <a:t>Health, vol. 54, no 3, 2014, pp. </a:t>
            </a:r>
            <a:r>
              <a:rPr lang="en-US" dirty="0" smtClean="0"/>
              <a:t>41-42, 168-173. </a:t>
            </a:r>
            <a:endParaRPr lang="en-US" dirty="0"/>
          </a:p>
          <a:p>
            <a:r>
              <a:rPr lang="en-US" dirty="0"/>
              <a:t/>
            </a:r>
            <a:br>
              <a:rPr lang="en-US" dirty="0"/>
            </a:br>
            <a:r>
              <a:rPr lang="en-US" dirty="0"/>
              <a:t> R Core Team (2013). R: A language and environment for statistical computing. R Foundation for Statistical Computing, Vienna, Austria. URL http://</a:t>
            </a:r>
            <a:r>
              <a:rPr lang="en-US" dirty="0" err="1"/>
              <a:t>www.R-project.org</a:t>
            </a:r>
            <a:r>
              <a:rPr lang="en-US" dirty="0"/>
              <a:t>/. </a:t>
            </a:r>
            <a:br>
              <a:rPr lang="en-US" dirty="0"/>
            </a:br>
            <a:endParaRPr lang="en-US" dirty="0" smtClean="0"/>
          </a:p>
          <a:p>
            <a:endParaRPr lang="en-US" dirty="0"/>
          </a:p>
        </p:txBody>
      </p:sp>
      <p:sp>
        <p:nvSpPr>
          <p:cNvPr id="37" name="Text Placeholder 36"/>
          <p:cNvSpPr>
            <a:spLocks noGrp="1"/>
          </p:cNvSpPr>
          <p:nvPr>
            <p:ph type="body" sz="quarter" idx="153"/>
          </p:nvPr>
        </p:nvSpPr>
        <p:spPr/>
        <p:txBody>
          <a:bodyPr>
            <a:normAutofit fontScale="92500" lnSpcReduction="10000"/>
          </a:bodyPr>
          <a:lstStyle/>
          <a:p>
            <a:r>
              <a:rPr lang="en-US" dirty="0"/>
              <a:t>Do Lifestyle Patterns Lead to an Irregular Sleep </a:t>
            </a:r>
            <a:r>
              <a:rPr lang="en-US" dirty="0" smtClean="0"/>
              <a:t>Schedule </a:t>
            </a:r>
            <a:endParaRPr lang="en-US" b="0" dirty="0"/>
          </a:p>
        </p:txBody>
      </p:sp>
      <p:sp>
        <p:nvSpPr>
          <p:cNvPr id="41" name="Text Placeholder 40"/>
          <p:cNvSpPr>
            <a:spLocks noGrp="1"/>
          </p:cNvSpPr>
          <p:nvPr>
            <p:ph type="body" sz="quarter" idx="24"/>
          </p:nvPr>
        </p:nvSpPr>
        <p:spPr>
          <a:xfrm>
            <a:off x="15154277" y="5408912"/>
            <a:ext cx="13579475" cy="800211"/>
          </a:xfrm>
        </p:spPr>
        <p:txBody>
          <a:bodyPr/>
          <a:lstStyle/>
          <a:p>
            <a:r>
              <a:rPr lang="en-US" sz="4000" dirty="0" smtClean="0"/>
              <a:t>RESULTS</a:t>
            </a:r>
            <a:endParaRPr lang="en-US" sz="4000" dirty="0"/>
          </a:p>
        </p:txBody>
      </p:sp>
      <p:sp>
        <p:nvSpPr>
          <p:cNvPr id="25" name="TextBox 24"/>
          <p:cNvSpPr txBox="1"/>
          <p:nvPr/>
        </p:nvSpPr>
        <p:spPr>
          <a:xfrm>
            <a:off x="15698875" y="14908259"/>
            <a:ext cx="7117583" cy="1569660"/>
          </a:xfrm>
          <a:prstGeom prst="rect">
            <a:avLst/>
          </a:prstGeom>
          <a:noFill/>
        </p:spPr>
        <p:txBody>
          <a:bodyPr wrap="square" rtlCol="0">
            <a:spAutoFit/>
          </a:bodyPr>
          <a:lstStyle/>
          <a:p>
            <a:r>
              <a:rPr lang="en-US" sz="3200" i="1" dirty="0" smtClean="0">
                <a:latin typeface="Times New Roman" panose="02020603050405020304" pitchFamily="18" charset="0"/>
                <a:cs typeface="Times New Roman" panose="02020603050405020304" pitchFamily="18" charset="0"/>
              </a:rPr>
              <a:t>Table 1: Referring to graph 1. Regression analysis of years served in military versus trouble sleeping. </a:t>
            </a:r>
            <a:endParaRPr lang="en-US" sz="2800" i="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55747345"/>
              </p:ext>
            </p:extLst>
          </p:nvPr>
        </p:nvGraphicFramePr>
        <p:xfrm>
          <a:off x="15841892" y="16656238"/>
          <a:ext cx="5940425" cy="4115297"/>
        </p:xfrm>
        <a:graphic>
          <a:graphicData uri="http://schemas.openxmlformats.org/drawingml/2006/table">
            <a:tbl>
              <a:tblPr firstRow="1" firstCol="1" bandRow="1">
                <a:tableStyleId>{5C22544A-7EE6-4342-B048-85BDC9FD1C3A}</a:tableStyleId>
              </a:tblPr>
              <a:tblGrid>
                <a:gridCol w="1188085"/>
                <a:gridCol w="1188085"/>
                <a:gridCol w="1188085"/>
                <a:gridCol w="1188085"/>
                <a:gridCol w="1188085"/>
              </a:tblGrid>
              <a:tr h="1122353">
                <a:tc>
                  <a:txBody>
                    <a:bodyPr/>
                    <a:lstStyle/>
                    <a:p>
                      <a:pPr marL="0" marR="0">
                        <a:spcBef>
                          <a:spcPts val="0"/>
                        </a:spcBef>
                        <a:spcAft>
                          <a:spcPts val="0"/>
                        </a:spcAft>
                      </a:pPr>
                      <a:r>
                        <a:rPr lang="en-US" sz="1800" dirty="0">
                          <a:effectLst/>
                        </a:rPr>
                        <a:t># Times woken up at night.</a:t>
                      </a:r>
                      <a:endParaRPr lang="en-US" sz="1200" dirty="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800">
                          <a:effectLst/>
                        </a:rPr>
                        <a:t>Estimate</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800">
                          <a:effectLst/>
                        </a:rPr>
                        <a:t>Std. Error</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800" dirty="0">
                          <a:effectLst/>
                        </a:rPr>
                        <a:t>t-value</a:t>
                      </a:r>
                      <a:endParaRPr lang="en-US" sz="1200" dirty="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800" dirty="0">
                          <a:effectLst/>
                        </a:rPr>
                        <a:t>p-value</a:t>
                      </a:r>
                      <a:endParaRPr lang="en-US" sz="1200" dirty="0">
                        <a:effectLst/>
                        <a:latin typeface="Calibri" charset="0"/>
                        <a:ea typeface="Calibri" charset="0"/>
                        <a:cs typeface="Times New Roman" charset="0"/>
                      </a:endParaRPr>
                    </a:p>
                  </a:txBody>
                  <a:tcPr marL="68580" marR="68580" marT="0" marB="0"/>
                </a:tc>
              </a:tr>
              <a:tr h="748236">
                <a:tc>
                  <a:txBody>
                    <a:bodyPr/>
                    <a:lstStyle/>
                    <a:p>
                      <a:pPr marL="0" marR="0">
                        <a:spcBef>
                          <a:spcPts val="0"/>
                        </a:spcBef>
                        <a:spcAft>
                          <a:spcPts val="0"/>
                        </a:spcAft>
                      </a:pPr>
                      <a:r>
                        <a:rPr lang="en-US" sz="1800" dirty="0">
                          <a:effectLst/>
                        </a:rPr>
                        <a:t>More than 1X a week.</a:t>
                      </a:r>
                      <a:endParaRPr lang="en-US" sz="1200" dirty="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800">
                          <a:effectLst/>
                        </a:rPr>
                        <a:t>-0.96</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800">
                          <a:effectLst/>
                        </a:rPr>
                        <a:t>.51</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800">
                          <a:effectLst/>
                        </a:rPr>
                        <a:t>-1.9</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800" dirty="0">
                          <a:effectLst/>
                        </a:rPr>
                        <a:t>0.061</a:t>
                      </a:r>
                      <a:endParaRPr lang="en-US" sz="1200" dirty="0">
                        <a:effectLst/>
                        <a:latin typeface="Calibri" charset="0"/>
                        <a:ea typeface="Calibri" charset="0"/>
                        <a:cs typeface="Times New Roman" charset="0"/>
                      </a:endParaRPr>
                    </a:p>
                  </a:txBody>
                  <a:tcPr marL="68580" marR="68580" marT="0" marB="0"/>
                </a:tc>
              </a:tr>
              <a:tr h="748236">
                <a:tc>
                  <a:txBody>
                    <a:bodyPr/>
                    <a:lstStyle/>
                    <a:p>
                      <a:pPr marL="0" marR="0">
                        <a:spcBef>
                          <a:spcPts val="0"/>
                        </a:spcBef>
                        <a:spcAft>
                          <a:spcPts val="0"/>
                        </a:spcAft>
                      </a:pPr>
                      <a:r>
                        <a:rPr lang="en-US" sz="1800">
                          <a:effectLst/>
                        </a:rPr>
                        <a:t>More than 1-2 week.</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800">
                          <a:effectLst/>
                        </a:rPr>
                        <a:t>-0.87</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800">
                          <a:effectLst/>
                        </a:rPr>
                        <a:t>.48</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800">
                          <a:effectLst/>
                        </a:rPr>
                        <a:t>-1.8</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800" dirty="0">
                          <a:effectLst/>
                        </a:rPr>
                        <a:t>0.074</a:t>
                      </a:r>
                      <a:endParaRPr lang="en-US" sz="1200" dirty="0">
                        <a:effectLst/>
                        <a:latin typeface="Calibri" charset="0"/>
                        <a:ea typeface="Calibri" charset="0"/>
                        <a:cs typeface="Times New Roman" charset="0"/>
                      </a:endParaRPr>
                    </a:p>
                  </a:txBody>
                  <a:tcPr marL="68580" marR="68580" marT="0" marB="0"/>
                </a:tc>
              </a:tr>
              <a:tr h="748236">
                <a:tc>
                  <a:txBody>
                    <a:bodyPr/>
                    <a:lstStyle/>
                    <a:p>
                      <a:pPr marL="0" marR="0">
                        <a:spcBef>
                          <a:spcPts val="0"/>
                        </a:spcBef>
                        <a:spcAft>
                          <a:spcPts val="0"/>
                        </a:spcAft>
                      </a:pPr>
                      <a:r>
                        <a:rPr lang="en-US" sz="1800">
                          <a:effectLst/>
                        </a:rPr>
                        <a:t>More than 3-4week.</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800">
                          <a:effectLst/>
                        </a:rPr>
                        <a:t>-0.34</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800">
                          <a:effectLst/>
                        </a:rPr>
                        <a:t>.55</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800" dirty="0">
                          <a:effectLst/>
                        </a:rPr>
                        <a:t>-0.62</a:t>
                      </a:r>
                      <a:endParaRPr lang="en-US" sz="1200" dirty="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800" dirty="0">
                          <a:effectLst/>
                        </a:rPr>
                        <a:t>0.53</a:t>
                      </a:r>
                      <a:endParaRPr lang="en-US" sz="1200" dirty="0">
                        <a:effectLst/>
                        <a:latin typeface="Calibri" charset="0"/>
                        <a:ea typeface="Calibri" charset="0"/>
                        <a:cs typeface="Times New Roman" charset="0"/>
                      </a:endParaRPr>
                    </a:p>
                  </a:txBody>
                  <a:tcPr marL="68580" marR="68580" marT="0" marB="0"/>
                </a:tc>
              </a:tr>
              <a:tr h="748236">
                <a:tc>
                  <a:txBody>
                    <a:bodyPr/>
                    <a:lstStyle/>
                    <a:p>
                      <a:pPr marL="0" marR="0">
                        <a:spcBef>
                          <a:spcPts val="0"/>
                        </a:spcBef>
                        <a:spcAft>
                          <a:spcPts val="0"/>
                        </a:spcAft>
                      </a:pPr>
                      <a:r>
                        <a:rPr lang="en-US" sz="1800">
                          <a:effectLst/>
                        </a:rPr>
                        <a:t>More than 5+ a week.</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800" dirty="0">
                          <a:effectLst/>
                        </a:rPr>
                        <a:t>-1.6</a:t>
                      </a:r>
                      <a:endParaRPr lang="en-US" sz="1200" dirty="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800" dirty="0">
                          <a:effectLst/>
                        </a:rPr>
                        <a:t>.5</a:t>
                      </a:r>
                      <a:endParaRPr lang="en-US" sz="1200" dirty="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800" dirty="0">
                          <a:effectLst/>
                        </a:rPr>
                        <a:t>-3.1</a:t>
                      </a:r>
                      <a:endParaRPr lang="en-US" sz="1200" dirty="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800" dirty="0">
                          <a:effectLst/>
                        </a:rPr>
                        <a:t>0.0018</a:t>
                      </a:r>
                      <a:endParaRPr lang="en-US" sz="1200" dirty="0">
                        <a:effectLst/>
                        <a:latin typeface="Calibri" charset="0"/>
                        <a:ea typeface="Calibri" charset="0"/>
                        <a:cs typeface="Times New Roman" charset="0"/>
                      </a:endParaRPr>
                    </a:p>
                  </a:txBody>
                  <a:tcPr marL="68580" marR="68580" marT="0" marB="0"/>
                </a:tc>
              </a:tr>
            </a:tbl>
          </a:graphicData>
        </a:graphic>
      </p:graphicFrame>
      <p:sp>
        <p:nvSpPr>
          <p:cNvPr id="32" name="TextBox 31"/>
          <p:cNvSpPr txBox="1"/>
          <p:nvPr/>
        </p:nvSpPr>
        <p:spPr>
          <a:xfrm>
            <a:off x="15454919" y="12821563"/>
            <a:ext cx="13210136" cy="1077218"/>
          </a:xfrm>
          <a:prstGeom prst="rect">
            <a:avLst/>
          </a:prstGeom>
          <a:noFill/>
        </p:spPr>
        <p:txBody>
          <a:bodyPr wrap="square" rtlCol="0">
            <a:spAutoFit/>
          </a:bodyPr>
          <a:lstStyle/>
          <a:p>
            <a:r>
              <a:rPr lang="en-US" sz="3200" i="1" dirty="0" smtClean="0">
                <a:latin typeface="Times New Roman" panose="02020603050405020304" pitchFamily="18" charset="0"/>
                <a:cs typeface="Times New Roman" panose="02020603050405020304" pitchFamily="18" charset="0"/>
              </a:rPr>
              <a:t>Figure 1: Boxplot is demonstrating the relationship between years spend in the military and trouble sleeping. </a:t>
            </a:r>
            <a:endParaRPr lang="en-US" sz="3200" i="1"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15574172" y="29243932"/>
            <a:ext cx="13020609" cy="1569660"/>
          </a:xfrm>
          <a:prstGeom prst="rect">
            <a:avLst/>
          </a:prstGeom>
          <a:noFill/>
        </p:spPr>
        <p:txBody>
          <a:bodyPr wrap="square" rtlCol="0">
            <a:spAutoFit/>
          </a:bodyPr>
          <a:lstStyle/>
          <a:p>
            <a:r>
              <a:rPr lang="en-US" sz="3200" i="1" dirty="0" smtClean="0">
                <a:latin typeface="Times New Roman" panose="02020603050405020304" pitchFamily="18" charset="0"/>
                <a:cs typeface="Times New Roman" panose="02020603050405020304" pitchFamily="18" charset="0"/>
              </a:rPr>
              <a:t>Figure 2: Violin plot demonstrating the relationship between consuming fast food and having issues falling asleep at night. </a:t>
            </a:r>
          </a:p>
          <a:p>
            <a:endParaRPr lang="en-US" sz="32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2990629" y="7021401"/>
            <a:ext cx="5533764" cy="5509200"/>
          </a:xfrm>
          <a:prstGeom prst="rect">
            <a:avLst/>
          </a:prstGeom>
          <a:noFill/>
        </p:spPr>
        <p:txBody>
          <a:bodyPr wrap="square" rtlCol="0">
            <a:spAutoFit/>
          </a:bodyPr>
          <a:lstStyle/>
          <a:p>
            <a:pPr marL="342900" indent="-342900">
              <a:buFont typeface="Arial" charset="0"/>
              <a:buChar char="•"/>
            </a:pPr>
            <a:r>
              <a:rPr lang="en-US" sz="3200" dirty="0" smtClean="0">
                <a:latin typeface="Times New Roman" panose="02020603050405020304" pitchFamily="18" charset="0"/>
                <a:cs typeface="Times New Roman" panose="02020603050405020304" pitchFamily="18" charset="0"/>
              </a:rPr>
              <a:t>There seems to be a negative trend between the number of years served in the military and the number of times one wakes up in the middle of the night. </a:t>
            </a:r>
          </a:p>
          <a:p>
            <a:pPr marL="342900" indent="-342900">
              <a:buFont typeface="Arial" charset="0"/>
              <a:buChar char="•"/>
            </a:pPr>
            <a:r>
              <a:rPr lang="en-US" sz="3200" dirty="0" smtClean="0">
                <a:latin typeface="Times New Roman" panose="02020603050405020304" pitchFamily="18" charset="0"/>
                <a:cs typeface="Times New Roman" panose="02020603050405020304" pitchFamily="18" charset="0"/>
              </a:rPr>
              <a:t>The more times a person woke up in the middle of the night was observed to come from those that served less military time. </a:t>
            </a:r>
          </a:p>
        </p:txBody>
      </p:sp>
      <p:sp>
        <p:nvSpPr>
          <p:cNvPr id="38" name="TextBox 37"/>
          <p:cNvSpPr txBox="1"/>
          <p:nvPr/>
        </p:nvSpPr>
        <p:spPr>
          <a:xfrm>
            <a:off x="23003594" y="15781210"/>
            <a:ext cx="5533764" cy="6494085"/>
          </a:xfrm>
          <a:prstGeom prst="rect">
            <a:avLst/>
          </a:prstGeom>
          <a:noFill/>
        </p:spPr>
        <p:txBody>
          <a:bodyPr wrap="square" rtlCol="0">
            <a:spAutoFit/>
          </a:bodyPr>
          <a:lstStyle/>
          <a:p>
            <a:pPr marL="342900" indent="-342900">
              <a:buFont typeface="Arial" charset="0"/>
              <a:buChar char="•"/>
            </a:pPr>
            <a:r>
              <a:rPr lang="en-US" sz="3200" dirty="0" smtClean="0">
                <a:latin typeface="Times New Roman" charset="0"/>
                <a:ea typeface="Times New Roman" charset="0"/>
                <a:cs typeface="Times New Roman" charset="0"/>
              </a:rPr>
              <a:t>Based on the results of our regression analysis the only significant relationship between times waking up in the middle of the night and years served in the military was in participants waking up 5 or more times a week, which served 1.65 years less in the military in comparison to those that did not wake up in the middle of the night (95% CI (-2.6,-0.7), p=.001).  </a:t>
            </a:r>
            <a:endParaRPr lang="en-US" sz="3200" dirty="0">
              <a:latin typeface="Times New Roman" charset="0"/>
              <a:ea typeface="Times New Roman" charset="0"/>
              <a:cs typeface="Times New Roman" charset="0"/>
            </a:endParaRPr>
          </a:p>
        </p:txBody>
      </p:sp>
      <p:sp>
        <p:nvSpPr>
          <p:cNvPr id="5" name="TextBox 4"/>
          <p:cNvSpPr txBox="1"/>
          <p:nvPr/>
        </p:nvSpPr>
        <p:spPr>
          <a:xfrm>
            <a:off x="30075225" y="18471724"/>
            <a:ext cx="12234042" cy="1092607"/>
          </a:xfrm>
          <a:prstGeom prst="rect">
            <a:avLst/>
          </a:prstGeom>
          <a:noFill/>
        </p:spPr>
        <p:txBody>
          <a:bodyPr wrap="square" rtlCol="0">
            <a:spAutoFit/>
          </a:bodyPr>
          <a:lstStyle/>
          <a:p>
            <a:pPr algn="ctr"/>
            <a:r>
              <a:rPr lang="en-US" sz="4000" b="1" u="sng" dirty="0" smtClean="0">
                <a:solidFill>
                  <a:schemeClr val="accent5">
                    <a:lumMod val="50000"/>
                  </a:schemeClr>
                </a:solidFill>
              </a:rPr>
              <a:t>IMPLICATIONS</a:t>
            </a:r>
            <a:r>
              <a:rPr lang="en-US" sz="4000" u="sng" dirty="0" smtClean="0"/>
              <a:t> </a:t>
            </a:r>
            <a:endParaRPr lang="en-US" sz="4000" u="sng" dirty="0"/>
          </a:p>
          <a:p>
            <a:endParaRPr lang="en-US" sz="25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9570729" y="19391587"/>
            <a:ext cx="12554734" cy="2739211"/>
          </a:xfrm>
          <a:prstGeom prst="rect">
            <a:avLst/>
          </a:prstGeom>
          <a:noFill/>
        </p:spPr>
        <p:txBody>
          <a:bodyPr wrap="square" rtlCol="0">
            <a:spAutoFit/>
          </a:bodyPr>
          <a:lstStyle/>
          <a:p>
            <a:pPr marL="571500" indent="-571500">
              <a:buFont typeface="Arial" charset="0"/>
              <a:buChar char="•"/>
            </a:pPr>
            <a:r>
              <a:rPr lang="en-US" sz="3600" dirty="0">
                <a:solidFill>
                  <a:schemeClr val="accent5">
                    <a:lumMod val="50000"/>
                  </a:schemeClr>
                </a:solidFill>
                <a:latin typeface="Times New Roman" charset="0"/>
                <a:ea typeface="Times New Roman" charset="0"/>
                <a:cs typeface="Times New Roman" charset="0"/>
              </a:rPr>
              <a:t>The results of this study could in fact be different from what the research states due to the fact that the survey we used to analyze these patterns may not provide us with an adequate representation of the lifestyle characteristic we analyzed.</a:t>
            </a:r>
          </a:p>
          <a:p>
            <a:pPr marL="571500" indent="-571500" fontAlgn="base">
              <a:buFont typeface="Arial" charset="0"/>
              <a:buChar char="•"/>
            </a:pPr>
            <a:endParaRPr lang="en-US" sz="2800"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44105" y="23151789"/>
            <a:ext cx="7676079" cy="5757059"/>
          </a:xfrm>
          <a:prstGeom prst="rect">
            <a:avLst/>
          </a:prstGeom>
        </p:spPr>
      </p:pic>
      <p:sp>
        <p:nvSpPr>
          <p:cNvPr id="27" name="TextBox 26"/>
          <p:cNvSpPr txBox="1"/>
          <p:nvPr/>
        </p:nvSpPr>
        <p:spPr>
          <a:xfrm>
            <a:off x="23131291" y="23950566"/>
            <a:ext cx="5533764" cy="4524315"/>
          </a:xfrm>
          <a:prstGeom prst="rect">
            <a:avLst/>
          </a:prstGeom>
          <a:noFill/>
        </p:spPr>
        <p:txBody>
          <a:bodyPr wrap="square" rtlCol="0">
            <a:spAutoFit/>
          </a:bodyPr>
          <a:lstStyle/>
          <a:p>
            <a:pPr marL="342900" indent="-342900">
              <a:buFont typeface="Arial" charset="0"/>
              <a:buChar char="•"/>
            </a:pPr>
            <a:r>
              <a:rPr lang="en-US" sz="3200" dirty="0">
                <a:latin typeface="Times New Roman" panose="02020603050405020304" pitchFamily="18" charset="0"/>
                <a:cs typeface="Times New Roman" panose="02020603050405020304" pitchFamily="18" charset="0"/>
              </a:rPr>
              <a:t>There is a consistent pattern among sleep and the times you wake up at night</a:t>
            </a:r>
            <a:r>
              <a:rPr lang="en-US" sz="3200" dirty="0" smtClean="0">
                <a:latin typeface="Times New Roman" panose="02020603050405020304" pitchFamily="18" charset="0"/>
                <a:cs typeface="Times New Roman" panose="02020603050405020304" pitchFamily="18" charset="0"/>
              </a:rPr>
              <a:t>.</a:t>
            </a:r>
          </a:p>
          <a:p>
            <a:pPr marL="342900" indent="-342900">
              <a:buFont typeface="Arial" charset="0"/>
              <a:buChar char="•"/>
            </a:pPr>
            <a:endParaRPr lang="en-US" sz="3200" dirty="0">
              <a:latin typeface="Times New Roman" panose="02020603050405020304" pitchFamily="18" charset="0"/>
              <a:cs typeface="Times New Roman" panose="02020603050405020304" pitchFamily="18" charset="0"/>
            </a:endParaRPr>
          </a:p>
          <a:p>
            <a:pPr marL="342900" indent="-342900">
              <a:buFont typeface="Arial" charset="0"/>
              <a:buChar char="•"/>
            </a:pPr>
            <a:r>
              <a:rPr lang="en-US" sz="3200" dirty="0" smtClean="0">
                <a:latin typeface="Times New Roman" panose="02020603050405020304" pitchFamily="18" charset="0"/>
                <a:cs typeface="Times New Roman" panose="02020603050405020304" pitchFamily="18" charset="0"/>
              </a:rPr>
              <a:t>There is no correlation between how many times you consume fast food and how that effects your sleep (p=.363). </a:t>
            </a:r>
          </a:p>
        </p:txBody>
      </p:sp>
      <p:sp>
        <p:nvSpPr>
          <p:cNvPr id="42" name="Text Placeholder 35"/>
          <p:cNvSpPr>
            <a:spLocks noGrp="1"/>
          </p:cNvSpPr>
          <p:nvPr>
            <p:ph type="body" sz="quarter" idx="151"/>
          </p:nvPr>
        </p:nvSpPr>
        <p:spPr>
          <a:xfrm>
            <a:off x="6084993" y="2256187"/>
            <a:ext cx="31998968" cy="1280160"/>
          </a:xfrm>
        </p:spPr>
        <p:txBody>
          <a:bodyPr>
            <a:noAutofit/>
          </a:bodyPr>
          <a:lstStyle/>
          <a:p>
            <a:r>
              <a:rPr lang="en-US" sz="5600" dirty="0" smtClean="0"/>
              <a:t>Perez, Juan M. </a:t>
            </a:r>
            <a:r>
              <a:rPr lang="en-US" sz="5600" dirty="0"/>
              <a:t>,</a:t>
            </a:r>
            <a:r>
              <a:rPr lang="en-US" sz="5600" dirty="0" smtClean="0"/>
              <a:t>Sandhu</a:t>
            </a:r>
            <a:r>
              <a:rPr lang="en-US" sz="5600" dirty="0"/>
              <a:t>, </a:t>
            </a:r>
            <a:r>
              <a:rPr lang="en-US" sz="5600" dirty="0" err="1"/>
              <a:t>Kubir</a:t>
            </a:r>
            <a:r>
              <a:rPr lang="en-US" sz="5600" dirty="0"/>
              <a:t> </a:t>
            </a:r>
            <a:endParaRPr lang="en-US" sz="5600" dirty="0" smtClean="0"/>
          </a:p>
          <a:p>
            <a:r>
              <a:rPr lang="en-US" sz="5600" dirty="0"/>
              <a:t>California State University, Chico</a:t>
            </a:r>
          </a:p>
        </p:txBody>
      </p:sp>
      <p:pic>
        <p:nvPicPr>
          <p:cNvPr id="43" name="Picture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54919" y="7017391"/>
            <a:ext cx="7274329" cy="5455747"/>
          </a:xfrm>
          <a:prstGeom prst="rect">
            <a:avLst/>
          </a:prstGeom>
        </p:spPr>
      </p:pic>
      <p:pic>
        <p:nvPicPr>
          <p:cNvPr id="44" name="Picture 4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341601" y="465813"/>
            <a:ext cx="3630168" cy="3636264"/>
          </a:xfrm>
          <a:prstGeom prst="rect">
            <a:avLst/>
          </a:prstGeom>
        </p:spPr>
      </p:pic>
    </p:spTree>
    <p:extLst>
      <p:ext uri="{BB962C8B-B14F-4D97-AF65-F5344CB8AC3E}">
        <p14:creationId xmlns:p14="http://schemas.microsoft.com/office/powerpoint/2010/main" val="783191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7991</TotalTime>
  <Words>874</Words>
  <Application>Microsoft Macintosh PowerPoint</Application>
  <PresentationFormat>Custom</PresentationFormat>
  <Paragraphs>70</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Calibri</vt:lpstr>
      <vt:lpstr>Times New Roman</vt:lpstr>
      <vt:lpstr>Trebuchet MS</vt:lpstr>
      <vt:lpstr>Arial</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perez , juan</cp:lastModifiedBy>
  <cp:revision>106</cp:revision>
  <dcterms:created xsi:type="dcterms:W3CDTF">2012-02-03T19:11:35Z</dcterms:created>
  <dcterms:modified xsi:type="dcterms:W3CDTF">2017-12-07T03:47:36Z</dcterms:modified>
</cp:coreProperties>
</file>